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9.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91.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90.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25.xml.rels" ContentType="application/vnd.openxmlformats-package.relationships+xml"/>
  <Override PartName="/ppt/slideLayouts/_rels/slideLayout28.xml.rels" ContentType="application/vnd.openxmlformats-package.relationships+xml"/>
  <Override PartName="/ppt/slideLayouts/_rels/slideLayout92.xml.rels" ContentType="application/vnd.openxmlformats-package.relationships+xml"/>
  <Override PartName="/ppt/slideLayouts/_rels/slideLayout85.xml.rels" ContentType="application/vnd.openxmlformats-package.relationships+xml"/>
  <Override PartName="/ppt/slideLayouts/_rels/slideLayout32.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93.xml.rels" ContentType="application/vnd.openxmlformats-package.relationships+xml"/>
  <Override PartName="/ppt/slideLayouts/_rels/slideLayout86.xml.rels" ContentType="application/vnd.openxmlformats-package.relationships+xml"/>
  <Override PartName="/ppt/slideLayouts/_rels/slideLayout71.xml.rels" ContentType="application/vnd.openxmlformats-package.relationships+xml"/>
  <Override PartName="/ppt/slideLayouts/_rels/slideLayout67.xml.rels" ContentType="application/vnd.openxmlformats-package.relationships+xml"/>
  <Override PartName="/ppt/slideLayouts/_rels/slideLayout77.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54.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5.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11.xml.rels" ContentType="application/vnd.openxmlformats-package.relationships+xml"/>
  <Override PartName="/ppt/slideLayouts/_rels/slideLayout65.xml.rels" ContentType="application/vnd.openxmlformats-package.relationships+xml"/>
  <Override PartName="/ppt/slideLayouts/_rels/slideLayout14.xml.rels" ContentType="application/vnd.openxmlformats-package.relationships+xml"/>
  <Override PartName="/ppt/slideLayouts/_rels/slideLayout89.xml.rels" ContentType="application/vnd.openxmlformats-package.relationships+xml"/>
  <Override PartName="/ppt/slideLayouts/_rels/slideLayout74.xml.rels" ContentType="application/vnd.openxmlformats-package.relationships+xml"/>
  <Override PartName="/ppt/slideLayouts/_rels/slideLayout81.xml.rels" ContentType="application/vnd.openxmlformats-package.relationships+xml"/>
  <Override PartName="/ppt/slideLayouts/_rels/slideLayout58.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2.xml.rels" ContentType="application/vnd.openxmlformats-package.relationships+xml"/>
  <Override PartName="/ppt/slideLayouts/_rels/slideLayout43.xml.rels" ContentType="application/vnd.openxmlformats-package.relationships+xml"/>
  <Override PartName="/ppt/slideLayouts/_rels/slideLayout96.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88.xml.rels" ContentType="application/vnd.openxmlformats-package.relationships+xml"/>
  <Override PartName="/ppt/slideLayouts/_rels/slideLayout64.xml.rels" ContentType="application/vnd.openxmlformats-package.relationships+xml"/>
  <Override PartName="/ppt/slideLayouts/_rels/slideLayout95.xml.rels" ContentType="application/vnd.openxmlformats-package.relationships+xml"/>
  <Override PartName="/ppt/slideLayouts/_rels/slideLayout80.xml.rels" ContentType="application/vnd.openxmlformats-package.relationships+xml"/>
  <Override PartName="/ppt/slideLayouts/_rels/slideLayout94.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87.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49.xml" ContentType="application/vnd.openxmlformats-officedocument.presentationml.slideLayout+xml"/>
  <Override PartName="/ppt/slideLayouts/slideLayout12.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94.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70.xml" ContentType="application/vnd.openxmlformats-officedocument.presentationml.slideLayout+xml"/>
  <Override PartName="/ppt/slideLayouts/slideLayout69.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61.xml" ContentType="application/vnd.openxmlformats-officedocument.presentationml.slideLayout+xml"/>
  <Override PartName="/ppt/slideLayouts/slideLayout96.xml" ContentType="application/vnd.openxmlformats-officedocument.presentationml.slideLayout+xml"/>
  <Override PartName="/ppt/slideLayouts/slideLayout60.xml" ContentType="application/vnd.openxmlformats-officedocument.presentationml.slideLayout+xml"/>
  <Override PartName="/ppt/slideLayouts/slideLayout95.xml" ContentType="application/vnd.openxmlformats-officedocument.presentationml.slideLayout+xml"/>
  <Override PartName="/ppt/slideLayouts/slideLayout89.xml" ContentType="application/vnd.openxmlformats-officedocument.presentationml.slideLayout+xml"/>
  <Override PartName="/ppt/slideLayouts/slideLayout77.xml" ContentType="application/vnd.openxmlformats-officedocument.presentationml.slideLayout+xml"/>
  <Override PartName="/ppt/slideLayouts/slideLayout88.xml" ContentType="application/vnd.openxmlformats-officedocument.presentationml.slideLayout+xml"/>
  <Override PartName="/ppt/slideLayouts/slideLayout76.xml" ContentType="application/vnd.openxmlformats-officedocument.presentationml.slideLayout+xml"/>
  <Override PartName="/ppt/slideLayouts/slideLayout87.xml" ContentType="application/vnd.openxmlformats-officedocument.presentationml.slideLayout+xml"/>
  <Override PartName="/ppt/slideLayouts/slideLayout75.xml" ContentType="application/vnd.openxmlformats-officedocument.presentationml.slideLayout+xml"/>
  <Override PartName="/ppt/slideLayouts/slideLayout86.xml" ContentType="application/vnd.openxmlformats-officedocument.presentationml.slideLayout+xml"/>
  <Override PartName="/ppt/slideLayouts/slideLayout74.xml" ContentType="application/vnd.openxmlformats-officedocument.presentationml.slideLayout+xml"/>
  <Override PartName="/ppt/slideLayouts/slideLayout85.xml" ContentType="application/vnd.openxmlformats-officedocument.presentationml.slideLayout+xml"/>
  <Override PartName="/ppt/slideLayouts/slideLayout79.xml" ContentType="application/vnd.openxmlformats-officedocument.presentationml.slideLayout+xml"/>
  <Override PartName="/ppt/slideLayouts/slideLayout78.xml" ContentType="application/vnd.openxmlformats-officedocument.presentationml.slideLayout+xml"/>
  <Override PartName="/ppt/slideLayouts/slideLayout28.xml" ContentType="application/vnd.openxmlformats-officedocument.presentationml.slideLayout+xml"/>
  <Override PartName="/ppt/slideLayouts/slideLayout93.xml" ContentType="application/vnd.openxmlformats-officedocument.presentationml.slideLayout+xml"/>
  <Override PartName="/ppt/slideLayouts/slideLayout14.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90.xml" ContentType="application/vnd.openxmlformats-officedocument.presentationml.slideLayout+xml"/>
  <Override PartName="/ppt/slideLayouts/slideLayout25.xml" ContentType="application/vnd.openxmlformats-officedocument.presentationml.slideLayout+xml"/>
  <Override PartName="/ppt/slideLayouts/slideLayout91.xml" ContentType="application/vnd.openxmlformats-officedocument.presentationml.slideLayout+xml"/>
  <Override PartName="/ppt/slideLayouts/slideLayout26.xml" ContentType="application/vnd.openxmlformats-officedocument.presentationml.slideLayout+xml"/>
  <Override PartName="/ppt/slideLayouts/slideLayout92.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19.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 id="2147483739" r:id="rId9"/>
  </p:sldMasterIdLst>
  <p:notesMasterIdLst>
    <p:notesMasterId r:id="rId10"/>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notesMaster" Target="notesMasters/notesMaster1.xml"/><Relationship Id="rId11" Type="http://schemas.openxmlformats.org/officeDocument/2006/relationships/slide" Target="slides/slide1.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9.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70"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71"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72"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73"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74"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B1D15A6-7693-4423-987C-22900389D6F5}"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4" name="CustomShape 1"/>
          <p:cNvSpPr/>
          <p:nvPr/>
        </p:nvSpPr>
        <p:spPr>
          <a:xfrm>
            <a:off x="3288600" y="9736920"/>
            <a:ext cx="870840" cy="777240"/>
          </a:xfrm>
          <a:prstGeom prst="rect">
            <a:avLst/>
          </a:prstGeom>
          <a:noFill/>
          <a:ln w="0">
            <a:noFill/>
          </a:ln>
        </p:spPr>
        <p:style>
          <a:lnRef idx="0"/>
          <a:fillRef idx="0"/>
          <a:effectRef idx="0"/>
          <a:fontRef idx="minor"/>
        </p:style>
        <p:txBody>
          <a:bodyPr lIns="0" rIns="0" tIns="0" bIns="0" anchor="t">
            <a:noAutofit/>
          </a:bodyPr>
          <a:p>
            <a:pPr algn="r">
              <a:lnSpc>
                <a:spcPct val="100000"/>
              </a:lnSpc>
            </a:pPr>
            <a:fld id="{0398C2E0-2CEA-4448-8D7A-68EA42B44632}"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425" name="PlaceHolder 1"/>
          <p:cNvSpPr>
            <a:spLocks noGrp="1"/>
          </p:cNvSpPr>
          <p:nvPr>
            <p:ph type="body"/>
          </p:nvPr>
        </p:nvSpPr>
        <p:spPr>
          <a:xfrm>
            <a:off x="1036080" y="4777200"/>
            <a:ext cx="5673240" cy="44992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426" name="PlaceHolder 2"/>
          <p:cNvSpPr>
            <a:spLocks noGrp="1"/>
          </p:cNvSpPr>
          <p:nvPr>
            <p:ph type="sldImg"/>
          </p:nvPr>
        </p:nvSpPr>
        <p:spPr>
          <a:xfrm>
            <a:off x="1282680" y="760320"/>
            <a:ext cx="5185440" cy="37317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6.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7.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89.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0.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2.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3.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4.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5.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6.xml.rels><?xml version="1.0" encoding="UTF-8"?>
<Relationships xmlns="http://schemas.openxmlformats.org/package/2006/relationships"><Relationship Id="rId1" Type="http://schemas.openxmlformats.org/officeDocument/2006/relationships/slideMaster" Target="../slideMasters/slideMaster8.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8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8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3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3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3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34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34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9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3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4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4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5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5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6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5.xml"/><Relationship Id="rId3" Type="http://schemas.openxmlformats.org/officeDocument/2006/relationships/slideLayout" Target="../slideLayouts/slideLayout86.xml"/><Relationship Id="rId4" Type="http://schemas.openxmlformats.org/officeDocument/2006/relationships/slideLayout" Target="../slideLayouts/slideLayout87.xml"/><Relationship Id="rId5" Type="http://schemas.openxmlformats.org/officeDocument/2006/relationships/slideLayout" Target="../slideLayouts/slideLayout88.xml"/><Relationship Id="rId6" Type="http://schemas.openxmlformats.org/officeDocument/2006/relationships/slideLayout" Target="../slideLayouts/slideLayout89.xml"/><Relationship Id="rId7" Type="http://schemas.openxmlformats.org/officeDocument/2006/relationships/slideLayout" Target="../slideLayouts/slideLayout90.xml"/><Relationship Id="rId8" Type="http://schemas.openxmlformats.org/officeDocument/2006/relationships/slideLayout" Target="../slideLayouts/slideLayout91.xml"/><Relationship Id="rId9" Type="http://schemas.openxmlformats.org/officeDocument/2006/relationships/slideLayout" Target="../slideLayouts/slideLayout92.xml"/><Relationship Id="rId10" Type="http://schemas.openxmlformats.org/officeDocument/2006/relationships/slideLayout" Target="../slideLayouts/slideLayout93.xml"/><Relationship Id="rId11" Type="http://schemas.openxmlformats.org/officeDocument/2006/relationships/slideLayout" Target="../slideLayouts/slideLayout94.xml"/><Relationship Id="rId12" Type="http://schemas.openxmlformats.org/officeDocument/2006/relationships/slideLayout" Target="../slideLayouts/slideLayout95.xml"/><Relationship Id="rId13" Type="http://schemas.openxmlformats.org/officeDocument/2006/relationships/slideLayout" Target="../slideLayouts/slideLayout9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A017421-0595-4CE8-B818-1EC8C9690BF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5A1BA99-0CD8-4E19-99E1-BA6C8CB1558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C237B15-E0CA-4065-8E2D-81A9F33950D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9A86BF3-45E4-412F-B46A-6D78160D340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a:t>
            </a:r>
            <a:r>
              <a:rPr b="0" lang="en-US" sz="1800" spc="-1" strike="noStrike">
                <a:solidFill>
                  <a:srgbClr val="000000"/>
                </a:solidFill>
                <a:latin typeface="Arial"/>
              </a:rPr>
              <a:t>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3480" cy="194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9720" cy="2862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9720" cy="2862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ED7B1A2-2197-4ED9-A80B-289419CBCB9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9720" cy="2862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5280" cy="194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2"/>
          <p:cNvSpPr/>
          <p:nvPr/>
        </p:nvSpPr>
        <p:spPr>
          <a:xfrm>
            <a:off x="3095640" y="396000"/>
            <a:ext cx="5348160" cy="1990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802-15-23-0506-02</a:t>
            </a:r>
            <a:endParaRPr b="0" lang="en-US" sz="1400" spc="-1" strike="noStrike">
              <a:solidFill>
                <a:srgbClr val="000000"/>
              </a:solidFill>
              <a:latin typeface="Arial"/>
            </a:endParaRPr>
          </a:p>
        </p:txBody>
      </p:sp>
      <p:sp>
        <p:nvSpPr>
          <p:cNvPr id="232"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4"/>
          <p:cNvSpPr/>
          <p:nvPr/>
        </p:nvSpPr>
        <p:spPr>
          <a:xfrm>
            <a:off x="685800" y="6475320"/>
            <a:ext cx="1724400" cy="2908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7"/>
          <p:cNvSpPr/>
          <p:nvPr/>
        </p:nvSpPr>
        <p:spPr>
          <a:xfrm>
            <a:off x="3749040" y="6475320"/>
            <a:ext cx="1724400" cy="2908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C42D5DB-3660-419E-B8A0-0FBB59C9C57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8"/>
          <p:cNvSpPr/>
          <p:nvPr/>
        </p:nvSpPr>
        <p:spPr>
          <a:xfrm>
            <a:off x="7040160" y="6490080"/>
            <a:ext cx="1724400" cy="2908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9"/>
          <p:cNvSpPr/>
          <p:nvPr/>
        </p:nvSpPr>
        <p:spPr>
          <a:xfrm>
            <a:off x="685800" y="365760"/>
            <a:ext cx="2559960" cy="1990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228600" y="777600"/>
            <a:ext cx="868644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802.15-24-0219-02</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69183DC-BD31-403D-B1D8-65E9C14F268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3"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802.15-24-0219-02</a:t>
            </a:r>
            <a:endParaRPr b="0" lang="en-US" sz="1400" spc="-1" strike="noStrike">
              <a:solidFill>
                <a:srgbClr val="000000"/>
              </a:solidFill>
              <a:latin typeface="Arial"/>
            </a:endParaRPr>
          </a:p>
        </p:txBody>
      </p:sp>
      <p:sp>
        <p:nvSpPr>
          <p:cNvPr id="324"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5"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26"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7"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328"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913542B-3A2E-49FE-9F1F-0D509138FA4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329"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330"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3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33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168-00-wng0-ascon-the-lightweight-cryptography-standard-for-iot.pptx" TargetMode="External"/><Relationship Id="rId2" Type="http://schemas.openxmlformats.org/officeDocument/2006/relationships/hyperlink" Target="https://datatracker.ietf.org/doc/rfc9528/"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8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5" name="CustomShape 1"/>
          <p:cNvSpPr/>
          <p:nvPr/>
        </p:nvSpPr>
        <p:spPr>
          <a:xfrm>
            <a:off x="152280" y="609480"/>
            <a:ext cx="8972640" cy="46072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IG Crypto Opening Report, Agenda and Closing report for May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April,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IG Crypto Meeting in May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IG Crypto May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CustomShape 1"/>
          <p:cNvSpPr/>
          <p:nvPr/>
        </p:nvSpPr>
        <p:spPr>
          <a:xfrm>
            <a:off x="685800" y="685440"/>
            <a:ext cx="7753320" cy="1047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5" name="CustomShape 2"/>
          <p:cNvSpPr/>
          <p:nvPr/>
        </p:nvSpPr>
        <p:spPr>
          <a:xfrm>
            <a:off x="438120" y="602280"/>
            <a:ext cx="8211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US" sz="4400" spc="-1" strike="noStrike">
              <a:solidFill>
                <a:srgbClr val="000000"/>
              </a:solidFill>
              <a:latin typeface="Arial"/>
            </a:endParaRPr>
          </a:p>
        </p:txBody>
      </p:sp>
      <p:sp>
        <p:nvSpPr>
          <p:cNvPr id="396" name="CustomShape 3"/>
          <p:cNvSpPr/>
          <p:nvPr/>
        </p:nvSpPr>
        <p:spPr>
          <a:xfrm>
            <a:off x="457200" y="1604520"/>
            <a:ext cx="8211960" cy="39600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97" name="CustomShape 4"/>
          <p:cNvSpPr/>
          <p:nvPr/>
        </p:nvSpPr>
        <p:spPr>
          <a:xfrm>
            <a:off x="457200" y="1604520"/>
            <a:ext cx="8210520" cy="39585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Verify that there is interest to create task groups for the crypto changes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on the task groups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8" name="CustomShape 1"/>
          <p:cNvSpPr/>
          <p:nvPr/>
        </p:nvSpPr>
        <p:spPr>
          <a:xfrm>
            <a:off x="457200" y="273600"/>
            <a:ext cx="8216640" cy="1132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May</a:t>
            </a:r>
            <a:endParaRPr b="0" lang="en-US" sz="4400" spc="-1" strike="noStrike">
              <a:solidFill>
                <a:srgbClr val="000000"/>
              </a:solidFill>
              <a:latin typeface="Arial"/>
            </a:endParaRPr>
          </a:p>
        </p:txBody>
      </p:sp>
      <p:sp>
        <p:nvSpPr>
          <p:cNvPr id="399" name="CustomShape 2"/>
          <p:cNvSpPr/>
          <p:nvPr/>
        </p:nvSpPr>
        <p:spPr>
          <a:xfrm>
            <a:off x="457200" y="1604520"/>
            <a:ext cx="7762680" cy="3964680"/>
          </a:xfrm>
          <a:prstGeom prst="rect">
            <a:avLst/>
          </a:prstGeom>
          <a:noFill/>
          <a:ln w="0">
            <a:noFill/>
          </a:ln>
        </p:spPr>
        <p:style>
          <a:lnRef idx="0"/>
          <a:fillRef idx="0"/>
          <a:effectRef idx="0"/>
          <a:fontRef idx="minor"/>
        </p:style>
        <p:txBody>
          <a:bodyPr lIns="0" rIns="0" tIns="0" bIns="0" anchor="t">
            <a:normAutofit fontScale="56000"/>
          </a:bodyPr>
          <a:p>
            <a:pPr marL="689400" indent="-507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032840" indent="-336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032840" indent="-336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15-24-0219-02</a:t>
            </a:r>
            <a:endParaRPr b="0" lang="en-US" sz="3200" spc="-1" strike="noStrike">
              <a:solidFill>
                <a:srgbClr val="000000"/>
              </a:solidFill>
              <a:latin typeface="Arial"/>
            </a:endParaRPr>
          </a:p>
          <a:p>
            <a:pPr lvl="2" marL="1032840" indent="-336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and verify the interest of creating task groups for crypto additions</a:t>
            </a:r>
            <a:endParaRPr b="0" lang="en-US" sz="3200" spc="-1" strike="noStrike">
              <a:solidFill>
                <a:srgbClr val="000000"/>
              </a:solidFill>
              <a:latin typeface="Arial"/>
            </a:endParaRPr>
          </a:p>
          <a:p>
            <a:pPr marL="689400" indent="-507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032840" indent="-336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of the task groups.</a:t>
            </a:r>
            <a:endParaRPr b="0" lang="en-US" sz="3200" spc="-1" strike="noStrike">
              <a:solidFill>
                <a:srgbClr val="000000"/>
              </a:solidFill>
              <a:latin typeface="Arial"/>
            </a:endParaRPr>
          </a:p>
          <a:p>
            <a:pPr marL="689400" indent="-507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032840" indent="-336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PAR(s) of the task groups.</a:t>
            </a:r>
            <a:endParaRPr b="0" lang="en-US" sz="3200" spc="-1" strike="noStrike">
              <a:solidFill>
                <a:srgbClr val="000000"/>
              </a:solidFill>
              <a:latin typeface="Arial"/>
            </a:endParaRPr>
          </a:p>
          <a:p>
            <a:pPr lvl="2" marL="1032840" indent="-336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IG Motions for approving PARs &amp; CSDs</a:t>
            </a:r>
            <a:endParaRPr b="0" lang="en-US" sz="3200" spc="-1" strike="noStrike">
              <a:solidFill>
                <a:srgbClr val="000000"/>
              </a:solidFill>
              <a:latin typeface="Arial"/>
            </a:endParaRPr>
          </a:p>
          <a:p>
            <a:pPr lvl="2" marL="1032840" indent="-336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Custom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Topics</a:t>
            </a:r>
            <a:endParaRPr b="0" lang="en-US" sz="4400" spc="-1" strike="noStrike">
              <a:solidFill>
                <a:srgbClr val="000000"/>
              </a:solidFill>
              <a:latin typeface="Arial"/>
            </a:endParaRPr>
          </a:p>
        </p:txBody>
      </p:sp>
      <p:sp>
        <p:nvSpPr>
          <p:cNvPr id="401" name="CustomShape 2"/>
          <p:cNvSpPr/>
          <p:nvPr/>
        </p:nvSpPr>
        <p:spPr>
          <a:xfrm>
            <a:off x="457200" y="1604520"/>
            <a:ext cx="8220960" cy="39682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There is two topics of interest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cipher algorithms for 802.15.4</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15-24-0168-00</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KMP for 802.15.9</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Ephemeral Diffie-Hellman Over COSE </a:t>
            </a:r>
            <a:r>
              <a:rPr b="0" lang="en-US" sz="3200" spc="-1" strike="noStrike" u="sng">
                <a:solidFill>
                  <a:srgbClr val="0000ff"/>
                </a:solidFill>
                <a:uFillTx/>
                <a:latin typeface="Arial"/>
                <a:ea typeface="DejaVu Sans"/>
                <a:hlinkClick r:id="rId2"/>
              </a:rPr>
              <a:t>RFC9528</a:t>
            </a:r>
            <a:endParaRPr b="0" lang="en-US" sz="3200" spc="-1" strike="noStrike">
              <a:solidFill>
                <a:srgbClr val="000000"/>
              </a:solidFill>
              <a:latin typeface="Arial"/>
            </a:endParaRPr>
          </a:p>
          <a:p>
            <a:pPr>
              <a:lnSpc>
                <a:spcPct val="100000"/>
              </a:lnSpc>
              <a:spcBef>
                <a:spcPts val="1417"/>
              </a:spcBef>
            </a:pP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2" name="CustomShape 5"/>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Ascon</a:t>
            </a:r>
            <a:endParaRPr b="0" lang="en-US" sz="4400" spc="-1" strike="noStrike">
              <a:solidFill>
                <a:srgbClr val="000000"/>
              </a:solidFill>
              <a:latin typeface="Arial"/>
            </a:endParaRPr>
          </a:p>
        </p:txBody>
      </p:sp>
      <p:sp>
        <p:nvSpPr>
          <p:cNvPr id="403" name="CustomShape 6"/>
          <p:cNvSpPr/>
          <p:nvPr/>
        </p:nvSpPr>
        <p:spPr>
          <a:xfrm>
            <a:off x="457200" y="1604520"/>
            <a:ext cx="8220960" cy="3968280"/>
          </a:xfrm>
          <a:prstGeom prst="rect">
            <a:avLst/>
          </a:prstGeom>
          <a:noFill/>
          <a:ln w="0">
            <a:noFill/>
          </a:ln>
        </p:spPr>
        <p:style>
          <a:lnRef idx="0"/>
          <a:fillRef idx="0"/>
          <a:effectRef idx="0"/>
          <a:fontRef idx="minor"/>
        </p:style>
        <p:txBody>
          <a:bodyPr lIns="0" rIns="0" tIns="0" bIns="0" anchor="t">
            <a:normAutofit fontScale="70000"/>
          </a:bodyPr>
          <a:p>
            <a:pPr marL="302400" indent="-224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Ascon is lightweight crypto algorithm and would be quite suitable for 802.15.4 use. </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It is AEAD algorithm, uses 128-bit nonce etc, thus can be quite easily added to the 802.15.4 which uses same construct.</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versions Ascon-128 and Ascon-128a, most likely we want to pick one (more efficient Ascon-128a?)</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Does not currently support 32-bit tags in standard, that needs to be added.</a:t>
            </a:r>
            <a:endParaRPr b="0" lang="en-US" sz="3200" spc="-1" strike="noStrike">
              <a:solidFill>
                <a:srgbClr val="000000"/>
              </a:solidFill>
              <a:latin typeface="Arial"/>
            </a:endParaRPr>
          </a:p>
          <a:p>
            <a:pPr lvl="1" marL="302400" indent="-1512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Also supports hashing, PRF etc, but those are not yet used in 802.15.4.</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4" name="CustomShape 7"/>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TG4ae Ascon</a:t>
            </a:r>
            <a:endParaRPr b="0" lang="en-US" sz="4400" spc="-1" strike="noStrike">
              <a:solidFill>
                <a:srgbClr val="000000"/>
              </a:solidFill>
              <a:latin typeface="Arial"/>
            </a:endParaRPr>
          </a:p>
        </p:txBody>
      </p:sp>
      <p:sp>
        <p:nvSpPr>
          <p:cNvPr id="405" name="CustomShape 8"/>
          <p:cNvSpPr/>
          <p:nvPr/>
        </p:nvSpPr>
        <p:spPr>
          <a:xfrm>
            <a:off x="457200" y="1604520"/>
            <a:ext cx="8220960" cy="3968280"/>
          </a:xfrm>
          <a:prstGeom prst="rect">
            <a:avLst/>
          </a:prstGeom>
          <a:noFill/>
          <a:ln w="0">
            <a:noFill/>
          </a:ln>
        </p:spPr>
        <p:style>
          <a:lnRef idx="0"/>
          <a:fillRef idx="0"/>
          <a:effectRef idx="0"/>
          <a:fontRef idx="minor"/>
        </p:style>
        <p:txBody>
          <a:bodyPr lIns="0" rIns="0" tIns="0" bIns="0" anchor="t">
            <a:normAutofit fontScale="84000"/>
          </a:bodyPr>
          <a:p>
            <a:pPr marL="362880" indent="-268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802.15.4 amendment that adds Ascon to the 802.15.4.</a:t>
            </a:r>
            <a:endParaRPr b="0" lang="en-US" sz="3200" spc="-1" strike="noStrike">
              <a:solidFill>
                <a:srgbClr val="000000"/>
              </a:solidFill>
              <a:latin typeface="Arial"/>
            </a:endParaRPr>
          </a:p>
          <a:p>
            <a:pPr marL="362880" indent="-268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Changes needed:</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Ascon to secAeadAlgorithm assignment table.</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describe how Ascon is used, most likely very short just refer to the external references.</a:t>
            </a:r>
            <a:endParaRPr b="0" lang="en-US" sz="3200" spc="-1" strike="noStrike">
              <a:solidFill>
                <a:srgbClr val="000000"/>
              </a:solidFill>
              <a:latin typeface="Arial"/>
            </a:endParaRPr>
          </a:p>
          <a:p>
            <a:pPr lvl="1" marL="362880" indent="-1814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 annex to provide test vectors similar to Annex C.</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CustomShape 9"/>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EDHOC</a:t>
            </a:r>
            <a:endParaRPr b="0" lang="en-US" sz="4400" spc="-1" strike="noStrike">
              <a:solidFill>
                <a:srgbClr val="000000"/>
              </a:solidFill>
              <a:latin typeface="Arial"/>
            </a:endParaRPr>
          </a:p>
        </p:txBody>
      </p:sp>
      <p:sp>
        <p:nvSpPr>
          <p:cNvPr id="407" name="CustomShape 11"/>
          <p:cNvSpPr/>
          <p:nvPr/>
        </p:nvSpPr>
        <p:spPr>
          <a:xfrm>
            <a:off x="457200" y="1604520"/>
            <a:ext cx="8220960" cy="39682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 is lightweight key management protocol.</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Provides mutual authentication, forward secrecy and identity protection.</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Intended for usage in constrained scenarios.</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Three messages, small message sizes.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CustomShape 10"/>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TG9a EDHOC</a:t>
            </a:r>
            <a:endParaRPr b="0" lang="en-US" sz="4400" spc="-1" strike="noStrike">
              <a:solidFill>
                <a:srgbClr val="000000"/>
              </a:solidFill>
              <a:latin typeface="Arial"/>
            </a:endParaRPr>
          </a:p>
        </p:txBody>
      </p:sp>
      <p:sp>
        <p:nvSpPr>
          <p:cNvPr id="409" name="CustomShape 12"/>
          <p:cNvSpPr/>
          <p:nvPr/>
        </p:nvSpPr>
        <p:spPr>
          <a:xfrm>
            <a:off x="457200" y="1604520"/>
            <a:ext cx="8220960" cy="3968280"/>
          </a:xfrm>
          <a:prstGeom prst="rect">
            <a:avLst/>
          </a:prstGeom>
          <a:noFill/>
          <a:ln w="0">
            <a:noFill/>
          </a:ln>
        </p:spPr>
        <p:style>
          <a:lnRef idx="0"/>
          <a:fillRef idx="0"/>
          <a:effectRef idx="0"/>
          <a:fontRef idx="minor"/>
        </p:style>
        <p:txBody>
          <a:bodyPr lIns="0" rIns="0" tIns="0" bIns="0" anchor="t">
            <a:normAutofit fontScale="87000"/>
          </a:bodyPr>
          <a:p>
            <a:pPr marL="375840" indent="-278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IEEE Std 802.15.9 amendment that adds EDHOC to 802.15.9.</a:t>
            </a:r>
            <a:endParaRPr b="0" lang="en-US" sz="3200" spc="-1" strike="noStrike">
              <a:solidFill>
                <a:srgbClr val="000000"/>
              </a:solidFill>
              <a:latin typeface="Arial"/>
            </a:endParaRPr>
          </a:p>
          <a:p>
            <a:pPr marL="375840" indent="-278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Allocate new KMP ID value for 802.15.9. </a:t>
            </a:r>
            <a:endParaRPr b="0" lang="en-US" sz="3200" spc="-1" strike="noStrike">
              <a:solidFill>
                <a:srgbClr val="000000"/>
              </a:solidFill>
              <a:latin typeface="Arial"/>
            </a:endParaRPr>
          </a:p>
          <a:p>
            <a:pPr marL="375840" indent="-278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Add new Annex that defines how EDHOC is used inside 802.15.4 frames. Needs to define how keys are derived, and how the keys are identified. </a:t>
            </a:r>
            <a:endParaRPr b="0" lang="en-US" sz="3200" spc="-1" strike="noStrike">
              <a:solidFill>
                <a:srgbClr val="000000"/>
              </a:solidFill>
              <a:latin typeface="Arial"/>
            </a:endParaRPr>
          </a:p>
          <a:p>
            <a:pPr marL="375840" indent="-278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Not sure if there is a way to transport broadcast and/or multicast keys.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CustomShape 13"/>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PAR and CSD contained in documents 15-24-0284-00 and 15-24-0286-01, respectively, be approved for submission to the WG for its approval and that the EC be requested to forward the PAR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Ann Krieger</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Göran Selander</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Approved</a:t>
            </a:r>
            <a:endParaRPr b="0" lang="en-US" sz="2000" spc="-1" strike="noStrike">
              <a:solidFill>
                <a:srgbClr val="000000"/>
              </a:solidFill>
              <a:latin typeface="Arial"/>
            </a:endParaRPr>
          </a:p>
        </p:txBody>
      </p:sp>
      <p:sp>
        <p:nvSpPr>
          <p:cNvPr id="411"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rPr>
              <a:t>IG motion for TG9a:</a:t>
            </a:r>
            <a:br>
              <a:rPr sz="4000"/>
            </a:br>
            <a:r>
              <a:rPr b="0" lang="en-US" sz="4000" spc="-1" strike="noStrike">
                <a:solidFill>
                  <a:srgbClr val="000000"/>
                </a:solidFill>
                <a:latin typeface="Arial"/>
              </a:rPr>
              <a:t>I</a:t>
            </a:r>
            <a:r>
              <a:rPr b="0" lang="en-US" sz="4000" spc="-1" strike="noStrike">
                <a:solidFill>
                  <a:srgbClr val="000000"/>
                </a:solidFill>
                <a:latin typeface="Arial"/>
              </a:rPr>
              <a:t>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2" name="CustomShape 15"/>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WG Motion: move that the PAR and CSD contained in documents 15-24-0284-00 and </a:t>
            </a:r>
            <a:r>
              <a:rPr b="0" i="1" lang="en-US" sz="2000" spc="-1" strike="noStrike">
                <a:solidFill>
                  <a:srgbClr val="000000"/>
                </a:solidFill>
                <a:latin typeface="Arial"/>
                <a:ea typeface="DejaVu Sans"/>
              </a:rPr>
              <a:t>15-24-0286-02,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413"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rPr>
              <a:t>WG motion for TG9a:</a:t>
            </a:r>
            <a:br>
              <a:rPr sz="4000"/>
            </a:br>
            <a:r>
              <a:rPr b="0" lang="en-US" sz="4000" spc="-1" strike="noStrike">
                <a:solidFill>
                  <a:srgbClr val="000000"/>
                </a:solidFill>
                <a:latin typeface="Arial"/>
              </a:rPr>
              <a:t>WG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CustomShape 14"/>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PAR and CSD contained in documents 15-24-0267-01 and 15-24-0268-01, respectively, be approved for submission to the WG for its approval and that the EC be requested to forward the PAR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r>
              <a:rPr b="0" lang="en-US" sz="2000" spc="-1" strike="noStrike">
                <a:solidFill>
                  <a:srgbClr val="000000"/>
                </a:solidFill>
                <a:latin typeface="Arial"/>
                <a:ea typeface="DejaVu Sans"/>
              </a:rPr>
              <a:t>Ann Krieger</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r>
              <a:rPr b="0" lang="en-US" sz="2000" spc="-1" strike="noStrike">
                <a:solidFill>
                  <a:srgbClr val="000000"/>
                </a:solidFill>
                <a:latin typeface="Arial"/>
                <a:ea typeface="DejaVu Sans"/>
              </a:rPr>
              <a:t>Göran Selander</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Approved</a:t>
            </a:r>
            <a:endParaRPr b="0" lang="en-US" sz="2000" spc="-1" strike="noStrike">
              <a:solidFill>
                <a:srgbClr val="000000"/>
              </a:solidFill>
              <a:latin typeface="Arial"/>
            </a:endParaRPr>
          </a:p>
        </p:txBody>
      </p:sp>
      <p:sp>
        <p:nvSpPr>
          <p:cNvPr id="415"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rPr>
              <a:t>IG motion for TG4ae:</a:t>
            </a:r>
            <a:br>
              <a:rPr sz="4000"/>
            </a:br>
            <a:r>
              <a:rPr b="0" lang="en-US" sz="4000" spc="-1" strike="noStrike">
                <a:solidFill>
                  <a:srgbClr val="000000"/>
                </a:solidFill>
                <a:latin typeface="Arial"/>
              </a:rPr>
              <a:t>I</a:t>
            </a:r>
            <a:r>
              <a:rPr b="0" lang="en-US" sz="4000" spc="-1" strike="noStrike">
                <a:solidFill>
                  <a:srgbClr val="000000"/>
                </a:solidFill>
                <a:latin typeface="Arial"/>
              </a:rPr>
              <a:t>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CustomShape 1"/>
          <p:cNvSpPr/>
          <p:nvPr/>
        </p:nvSpPr>
        <p:spPr>
          <a:xfrm>
            <a:off x="190440" y="1007640"/>
            <a:ext cx="8745480" cy="5532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77" name="CustomShape 2"/>
          <p:cNvSpPr/>
          <p:nvPr/>
        </p:nvSpPr>
        <p:spPr>
          <a:xfrm>
            <a:off x="685800" y="533520"/>
            <a:ext cx="7754760" cy="5918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78" name="CustomShape 3"/>
          <p:cNvSpPr/>
          <p:nvPr/>
        </p:nvSpPr>
        <p:spPr>
          <a:xfrm>
            <a:off x="685800" y="-228600"/>
            <a:ext cx="7754760" cy="10522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79" name="CustomShape 4"/>
          <p:cNvSpPr/>
          <p:nvPr/>
        </p:nvSpPr>
        <p:spPr>
          <a:xfrm>
            <a:off x="380880" y="838080"/>
            <a:ext cx="8440560" cy="55450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6" name="CustomShape 16"/>
          <p:cNvSpPr/>
          <p:nvPr/>
        </p:nvSpPr>
        <p:spPr>
          <a:xfrm>
            <a:off x="457200" y="2180520"/>
            <a:ext cx="8225640" cy="397296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WG Motion: </a:t>
            </a:r>
            <a:r>
              <a:rPr b="0" i="1" lang="en-US" sz="2000" spc="-1" strike="noStrike">
                <a:solidFill>
                  <a:srgbClr val="000000"/>
                </a:solidFill>
                <a:latin typeface="Arial"/>
                <a:ea typeface="DejaVu Sans"/>
              </a:rPr>
              <a:t>move that the </a:t>
            </a:r>
            <a:r>
              <a:rPr b="0" i="1" lang="en-US" sz="2000" spc="-1" strike="noStrike">
                <a:solidFill>
                  <a:srgbClr val="000000"/>
                </a:solidFill>
                <a:latin typeface="Arial"/>
                <a:ea typeface="DejaVu Sans"/>
              </a:rPr>
              <a:t>PAR and CSD </a:t>
            </a:r>
            <a:r>
              <a:rPr b="0" i="1" lang="en-US" sz="2000" spc="-1" strike="noStrike">
                <a:solidFill>
                  <a:srgbClr val="000000"/>
                </a:solidFill>
                <a:latin typeface="Arial"/>
                <a:ea typeface="DejaVu Sans"/>
              </a:rPr>
              <a:t>contained in </a:t>
            </a:r>
            <a:r>
              <a:rPr b="0" i="1" lang="en-US" sz="2000" spc="-1" strike="noStrike">
                <a:solidFill>
                  <a:srgbClr val="000000"/>
                </a:solidFill>
                <a:latin typeface="Arial"/>
                <a:ea typeface="DejaVu Sans"/>
              </a:rPr>
              <a:t>documents </a:t>
            </a:r>
            <a:r>
              <a:rPr b="0" i="1" lang="en-US" sz="2000" spc="-1" strike="noStrike">
                <a:solidFill>
                  <a:srgbClr val="000000"/>
                </a:solidFill>
                <a:latin typeface="Arial"/>
                <a:ea typeface="DejaVu Sans"/>
              </a:rPr>
              <a:t>15-24-0267-</a:t>
            </a:r>
            <a:r>
              <a:rPr b="0" i="1" lang="en-US" sz="2000" spc="-1" strike="noStrike">
                <a:solidFill>
                  <a:srgbClr val="000000"/>
                </a:solidFill>
                <a:latin typeface="Arial"/>
                <a:ea typeface="DejaVu Sans"/>
              </a:rPr>
              <a:t>01 and </a:t>
            </a:r>
            <a:r>
              <a:rPr b="0" i="1" lang="en-US" sz="2000" spc="-1" strike="noStrike">
                <a:solidFill>
                  <a:srgbClr val="000000"/>
                </a:solidFill>
                <a:latin typeface="Arial"/>
                <a:ea typeface="DejaVu Sans"/>
              </a:rPr>
              <a:t>15-24-</a:t>
            </a:r>
            <a:r>
              <a:rPr b="0" i="1" lang="en-US" sz="2000" spc="-1" strike="noStrike">
                <a:solidFill>
                  <a:srgbClr val="000000"/>
                </a:solidFill>
                <a:latin typeface="Arial"/>
                <a:ea typeface="DejaVu Sans"/>
              </a:rPr>
              <a:t>0268-01, </a:t>
            </a:r>
            <a:r>
              <a:rPr b="0" i="1" lang="en-US" sz="2000" spc="-1" strike="noStrike">
                <a:solidFill>
                  <a:srgbClr val="000000"/>
                </a:solidFill>
                <a:latin typeface="Arial"/>
                <a:ea typeface="DejaVu Sans"/>
              </a:rPr>
              <a:t>respectively, </a:t>
            </a:r>
            <a:r>
              <a:rPr b="0" i="1" lang="en-US" sz="2000" spc="-1" strike="noStrike">
                <a:solidFill>
                  <a:srgbClr val="000000"/>
                </a:solidFill>
                <a:latin typeface="Arial"/>
                <a:ea typeface="DejaVu Sans"/>
              </a:rPr>
              <a:t>be approved </a:t>
            </a:r>
            <a:r>
              <a:rPr b="0" i="1" lang="en-US" sz="2000" spc="-1" strike="noStrike">
                <a:solidFill>
                  <a:srgbClr val="000000"/>
                </a:solidFill>
                <a:latin typeface="Arial"/>
                <a:ea typeface="DejaVu Sans"/>
              </a:rPr>
              <a:t>by the IEEE </a:t>
            </a:r>
            <a:r>
              <a:rPr b="0" i="1" lang="en-US" sz="2000" spc="-1" strike="noStrike">
                <a:solidFill>
                  <a:srgbClr val="000000"/>
                </a:solidFill>
                <a:latin typeface="Arial"/>
                <a:ea typeface="DejaVu Sans"/>
              </a:rPr>
              <a:t>802.15 WG </a:t>
            </a:r>
            <a:r>
              <a:rPr b="0" i="1" lang="en-US" sz="2000" spc="-1" strike="noStrike">
                <a:solidFill>
                  <a:srgbClr val="000000"/>
                </a:solidFill>
                <a:latin typeface="Arial"/>
                <a:ea typeface="DejaVu Sans"/>
              </a:rPr>
              <a:t>and that the </a:t>
            </a:r>
            <a:r>
              <a:rPr b="0" i="1" lang="en-US" sz="2000" spc="-1" strike="noStrike">
                <a:solidFill>
                  <a:srgbClr val="000000"/>
                </a:solidFill>
                <a:latin typeface="Arial"/>
                <a:ea typeface="DejaVu Sans"/>
              </a:rPr>
              <a:t>EC be </a:t>
            </a:r>
            <a:r>
              <a:rPr b="0" i="1" lang="en-US" sz="2000" spc="-1" strike="noStrike">
                <a:solidFill>
                  <a:srgbClr val="000000"/>
                </a:solidFill>
                <a:latin typeface="Arial"/>
                <a:ea typeface="DejaVu Sans"/>
              </a:rPr>
              <a:t>requested to </a:t>
            </a:r>
            <a:r>
              <a:rPr b="0" i="1" lang="en-US" sz="2000" spc="-1" strike="noStrike">
                <a:solidFill>
                  <a:srgbClr val="000000"/>
                </a:solidFill>
                <a:latin typeface="Arial"/>
                <a:ea typeface="DejaVu Sans"/>
              </a:rPr>
              <a:t>forward the </a:t>
            </a:r>
            <a:r>
              <a:rPr b="0" i="1" lang="en-US" sz="2000" spc="-1" strike="noStrike">
                <a:solidFill>
                  <a:srgbClr val="000000"/>
                </a:solidFill>
                <a:latin typeface="Arial"/>
                <a:ea typeface="DejaVu Sans"/>
              </a:rPr>
              <a:t>PAR to </a:t>
            </a:r>
            <a:r>
              <a:rPr b="0" i="1" lang="en-US" sz="2000" spc="-1" strike="noStrike">
                <a:solidFill>
                  <a:srgbClr val="000000"/>
                </a:solidFill>
                <a:latin typeface="Arial"/>
                <a:ea typeface="DejaVu Sans"/>
              </a:rPr>
              <a:t>NesCom. The </a:t>
            </a:r>
            <a:r>
              <a:rPr b="0" i="1" lang="en-US" sz="2000" spc="-1" strike="noStrike">
                <a:solidFill>
                  <a:srgbClr val="000000"/>
                </a:solidFill>
                <a:latin typeface="Arial"/>
                <a:ea typeface="DejaVu Sans"/>
              </a:rPr>
              <a:t>802.15 </a:t>
            </a:r>
            <a:r>
              <a:rPr b="0" i="1" lang="en-US" sz="2000" spc="-1" strike="noStrike">
                <a:solidFill>
                  <a:srgbClr val="000000"/>
                </a:solidFill>
                <a:latin typeface="Arial"/>
                <a:ea typeface="DejaVu Sans"/>
              </a:rPr>
              <a:t>working group </a:t>
            </a:r>
            <a:r>
              <a:rPr b="0" i="1" lang="en-US" sz="2000" spc="-1" strike="noStrike">
                <a:solidFill>
                  <a:srgbClr val="000000"/>
                </a:solidFill>
                <a:latin typeface="Arial"/>
                <a:ea typeface="DejaVu Sans"/>
              </a:rPr>
              <a:t>chair and </a:t>
            </a:r>
            <a:r>
              <a:rPr b="0" i="1" lang="en-US" sz="2000" spc="-1" strike="noStrike">
                <a:solidFill>
                  <a:srgbClr val="000000"/>
                </a:solidFill>
                <a:latin typeface="Arial"/>
                <a:ea typeface="DejaVu Sans"/>
              </a:rPr>
              <a:t>technical </a:t>
            </a:r>
            <a:r>
              <a:rPr b="0" i="1" lang="en-US" sz="2000" spc="-1" strike="noStrike">
                <a:solidFill>
                  <a:srgbClr val="000000"/>
                </a:solidFill>
                <a:latin typeface="Arial"/>
                <a:ea typeface="DejaVu Sans"/>
              </a:rPr>
              <a:t>editor are </a:t>
            </a:r>
            <a:r>
              <a:rPr b="0" i="1" lang="en-US" sz="2000" spc="-1" strike="noStrike">
                <a:solidFill>
                  <a:srgbClr val="000000"/>
                </a:solidFill>
                <a:latin typeface="Arial"/>
                <a:ea typeface="DejaVu Sans"/>
              </a:rPr>
              <a:t>authorized to </a:t>
            </a:r>
            <a:r>
              <a:rPr b="0" i="1" lang="en-US" sz="2000" spc="-1" strike="noStrike">
                <a:solidFill>
                  <a:srgbClr val="000000"/>
                </a:solidFill>
                <a:latin typeface="Arial"/>
                <a:ea typeface="DejaVu Sans"/>
              </a:rPr>
              <a:t>make </a:t>
            </a:r>
            <a:r>
              <a:rPr b="0" i="1" lang="en-US" sz="2000" spc="-1" strike="noStrike">
                <a:solidFill>
                  <a:srgbClr val="000000"/>
                </a:solidFill>
                <a:latin typeface="Arial"/>
                <a:ea typeface="DejaVu Sans"/>
              </a:rPr>
              <a:t>additional </a:t>
            </a:r>
            <a:r>
              <a:rPr b="0" i="1" lang="en-US" sz="2000" spc="-1" strike="noStrike">
                <a:solidFill>
                  <a:srgbClr val="000000"/>
                </a:solidFill>
                <a:latin typeface="Arial"/>
                <a:ea typeface="DejaVu Sans"/>
              </a:rPr>
              <a:t>modifications </a:t>
            </a:r>
            <a:r>
              <a:rPr b="0" i="1" lang="en-US" sz="2000" spc="-1" strike="noStrike">
                <a:solidFill>
                  <a:srgbClr val="000000"/>
                </a:solidFill>
                <a:latin typeface="Arial"/>
                <a:ea typeface="DejaVu Sans"/>
              </a:rPr>
              <a:t>to the PAR </a:t>
            </a:r>
            <a:r>
              <a:rPr b="0" i="1" lang="en-US" sz="2000" spc="-1" strike="noStrike">
                <a:solidFill>
                  <a:srgbClr val="000000"/>
                </a:solidFill>
                <a:latin typeface="Arial"/>
                <a:ea typeface="DejaVu Sans"/>
              </a:rPr>
              <a:t>and CSD as </a:t>
            </a:r>
            <a:r>
              <a:rPr b="0" i="1" lang="en-US" sz="2000" spc="-1" strike="noStrike">
                <a:solidFill>
                  <a:srgbClr val="000000"/>
                </a:solidFill>
                <a:latin typeface="Arial"/>
                <a:ea typeface="DejaVu Sans"/>
              </a:rPr>
              <a:t>needed to </a:t>
            </a:r>
            <a:r>
              <a:rPr b="0" i="1" lang="en-US" sz="2000" spc="-1" strike="noStrike">
                <a:solidFill>
                  <a:srgbClr val="000000"/>
                </a:solidFill>
                <a:latin typeface="Arial"/>
                <a:ea typeface="DejaVu Sans"/>
              </a:rPr>
              <a:t>reflect EC </a:t>
            </a:r>
            <a:r>
              <a:rPr b="0" i="1" lang="en-US" sz="2000" spc="-1" strike="noStrike">
                <a:solidFill>
                  <a:srgbClr val="000000"/>
                </a:solidFill>
                <a:latin typeface="Arial"/>
                <a:ea typeface="DejaVu Sans"/>
              </a:rPr>
              <a:t>discussion at </a:t>
            </a:r>
            <a:r>
              <a:rPr b="0" i="1" lang="en-US" sz="2000" spc="-1" strike="noStrike">
                <a:solidFill>
                  <a:srgbClr val="000000"/>
                </a:solidFill>
                <a:latin typeface="Arial"/>
                <a:ea typeface="DejaVu Sans"/>
              </a:rPr>
              <a:t>its closing </a:t>
            </a:r>
            <a:r>
              <a:rPr b="0" i="1" lang="en-US" sz="2000" spc="-1" strike="noStrike">
                <a:solidFill>
                  <a:srgbClr val="000000"/>
                </a:solidFill>
                <a:latin typeface="Arial"/>
                <a:ea typeface="DejaVu Sans"/>
              </a:rPr>
              <a:t>meeting.</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
        <p:nvSpPr>
          <p:cNvPr id="417" name="PlaceHolder 1"/>
          <p:cNvSpPr>
            <a:spLocks noGrp="1"/>
          </p:cNvSpPr>
          <p:nvPr>
            <p:ph type="title"/>
          </p:nvPr>
        </p:nvSpPr>
        <p:spPr>
          <a:xfrm>
            <a:off x="457200" y="705600"/>
            <a:ext cx="8228880" cy="1144440"/>
          </a:xfrm>
          <a:prstGeom prst="rect">
            <a:avLst/>
          </a:prstGeom>
          <a:noFill/>
          <a:ln w="0">
            <a:noFill/>
          </a:ln>
        </p:spPr>
        <p:txBody>
          <a:bodyPr lIns="0" rIns="0" tIns="0" bIns="0" anchor="ctr">
            <a:noAutofit/>
          </a:bodyPr>
          <a:p>
            <a:pPr indent="0" algn="ctr">
              <a:lnSpc>
                <a:spcPct val="100000"/>
              </a:lnSpc>
              <a:buNone/>
              <a:tabLst>
                <a:tab algn="l" pos="0"/>
              </a:tabLst>
            </a:pPr>
            <a:r>
              <a:rPr b="0" lang="en-US" sz="4000" spc="-1" strike="noStrike">
                <a:solidFill>
                  <a:srgbClr val="000000"/>
                </a:solidFill>
                <a:latin typeface="Arial"/>
              </a:rPr>
              <a:t>WG motion:</a:t>
            </a:r>
            <a:br>
              <a:rPr sz="4000"/>
            </a:br>
            <a:r>
              <a:rPr b="0" lang="en-US" sz="4000" spc="-1" strike="noStrike">
                <a:solidFill>
                  <a:srgbClr val="000000"/>
                </a:solidFill>
                <a:latin typeface="Arial"/>
              </a:rPr>
              <a:t>WG approval of PAR and CSD</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8" name="TextShape 3"/>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419" name="TextShape 2"/>
          <p:cNvSpPr/>
          <p:nvPr/>
        </p:nvSpPr>
        <p:spPr>
          <a:xfrm>
            <a:off x="457200" y="1604520"/>
            <a:ext cx="8224200" cy="3972240"/>
          </a:xfrm>
          <a:prstGeom prst="rect">
            <a:avLst/>
          </a:prstGeom>
          <a:noFill/>
          <a:ln w="0">
            <a:noFill/>
          </a:ln>
        </p:spPr>
        <p:style>
          <a:lnRef idx="0"/>
          <a:fillRef idx="0"/>
          <a:effectRef idx="0"/>
          <a:fontRef idx="minor"/>
        </p:style>
        <p:txBody>
          <a:bodyPr lIns="0" rIns="0" tIns="0" bIns="0" anchor="t">
            <a:normAutofit/>
          </a:bodyPr>
          <a:p>
            <a:endParaRPr b="0" lang="en-US" sz="1800" spc="-1" strike="noStrike">
              <a:solidFill>
                <a:srgbClr val="000000"/>
              </a:solidFill>
              <a:latin typeface="Arial"/>
              <a:ea typeface="DejaVu Sans"/>
            </a:endParaRPr>
          </a:p>
        </p:txBody>
      </p:sp>
      <p:sp>
        <p:nvSpPr>
          <p:cNvPr id="420" name="PlaceHolder 1"/>
          <p:cNvSpPr>
            <a:spLocks noGrp="1"/>
          </p:cNvSpPr>
          <p:nvPr>
            <p:ph type="title"/>
          </p:nvPr>
        </p:nvSpPr>
        <p:spPr>
          <a:xfrm>
            <a:off x="457200" y="273600"/>
            <a:ext cx="8227080" cy="11426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421" name="PlaceHolder 2"/>
          <p:cNvSpPr>
            <a:spLocks noGrp="1"/>
          </p:cNvSpPr>
          <p:nvPr>
            <p:ph/>
          </p:nvPr>
        </p:nvSpPr>
        <p:spPr>
          <a:xfrm>
            <a:off x="457200" y="1604520"/>
            <a:ext cx="8227080" cy="3975120"/>
          </a:xfrm>
          <a:prstGeom prst="rect">
            <a:avLst/>
          </a:prstGeom>
          <a:noFill/>
          <a:ln w="0">
            <a:noFill/>
          </a:ln>
        </p:spPr>
        <p:txBody>
          <a:bodyPr lIns="0" rIns="0" tIns="0" bIns="0" anchor="t">
            <a:normAutofit fontScale="97000"/>
          </a:bodyPr>
          <a:p>
            <a:pPr marL="419040" indent="-314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Finished creating </a:t>
            </a:r>
            <a:r>
              <a:rPr b="0" lang="en-US" sz="3200" spc="-1" strike="noStrike">
                <a:solidFill>
                  <a:srgbClr val="000000"/>
                </a:solidFill>
                <a:latin typeface="Arial"/>
              </a:rPr>
              <a:t>PAR and CSD for </a:t>
            </a:r>
            <a:r>
              <a:rPr b="0" lang="en-US" sz="3200" spc="-1" strike="noStrike">
                <a:solidFill>
                  <a:srgbClr val="000000"/>
                </a:solidFill>
                <a:latin typeface="Arial"/>
              </a:rPr>
              <a:t>TG9a.</a:t>
            </a:r>
            <a:endParaRPr b="0" lang="en-US" sz="3200" spc="-1" strike="noStrike">
              <a:solidFill>
                <a:srgbClr val="000000"/>
              </a:solidFill>
              <a:latin typeface="Arial"/>
            </a:endParaRPr>
          </a:p>
          <a:p>
            <a:pPr lvl="1" marL="838080" indent="-314280">
              <a:lnSpc>
                <a:spcPct val="100000"/>
              </a:lnSpc>
              <a:spcBef>
                <a:spcPts val="1134"/>
              </a:spcBef>
              <a:buClr>
                <a:srgbClr val="000000"/>
              </a:buClr>
              <a:buSzPct val="75000"/>
              <a:buFont typeface="Symbol" charset="2"/>
              <a:buChar char=""/>
            </a:pPr>
            <a:r>
              <a:rPr b="0" lang="en-US" sz="3200" spc="-1" strike="noStrike">
                <a:solidFill>
                  <a:srgbClr val="000000"/>
                </a:solidFill>
                <a:latin typeface="Arial"/>
              </a:rPr>
              <a:t>PAR: 15-24-</a:t>
            </a:r>
            <a:r>
              <a:rPr b="0" lang="en-US" sz="3200" spc="-1" strike="noStrike">
                <a:solidFill>
                  <a:srgbClr val="000000"/>
                </a:solidFill>
                <a:latin typeface="Arial"/>
              </a:rPr>
              <a:t>0284-00</a:t>
            </a:r>
            <a:endParaRPr b="0" lang="en-US" sz="3200" spc="-1" strike="noStrike">
              <a:solidFill>
                <a:srgbClr val="000000"/>
              </a:solidFill>
              <a:latin typeface="Arial"/>
            </a:endParaRPr>
          </a:p>
          <a:p>
            <a:pPr lvl="1" marL="838080" indent="-314280">
              <a:lnSpc>
                <a:spcPct val="100000"/>
              </a:lnSpc>
              <a:spcBef>
                <a:spcPts val="1134"/>
              </a:spcBef>
              <a:buClr>
                <a:srgbClr val="000000"/>
              </a:buClr>
              <a:buSzPct val="75000"/>
              <a:buFont typeface="Symbol" charset="2"/>
              <a:buChar char=""/>
            </a:pPr>
            <a:r>
              <a:rPr b="0" lang="en-US" sz="3200" spc="-1" strike="noStrike">
                <a:solidFill>
                  <a:srgbClr val="000000"/>
                </a:solidFill>
                <a:latin typeface="Arial"/>
              </a:rPr>
              <a:t>CSD: 15-24-</a:t>
            </a:r>
            <a:r>
              <a:rPr b="0" lang="en-US" sz="3200" spc="-1" strike="noStrike">
                <a:solidFill>
                  <a:srgbClr val="000000"/>
                </a:solidFill>
                <a:latin typeface="Arial"/>
              </a:rPr>
              <a:t>0286-02</a:t>
            </a:r>
            <a:endParaRPr b="0" lang="en-US" sz="3200" spc="-1" strike="noStrike">
              <a:solidFill>
                <a:srgbClr val="000000"/>
              </a:solidFill>
              <a:latin typeface="Arial"/>
            </a:endParaRPr>
          </a:p>
          <a:p>
            <a:pPr marL="419040" indent="-3142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Finished creating </a:t>
            </a:r>
            <a:r>
              <a:rPr b="0" lang="en-US" sz="3200" spc="-1" strike="noStrike">
                <a:solidFill>
                  <a:srgbClr val="000000"/>
                </a:solidFill>
                <a:latin typeface="Arial"/>
              </a:rPr>
              <a:t>PAR and CSD for </a:t>
            </a:r>
            <a:r>
              <a:rPr b="0" lang="en-US" sz="3200" spc="-1" strike="noStrike">
                <a:solidFill>
                  <a:srgbClr val="000000"/>
                </a:solidFill>
                <a:latin typeface="Arial"/>
              </a:rPr>
              <a:t>TG4ae.</a:t>
            </a:r>
            <a:endParaRPr b="0" lang="en-US" sz="3200" spc="-1" strike="noStrike">
              <a:solidFill>
                <a:srgbClr val="000000"/>
              </a:solidFill>
              <a:latin typeface="Arial"/>
            </a:endParaRPr>
          </a:p>
          <a:p>
            <a:pPr lvl="1" marL="838080" indent="-314280">
              <a:lnSpc>
                <a:spcPct val="100000"/>
              </a:lnSpc>
              <a:spcBef>
                <a:spcPts val="1134"/>
              </a:spcBef>
              <a:buClr>
                <a:srgbClr val="000000"/>
              </a:buClr>
              <a:buSzPct val="75000"/>
              <a:buFont typeface="Symbol" charset="2"/>
              <a:buChar char=""/>
            </a:pPr>
            <a:r>
              <a:rPr b="0" lang="en-US" sz="3200" spc="-1" strike="noStrike">
                <a:solidFill>
                  <a:srgbClr val="000000"/>
                </a:solidFill>
                <a:latin typeface="Arial"/>
              </a:rPr>
              <a:t>PAR: 15-24-</a:t>
            </a:r>
            <a:r>
              <a:rPr b="0" lang="en-US" sz="3200" spc="-1" strike="noStrike">
                <a:solidFill>
                  <a:srgbClr val="000000"/>
                </a:solidFill>
                <a:latin typeface="Arial"/>
              </a:rPr>
              <a:t>0267-01</a:t>
            </a:r>
            <a:endParaRPr b="0" lang="en-US" sz="3200" spc="-1" strike="noStrike">
              <a:solidFill>
                <a:srgbClr val="000000"/>
              </a:solidFill>
              <a:latin typeface="Arial"/>
            </a:endParaRPr>
          </a:p>
          <a:p>
            <a:pPr lvl="1" marL="838080" indent="-314280">
              <a:lnSpc>
                <a:spcPct val="100000"/>
              </a:lnSpc>
              <a:spcBef>
                <a:spcPts val="1134"/>
              </a:spcBef>
              <a:buClr>
                <a:srgbClr val="000000"/>
              </a:buClr>
              <a:buSzPct val="75000"/>
              <a:buFont typeface="Symbol" charset="2"/>
              <a:buChar char=""/>
            </a:pPr>
            <a:r>
              <a:rPr b="0" lang="en-US" sz="3200" spc="-1" strike="noStrike">
                <a:solidFill>
                  <a:srgbClr val="000000"/>
                </a:solidFill>
                <a:latin typeface="Arial"/>
              </a:rPr>
              <a:t>CSD: 15-24-</a:t>
            </a:r>
            <a:r>
              <a:rPr b="0" lang="en-US" sz="3200" spc="-1" strike="noStrike">
                <a:solidFill>
                  <a:srgbClr val="000000"/>
                </a:solidFill>
                <a:latin typeface="Arial"/>
              </a:rPr>
              <a:t>0268-01</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2" name="TextShape 1"/>
          <p:cNvSpPr/>
          <p:nvPr/>
        </p:nvSpPr>
        <p:spPr>
          <a:xfrm>
            <a:off x="457200" y="273600"/>
            <a:ext cx="845424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and TG9a</a:t>
            </a:r>
            <a:endParaRPr b="0" lang="en-US" sz="4400" spc="-1" strike="noStrike">
              <a:solidFill>
                <a:srgbClr val="000000"/>
              </a:solidFill>
              <a:latin typeface="Arial"/>
            </a:endParaRPr>
          </a:p>
        </p:txBody>
      </p:sp>
      <p:sp>
        <p:nvSpPr>
          <p:cNvPr id="423" name="TextShape 4"/>
          <p:cNvSpPr/>
          <p:nvPr/>
        </p:nvSpPr>
        <p:spPr>
          <a:xfrm>
            <a:off x="457200" y="1604520"/>
            <a:ext cx="8224200" cy="3972240"/>
          </a:xfrm>
          <a:prstGeom prst="rect">
            <a:avLst/>
          </a:prstGeom>
          <a:noFill/>
          <a:ln w="0">
            <a:noFill/>
          </a:ln>
        </p:spPr>
        <p:style>
          <a:lnRef idx="0"/>
          <a:fillRef idx="0"/>
          <a:effectRef idx="0"/>
          <a:fontRef idx="minor"/>
        </p:style>
        <p:txBody>
          <a:bodyPr lIns="0" rIns="0" tIns="0" bIns="0" anchor="t">
            <a:normAutofit fontScale="92000"/>
          </a:bodyPr>
          <a:p>
            <a:pPr marL="397440" indent="-2980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July:</a:t>
            </a:r>
            <a:endParaRPr b="0" lang="en-US" sz="3200" spc="-1" strike="noStrike">
              <a:solidFill>
                <a:srgbClr val="000000"/>
              </a:solidFill>
              <a:latin typeface="Arial"/>
            </a:endParaRPr>
          </a:p>
          <a:p>
            <a:pPr lvl="2" marL="596160" indent="-1987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One meeting for IG Crypto</a:t>
            </a:r>
            <a:endParaRPr b="0" lang="en-US" sz="3200" spc="-1" strike="noStrike">
              <a:solidFill>
                <a:srgbClr val="000000"/>
              </a:solidFill>
              <a:latin typeface="Arial"/>
            </a:endParaRPr>
          </a:p>
          <a:p>
            <a:pPr lvl="2" marL="596160" indent="-1987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Prosess the comments received to PAR </a:t>
            </a:r>
            <a:r>
              <a:rPr b="0" lang="en-US" sz="3200" spc="-1" strike="noStrike">
                <a:solidFill>
                  <a:srgbClr val="000000"/>
                </a:solidFill>
                <a:latin typeface="Arial"/>
                <a:ea typeface="DejaVu Sans"/>
              </a:rPr>
              <a:t>and CSD</a:t>
            </a:r>
            <a:endParaRPr b="0" lang="en-US" sz="3200" spc="-1" strike="noStrike">
              <a:solidFill>
                <a:srgbClr val="000000"/>
              </a:solidFill>
              <a:latin typeface="Arial"/>
            </a:endParaRPr>
          </a:p>
          <a:p>
            <a:pPr marL="397440" indent="-29808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September:</a:t>
            </a:r>
            <a:endParaRPr b="0" lang="en-US" sz="3200" spc="-1" strike="noStrike">
              <a:solidFill>
                <a:srgbClr val="000000"/>
              </a:solidFill>
              <a:latin typeface="Arial"/>
            </a:endParaRPr>
          </a:p>
          <a:p>
            <a:pPr lvl="2" marL="596160" indent="-1987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One session for each</a:t>
            </a:r>
            <a:endParaRPr b="0" lang="en-US" sz="3200" spc="-1" strike="noStrike">
              <a:solidFill>
                <a:srgbClr val="000000"/>
              </a:solidFill>
              <a:latin typeface="Arial"/>
            </a:endParaRPr>
          </a:p>
          <a:p>
            <a:pPr lvl="2" marL="596160" indent="-1987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document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CustomShape 1"/>
          <p:cNvSpPr/>
          <p:nvPr/>
        </p:nvSpPr>
        <p:spPr>
          <a:xfrm>
            <a:off x="339840" y="692280"/>
            <a:ext cx="8821440" cy="379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81" name="CustomShape 2"/>
          <p:cNvSpPr/>
          <p:nvPr/>
        </p:nvSpPr>
        <p:spPr>
          <a:xfrm>
            <a:off x="34920" y="1413000"/>
            <a:ext cx="9126360" cy="4859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684360" y="658800"/>
            <a:ext cx="7754760" cy="811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83" name="CustomShape 2"/>
          <p:cNvSpPr/>
          <p:nvPr/>
        </p:nvSpPr>
        <p:spPr>
          <a:xfrm>
            <a:off x="0" y="1557360"/>
            <a:ext cx="8974080" cy="33670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4"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85"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87"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89"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91" name="CustomShape 2"/>
          <p:cNvSpPr/>
          <p:nvPr/>
        </p:nvSpPr>
        <p:spPr>
          <a:xfrm>
            <a:off x="609480" y="1773360"/>
            <a:ext cx="774684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CustomShape 1"/>
          <p:cNvSpPr/>
          <p:nvPr/>
        </p:nvSpPr>
        <p:spPr>
          <a:xfrm>
            <a:off x="324000" y="630360"/>
            <a:ext cx="8669160" cy="1125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93" name="CustomShape 2"/>
          <p:cNvSpPr/>
          <p:nvPr/>
        </p:nvSpPr>
        <p:spPr>
          <a:xfrm>
            <a:off x="609480" y="1773360"/>
            <a:ext cx="8429760" cy="44496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9276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2024-05-15T14:23:41Z</dcterms:modified>
  <cp:revision>173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