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60" r:id="rId2"/>
    <p:sldId id="258" r:id="rId3"/>
    <p:sldId id="391" r:id="rId4"/>
    <p:sldId id="786" r:id="rId5"/>
    <p:sldId id="785" r:id="rId6"/>
    <p:sldId id="787" r:id="rId7"/>
    <p:sldId id="788" r:id="rId8"/>
    <p:sldId id="789" r:id="rId9"/>
    <p:sldId id="269"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70"/>
    <p:restoredTop sz="96327"/>
  </p:normalViewPr>
  <p:slideViewPr>
    <p:cSldViewPr>
      <p:cViewPr varScale="1">
        <p:scale>
          <a:sx n="128" d="100"/>
          <a:sy n="128" d="100"/>
        </p:scale>
        <p:origin x="1536"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637AD1A-D362-AE7F-51D6-68F343BA6D27}"/>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7965E5F0-C98D-CAF3-F4EC-7764679534B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F166FDF-B105-13BD-E9D3-DB8E5BB4899B}"/>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7935CA8E-98FE-315D-05C1-C5964E618470}"/>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56AB6426-B4A6-244D-890C-9BE3EEBEA320}" type="slidenum">
              <a:rPr lang="en-US" altLang="ja-JP"/>
              <a:pPr/>
              <a:t>‹#›</a:t>
            </a:fld>
            <a:endParaRPr lang="en-US" altLang="ja-JP"/>
          </a:p>
        </p:txBody>
      </p:sp>
      <p:sp>
        <p:nvSpPr>
          <p:cNvPr id="3078" name="Line 6">
            <a:extLst>
              <a:ext uri="{FF2B5EF4-FFF2-40B4-BE49-F238E27FC236}">
                <a16:creationId xmlns:a16="http://schemas.microsoft.com/office/drawing/2014/main" id="{A3CBA14C-F199-E53A-7782-84F4FA0786B2}"/>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B35390C0-A8D6-226F-05C7-98B3DE54072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E32BB555-3A33-82A4-0C80-B0509EBE4E9E}"/>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245F660-F1C0-AB1D-A518-F371EAA90584}"/>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E5B090D5-9843-02DC-A738-31C685D4924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7326A941-8EC4-72A6-262A-5EC61D2A40C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AA0B97B6-66BC-6D45-972A-5C432E23E96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310DB24B-0A59-D8D1-0731-A838287ECE96}"/>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70D3CF44-B1D2-7782-3EED-8A6BB50A1D7D}"/>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34C5E9A7-37E8-E54F-923F-E7373E592FEF}" type="slidenum">
              <a:rPr lang="en-US" altLang="ja-JP"/>
              <a:pPr/>
              <a:t>‹#›</a:t>
            </a:fld>
            <a:endParaRPr lang="en-US" altLang="ja-JP"/>
          </a:p>
        </p:txBody>
      </p:sp>
      <p:sp>
        <p:nvSpPr>
          <p:cNvPr id="2056" name="Rectangle 8">
            <a:extLst>
              <a:ext uri="{FF2B5EF4-FFF2-40B4-BE49-F238E27FC236}">
                <a16:creationId xmlns:a16="http://schemas.microsoft.com/office/drawing/2014/main" id="{6BD7FA78-2D4F-BCCB-00A5-64630049632B}"/>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C02E400F-6830-7506-641C-4410A098375F}"/>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BD99A87B-EE58-CC70-AED9-5E983458B86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2E15EB-24A1-7BD9-8007-97C0F1B4033D}"/>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EAA1A8B4-24FB-3224-C94D-5B0DEAE74AE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9" name="スライド番号プレースホルダー 8">
            <a:extLst>
              <a:ext uri="{FF2B5EF4-FFF2-40B4-BE49-F238E27FC236}">
                <a16:creationId xmlns:a16="http://schemas.microsoft.com/office/drawing/2014/main" id="{9CBF8279-B6BC-CF35-5A50-7802A7E8C073}"/>
              </a:ext>
            </a:extLst>
          </p:cNvPr>
          <p:cNvSpPr>
            <a:spLocks noGrp="1"/>
          </p:cNvSpPr>
          <p:nvPr>
            <p:ph type="sldNum" sz="quarter" idx="12"/>
          </p:nvPr>
        </p:nvSpPr>
        <p:spPr/>
        <p:txBody>
          <a:bodyPr/>
          <a:lstStyle/>
          <a:p>
            <a:r>
              <a:rPr lang="en-US" altLang="ja-JP"/>
              <a:t>Slide </a:t>
            </a:r>
            <a:fld id="{6B095015-3EB9-FD42-94F8-66C40C8C26E8}" type="slidenum">
              <a:rPr lang="en-US" altLang="ja-JP" smtClean="0"/>
              <a:pPr/>
              <a:t>‹#›</a:t>
            </a:fld>
            <a:endParaRPr lang="en-US" altLang="ja-JP"/>
          </a:p>
        </p:txBody>
      </p:sp>
    </p:spTree>
    <p:extLst>
      <p:ext uri="{BB962C8B-B14F-4D97-AF65-F5344CB8AC3E}">
        <p14:creationId xmlns:p14="http://schemas.microsoft.com/office/powerpoint/2010/main" val="306292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ECF9ED-6548-B397-C872-E69AE1FF7F8A}"/>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74B930-ECD3-951D-E35C-0236D7A04A3E}"/>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C87B98A3-B1B0-49D4-F1A1-607AEC10AD8B}"/>
              </a:ext>
            </a:extLst>
          </p:cNvPr>
          <p:cNvSpPr>
            <a:spLocks noGrp="1"/>
          </p:cNvSpPr>
          <p:nvPr>
            <p:ph type="sldNum" sz="quarter" idx="12"/>
          </p:nvPr>
        </p:nvSpPr>
        <p:spPr/>
        <p:txBody>
          <a:bodyPr/>
          <a:lstStyle>
            <a:lvl1pPr>
              <a:defRPr/>
            </a:lvl1pPr>
          </a:lstStyle>
          <a:p>
            <a:r>
              <a:rPr lang="en-US" altLang="ja-JP"/>
              <a:t>Slide </a:t>
            </a:r>
            <a:fld id="{626D58F8-19DC-9744-869B-90BE1FA23FFF}" type="slidenum">
              <a:rPr lang="en-US" altLang="ja-JP"/>
              <a:pPr/>
              <a:t>‹#›</a:t>
            </a:fld>
            <a:endParaRPr lang="en-US" altLang="ja-JP"/>
          </a:p>
        </p:txBody>
      </p:sp>
    </p:spTree>
    <p:extLst>
      <p:ext uri="{BB962C8B-B14F-4D97-AF65-F5344CB8AC3E}">
        <p14:creationId xmlns:p14="http://schemas.microsoft.com/office/powerpoint/2010/main" val="3119039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046CAF8-8337-AFCD-EF46-CD2BB3FC5B7D}"/>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7E39B09-213B-FB91-286F-16FEB696E847}"/>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28DBBA4E-38DB-48C7-DECF-A970F8B1F77C}"/>
              </a:ext>
            </a:extLst>
          </p:cNvPr>
          <p:cNvSpPr>
            <a:spLocks noGrp="1"/>
          </p:cNvSpPr>
          <p:nvPr>
            <p:ph type="sldNum" sz="quarter" idx="12"/>
          </p:nvPr>
        </p:nvSpPr>
        <p:spPr/>
        <p:txBody>
          <a:bodyPr/>
          <a:lstStyle>
            <a:lvl1pPr>
              <a:defRPr/>
            </a:lvl1pPr>
          </a:lstStyle>
          <a:p>
            <a:r>
              <a:rPr lang="en-US" altLang="ja-JP"/>
              <a:t>Slide </a:t>
            </a:r>
            <a:fld id="{6120C5D7-7E10-5F4C-8FE3-CE87BC945102}" type="slidenum">
              <a:rPr lang="en-US" altLang="ja-JP"/>
              <a:pPr/>
              <a:t>‹#›</a:t>
            </a:fld>
            <a:endParaRPr lang="en-US" altLang="ja-JP"/>
          </a:p>
        </p:txBody>
      </p:sp>
    </p:spTree>
    <p:extLst>
      <p:ext uri="{BB962C8B-B14F-4D97-AF65-F5344CB8AC3E}">
        <p14:creationId xmlns:p14="http://schemas.microsoft.com/office/powerpoint/2010/main" val="1620460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DCEF14-0175-5588-24B4-A27120416AB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7A0EE947-6269-F580-E3CB-75339F210265}"/>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98D2BD4B-4AE7-1C50-E00B-05311CE60858}"/>
              </a:ext>
            </a:extLst>
          </p:cNvPr>
          <p:cNvSpPr>
            <a:spLocks noGrp="1"/>
          </p:cNvSpPr>
          <p:nvPr>
            <p:ph type="sldNum" sz="quarter" idx="12"/>
          </p:nvPr>
        </p:nvSpPr>
        <p:spPr/>
        <p:txBody>
          <a:bodyPr/>
          <a:lstStyle>
            <a:lvl1pPr>
              <a:defRPr/>
            </a:lvl1pPr>
          </a:lstStyle>
          <a:p>
            <a:r>
              <a:rPr lang="en-US" altLang="ja-JP"/>
              <a:t>Slide </a:t>
            </a:r>
            <a:fld id="{1B8858A5-62B6-9F48-B9FB-F96DB222C215}" type="slidenum">
              <a:rPr lang="en-US" altLang="ja-JP"/>
              <a:pPr/>
              <a:t>‹#›</a:t>
            </a:fld>
            <a:endParaRPr lang="en-US" altLang="ja-JP"/>
          </a:p>
        </p:txBody>
      </p:sp>
    </p:spTree>
    <p:extLst>
      <p:ext uri="{BB962C8B-B14F-4D97-AF65-F5344CB8AC3E}">
        <p14:creationId xmlns:p14="http://schemas.microsoft.com/office/powerpoint/2010/main" val="3481888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40F56F-32C8-61C0-D64F-504296F9ABAB}"/>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2E9DDCCC-A841-E1AF-133A-921960269F5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6" name="スライド番号プレースホルダー 5">
            <a:extLst>
              <a:ext uri="{FF2B5EF4-FFF2-40B4-BE49-F238E27FC236}">
                <a16:creationId xmlns:a16="http://schemas.microsoft.com/office/drawing/2014/main" id="{858D4876-024B-876A-A410-CE01158F83B5}"/>
              </a:ext>
            </a:extLst>
          </p:cNvPr>
          <p:cNvSpPr>
            <a:spLocks noGrp="1"/>
          </p:cNvSpPr>
          <p:nvPr>
            <p:ph type="sldNum" sz="quarter" idx="12"/>
          </p:nvPr>
        </p:nvSpPr>
        <p:spPr/>
        <p:txBody>
          <a:bodyPr/>
          <a:lstStyle>
            <a:lvl1pPr>
              <a:defRPr/>
            </a:lvl1pPr>
          </a:lstStyle>
          <a:p>
            <a:r>
              <a:rPr lang="en-US" altLang="ja-JP"/>
              <a:t>Slide </a:t>
            </a:r>
            <a:fld id="{BF0AAA10-A752-6745-88A6-C3D97DFD8AD7}" type="slidenum">
              <a:rPr lang="en-US" altLang="ja-JP"/>
              <a:pPr/>
              <a:t>‹#›</a:t>
            </a:fld>
            <a:endParaRPr lang="en-US" altLang="ja-JP"/>
          </a:p>
        </p:txBody>
      </p:sp>
    </p:spTree>
    <p:extLst>
      <p:ext uri="{BB962C8B-B14F-4D97-AF65-F5344CB8AC3E}">
        <p14:creationId xmlns:p14="http://schemas.microsoft.com/office/powerpoint/2010/main" val="305579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096184-65D7-76E1-694D-C1853C35192C}"/>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FB2ED0EB-2BFC-F3AD-19B6-787337780343}"/>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78C4EEB4-3BA9-7F8D-17E3-2F32F113DD1A}"/>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a:extLst>
              <a:ext uri="{FF2B5EF4-FFF2-40B4-BE49-F238E27FC236}">
                <a16:creationId xmlns:a16="http://schemas.microsoft.com/office/drawing/2014/main" id="{45B6D8C8-4DA2-8407-12B4-5F545CF05F52}"/>
              </a:ext>
            </a:extLst>
          </p:cNvPr>
          <p:cNvSpPr>
            <a:spLocks noGrp="1"/>
          </p:cNvSpPr>
          <p:nvPr>
            <p:ph type="sldNum" sz="quarter" idx="12"/>
          </p:nvPr>
        </p:nvSpPr>
        <p:spPr/>
        <p:txBody>
          <a:bodyPr/>
          <a:lstStyle>
            <a:lvl1pPr>
              <a:defRPr/>
            </a:lvl1pPr>
          </a:lstStyle>
          <a:p>
            <a:r>
              <a:rPr lang="en-US" altLang="ja-JP"/>
              <a:t>Slide </a:t>
            </a:r>
            <a:fld id="{E6EAD9AA-365A-0646-B5D4-4E84495980E6}" type="slidenum">
              <a:rPr lang="en-US" altLang="ja-JP"/>
              <a:pPr/>
              <a:t>‹#›</a:t>
            </a:fld>
            <a:endParaRPr lang="en-US" altLang="ja-JP"/>
          </a:p>
        </p:txBody>
      </p:sp>
    </p:spTree>
    <p:extLst>
      <p:ext uri="{BB962C8B-B14F-4D97-AF65-F5344CB8AC3E}">
        <p14:creationId xmlns:p14="http://schemas.microsoft.com/office/powerpoint/2010/main" val="306228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ACBACF-A5B1-0BFC-BD01-5DF151F4E688}"/>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995C6B99-C6DE-D951-768B-11166232335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2D80E550-4DD4-1793-0279-ACB643C4B9CB}"/>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4CDAE46-75C5-FF5B-475E-0695843B71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E10A4483-6174-F442-2CF9-3C0D3F187469}"/>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スライド番号プレースホルダー 8">
            <a:extLst>
              <a:ext uri="{FF2B5EF4-FFF2-40B4-BE49-F238E27FC236}">
                <a16:creationId xmlns:a16="http://schemas.microsoft.com/office/drawing/2014/main" id="{9651DFC8-940B-F1CD-DE0B-1C53AFBA4283}"/>
              </a:ext>
            </a:extLst>
          </p:cNvPr>
          <p:cNvSpPr>
            <a:spLocks noGrp="1"/>
          </p:cNvSpPr>
          <p:nvPr>
            <p:ph type="sldNum" sz="quarter" idx="12"/>
          </p:nvPr>
        </p:nvSpPr>
        <p:spPr/>
        <p:txBody>
          <a:bodyPr/>
          <a:lstStyle>
            <a:lvl1pPr>
              <a:defRPr/>
            </a:lvl1pPr>
          </a:lstStyle>
          <a:p>
            <a:r>
              <a:rPr lang="en-US" altLang="ja-JP"/>
              <a:t>Slide </a:t>
            </a:r>
            <a:fld id="{0CEE4C94-9204-204D-87CD-FC51A0AF40A7}" type="slidenum">
              <a:rPr lang="en-US" altLang="ja-JP"/>
              <a:pPr/>
              <a:t>‹#›</a:t>
            </a:fld>
            <a:endParaRPr lang="en-US" altLang="ja-JP"/>
          </a:p>
        </p:txBody>
      </p:sp>
    </p:spTree>
    <p:extLst>
      <p:ext uri="{BB962C8B-B14F-4D97-AF65-F5344CB8AC3E}">
        <p14:creationId xmlns:p14="http://schemas.microsoft.com/office/powerpoint/2010/main" val="258894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F3542C-E0B8-BEFE-EB2A-C92BE7831ECE}"/>
              </a:ext>
            </a:extLst>
          </p:cNvPr>
          <p:cNvSpPr>
            <a:spLocks noGrp="1"/>
          </p:cNvSpPr>
          <p:nvPr>
            <p:ph type="title"/>
          </p:nvPr>
        </p:nvSpPr>
        <p:spPr/>
        <p:txBody>
          <a:bodyPr/>
          <a:lstStyle/>
          <a:p>
            <a:r>
              <a:rPr lang="ja-JP" altLang="en-US"/>
              <a:t>マスター タイトルの書式設定</a:t>
            </a:r>
          </a:p>
        </p:txBody>
      </p:sp>
      <p:sp>
        <p:nvSpPr>
          <p:cNvPr id="5" name="スライド番号プレースホルダー 4">
            <a:extLst>
              <a:ext uri="{FF2B5EF4-FFF2-40B4-BE49-F238E27FC236}">
                <a16:creationId xmlns:a16="http://schemas.microsoft.com/office/drawing/2014/main" id="{0098DD9E-7E80-DEF2-9ADE-5723C6F5C1EF}"/>
              </a:ext>
            </a:extLst>
          </p:cNvPr>
          <p:cNvSpPr>
            <a:spLocks noGrp="1"/>
          </p:cNvSpPr>
          <p:nvPr>
            <p:ph type="sldNum" sz="quarter" idx="12"/>
          </p:nvPr>
        </p:nvSpPr>
        <p:spPr/>
        <p:txBody>
          <a:bodyPr/>
          <a:lstStyle>
            <a:lvl1pPr>
              <a:defRPr/>
            </a:lvl1pPr>
          </a:lstStyle>
          <a:p>
            <a:r>
              <a:rPr lang="en-US" altLang="ja-JP"/>
              <a:t>Slide </a:t>
            </a:r>
            <a:fld id="{D66CA464-608E-6B48-8B3D-DF44CEE0F4C2}" type="slidenum">
              <a:rPr lang="en-US" altLang="ja-JP"/>
              <a:pPr/>
              <a:t>‹#›</a:t>
            </a:fld>
            <a:endParaRPr lang="en-US" altLang="ja-JP"/>
          </a:p>
        </p:txBody>
      </p:sp>
    </p:spTree>
    <p:extLst>
      <p:ext uri="{BB962C8B-B14F-4D97-AF65-F5344CB8AC3E}">
        <p14:creationId xmlns:p14="http://schemas.microsoft.com/office/powerpoint/2010/main" val="4271174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A8D0C5B-2706-1126-DE3E-A4B3F87E2ED7}"/>
              </a:ext>
            </a:extLst>
          </p:cNvPr>
          <p:cNvSpPr>
            <a:spLocks noGrp="1"/>
          </p:cNvSpPr>
          <p:nvPr>
            <p:ph type="sldNum" sz="quarter" idx="12"/>
          </p:nvPr>
        </p:nvSpPr>
        <p:spPr/>
        <p:txBody>
          <a:bodyPr/>
          <a:lstStyle>
            <a:lvl1pPr>
              <a:defRPr/>
            </a:lvl1pPr>
          </a:lstStyle>
          <a:p>
            <a:r>
              <a:rPr lang="en-US" altLang="ja-JP"/>
              <a:t>Slide </a:t>
            </a:r>
            <a:fld id="{EDB5D0AB-EE2B-034D-961D-EB7B777B7924}" type="slidenum">
              <a:rPr lang="en-US" altLang="ja-JP"/>
              <a:pPr/>
              <a:t>‹#›</a:t>
            </a:fld>
            <a:endParaRPr lang="en-US" altLang="ja-JP"/>
          </a:p>
        </p:txBody>
      </p:sp>
    </p:spTree>
    <p:extLst>
      <p:ext uri="{BB962C8B-B14F-4D97-AF65-F5344CB8AC3E}">
        <p14:creationId xmlns:p14="http://schemas.microsoft.com/office/powerpoint/2010/main" val="195122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FEABD9-9520-AE8A-CD54-C690DAAE101C}"/>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C61303E6-3547-F929-2BF6-EA70DBF0F2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B926D99D-4F75-254D-026A-F68E06DB2CA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A3D87231-1143-F2C0-DE26-5C8F9A0C1A46}"/>
              </a:ext>
            </a:extLst>
          </p:cNvPr>
          <p:cNvSpPr>
            <a:spLocks noGrp="1"/>
          </p:cNvSpPr>
          <p:nvPr>
            <p:ph type="sldNum" sz="quarter" idx="12"/>
          </p:nvPr>
        </p:nvSpPr>
        <p:spPr/>
        <p:txBody>
          <a:bodyPr/>
          <a:lstStyle>
            <a:lvl1pPr>
              <a:defRPr/>
            </a:lvl1pPr>
          </a:lstStyle>
          <a:p>
            <a:r>
              <a:rPr lang="en-US" altLang="ja-JP"/>
              <a:t>Slide </a:t>
            </a:r>
            <a:fld id="{C5D0E9EB-DC50-874E-BA55-D8F000B50B4B}" type="slidenum">
              <a:rPr lang="en-US" altLang="ja-JP"/>
              <a:pPr/>
              <a:t>‹#›</a:t>
            </a:fld>
            <a:endParaRPr lang="en-US" altLang="ja-JP"/>
          </a:p>
        </p:txBody>
      </p:sp>
    </p:spTree>
    <p:extLst>
      <p:ext uri="{BB962C8B-B14F-4D97-AF65-F5344CB8AC3E}">
        <p14:creationId xmlns:p14="http://schemas.microsoft.com/office/powerpoint/2010/main" val="29204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068C93-24E7-D4F9-DC45-9720BF5C539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0DCF5437-3384-325D-E554-70563C53E9E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97C3687E-617A-E929-5429-EFD44D13442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5EDFBEDD-A4A8-8EC2-1180-F71C269604A9}"/>
              </a:ext>
            </a:extLst>
          </p:cNvPr>
          <p:cNvSpPr>
            <a:spLocks noGrp="1"/>
          </p:cNvSpPr>
          <p:nvPr>
            <p:ph type="sldNum" sz="quarter" idx="12"/>
          </p:nvPr>
        </p:nvSpPr>
        <p:spPr/>
        <p:txBody>
          <a:bodyPr/>
          <a:lstStyle>
            <a:lvl1pPr>
              <a:defRPr/>
            </a:lvl1pPr>
          </a:lstStyle>
          <a:p>
            <a:r>
              <a:rPr lang="en-US" altLang="ja-JP"/>
              <a:t>Slide </a:t>
            </a:r>
            <a:fld id="{0D80AA39-9E59-4142-B738-A1C2B4812A5D}" type="slidenum">
              <a:rPr lang="en-US" altLang="ja-JP"/>
              <a:pPr/>
              <a:t>‹#›</a:t>
            </a:fld>
            <a:endParaRPr lang="en-US" altLang="ja-JP"/>
          </a:p>
        </p:txBody>
      </p:sp>
    </p:spTree>
    <p:extLst>
      <p:ext uri="{BB962C8B-B14F-4D97-AF65-F5344CB8AC3E}">
        <p14:creationId xmlns:p14="http://schemas.microsoft.com/office/powerpoint/2010/main" val="2282493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9F4F17C-F0F9-A9E3-042C-A72B5145CB7D}"/>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918D6DDB-D02C-B91D-9BF2-C1A998A70A0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30" name="Rectangle 6">
            <a:extLst>
              <a:ext uri="{FF2B5EF4-FFF2-40B4-BE49-F238E27FC236}">
                <a16:creationId xmlns:a16="http://schemas.microsoft.com/office/drawing/2014/main" id="{DA3C8212-80C0-6688-3D73-021E5D970A2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6B095015-3EB9-FD42-94F8-66C40C8C26E8}" type="slidenum">
              <a:rPr lang="en-US" altLang="ja-JP"/>
              <a:pPr/>
              <a:t>‹#›</a:t>
            </a:fld>
            <a:endParaRPr lang="en-US" altLang="ja-JP"/>
          </a:p>
        </p:txBody>
      </p:sp>
      <p:sp>
        <p:nvSpPr>
          <p:cNvPr id="1031" name="Rectangle 7">
            <a:extLst>
              <a:ext uri="{FF2B5EF4-FFF2-40B4-BE49-F238E27FC236}">
                <a16:creationId xmlns:a16="http://schemas.microsoft.com/office/drawing/2014/main" id="{E5DAA25E-4509-0F51-9763-5056D799C220}"/>
              </a:ext>
            </a:extLst>
          </p:cNvPr>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IEEE 802. 15-24-0247-03-006a</a:t>
            </a:r>
          </a:p>
        </p:txBody>
      </p:sp>
      <p:sp>
        <p:nvSpPr>
          <p:cNvPr id="1032" name="Line 8">
            <a:extLst>
              <a:ext uri="{FF2B5EF4-FFF2-40B4-BE49-F238E27FC236}">
                <a16:creationId xmlns:a16="http://schemas.microsoft.com/office/drawing/2014/main" id="{A96C50B1-A169-4453-EA83-5E48AB79651D}"/>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3D52DB98-6B29-EB31-DAAA-71292B7AF673}"/>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24E3E73D-B05D-83CA-29AE-051EC568FA02}"/>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 name="Rectangle 9">
            <a:extLst>
              <a:ext uri="{FF2B5EF4-FFF2-40B4-BE49-F238E27FC236}">
                <a16:creationId xmlns:a16="http://schemas.microsoft.com/office/drawing/2014/main" id="{766F01AF-B1AB-3BEA-A9AD-B3A0AAC847A9}"/>
              </a:ext>
            </a:extLst>
          </p:cNvPr>
          <p:cNvSpPr>
            <a:spLocks noChangeArrowheads="1"/>
          </p:cNvSpPr>
          <p:nvPr userDrawn="1"/>
        </p:nvSpPr>
        <p:spPr bwMode="auto">
          <a:xfrm>
            <a:off x="5220072" y="6484694"/>
            <a:ext cx="388843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100" dirty="0">
                <a:ea typeface="ＭＳ Ｐゴシック" panose="020B0600070205080204" pitchFamily="34" charset="-128"/>
              </a:rPr>
              <a:t>D. </a:t>
            </a:r>
            <a:r>
              <a:rPr lang="en-US" altLang="ja-JP" sz="1100" dirty="0" err="1">
                <a:ea typeface="ＭＳ Ｐゴシック" panose="020B0600070205080204" pitchFamily="34" charset="-128"/>
              </a:rPr>
              <a:t>Anzai</a:t>
            </a:r>
            <a:r>
              <a:rPr lang="en-US" altLang="ja-JP" sz="1100" dirty="0">
                <a:ea typeface="ＭＳ Ｐゴシック" panose="020B0600070205080204" pitchFamily="34" charset="-128"/>
              </a:rPr>
              <a:t>, S. Asano,  T. Kobayashi (NIT), K. </a:t>
            </a:r>
            <a:r>
              <a:rPr lang="en-US" altLang="ja-JP" sz="1100" dirty="0" err="1">
                <a:ea typeface="ＭＳ Ｐゴシック" panose="020B0600070205080204" pitchFamily="34" charset="-128"/>
              </a:rPr>
              <a:t>Takabayashi</a:t>
            </a:r>
            <a:r>
              <a:rPr lang="en-US" altLang="ja-JP" sz="1100" dirty="0">
                <a:ea typeface="ＭＳ Ｐゴシック" panose="020B0600070205080204" pitchFamily="34" charset="-128"/>
              </a:rPr>
              <a:t> (Toyo Univ.) M. Hernandez (CWC Oulu Univ.) R. Kohno(YNU/YRP-IAI)</a:t>
            </a:r>
          </a:p>
        </p:txBody>
      </p:sp>
      <p:sp>
        <p:nvSpPr>
          <p:cNvPr id="3" name="Rectangle 9">
            <a:extLst>
              <a:ext uri="{FF2B5EF4-FFF2-40B4-BE49-F238E27FC236}">
                <a16:creationId xmlns:a16="http://schemas.microsoft.com/office/drawing/2014/main" id="{F735BE5F-341E-EBAC-FA5D-A9F6336BBEAB}"/>
              </a:ext>
            </a:extLst>
          </p:cNvPr>
          <p:cNvSpPr>
            <a:spLocks noChangeArrowheads="1"/>
          </p:cNvSpPr>
          <p:nvPr userDrawn="1"/>
        </p:nvSpPr>
        <p:spPr bwMode="auto">
          <a:xfrm>
            <a:off x="713183" y="387578"/>
            <a:ext cx="107124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1" dirty="0">
                <a:ea typeface="ＭＳ Ｐゴシック" panose="020B0600070205080204" pitchFamily="34" charset="-128"/>
              </a:rPr>
              <a:t>Nov.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77F0E06-0047-67D8-4F17-F70502FE4B13}"/>
              </a:ext>
            </a:extLst>
          </p:cNvPr>
          <p:cNvSpPr>
            <a:spLocks noGrp="1"/>
          </p:cNvSpPr>
          <p:nvPr>
            <p:ph type="sldNum" sz="quarter" idx="12"/>
          </p:nvPr>
        </p:nvSpPr>
        <p:spPr>
          <a:xfrm>
            <a:off x="4393695" y="6475413"/>
            <a:ext cx="432811" cy="184666"/>
          </a:xfrm>
        </p:spPr>
        <p:txBody>
          <a:bodyPr/>
          <a:lstStyle/>
          <a:p>
            <a:r>
              <a:rPr lang="en-US" altLang="ja-JP"/>
              <a:t>Slide </a:t>
            </a:r>
            <a:fld id="{EDB5D0AB-EE2B-034D-961D-EB7B777B7924}" type="slidenum">
              <a:rPr lang="en-US" altLang="ja-JP" smtClean="0"/>
              <a:pPr/>
              <a:t>1</a:t>
            </a:fld>
            <a:endParaRPr lang="en-US" altLang="ja-JP"/>
          </a:p>
        </p:txBody>
      </p:sp>
      <p:sp>
        <p:nvSpPr>
          <p:cNvPr id="6" name="Rectangle 3">
            <a:extLst>
              <a:ext uri="{FF2B5EF4-FFF2-40B4-BE49-F238E27FC236}">
                <a16:creationId xmlns:a16="http://schemas.microsoft.com/office/drawing/2014/main" id="{3C6DFB22-D771-FD97-B905-AED0FDA46260}"/>
              </a:ext>
            </a:extLst>
          </p:cNvPr>
          <p:cNvSpPr>
            <a:spLocks noChangeArrowheads="1"/>
          </p:cNvSpPr>
          <p:nvPr/>
        </p:nvSpPr>
        <p:spPr bwMode="auto">
          <a:xfrm>
            <a:off x="152400" y="609600"/>
            <a:ext cx="8991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ea typeface="ＭＳ Ｐゴシック" panose="020B0600070205080204" pitchFamily="34" charset="-128"/>
            </a:endParaRPr>
          </a:p>
          <a:p>
            <a:endParaRPr lang="en-US" altLang="ja-JP" sz="1600" dirty="0">
              <a:ea typeface="ＭＳ Ｐゴシック" panose="020B0600070205080204" pitchFamily="34" charset="-128"/>
            </a:endParaRPr>
          </a:p>
          <a:p>
            <a:r>
              <a:rPr lang="en-US" altLang="ja-JP" sz="1600" b="1" dirty="0">
                <a:ea typeface="ＭＳ Ｐゴシック" panose="020B0600070205080204" pitchFamily="34" charset="-128"/>
              </a:rPr>
              <a:t>Submission Title:</a:t>
            </a:r>
            <a:r>
              <a:rPr lang="en-US" altLang="ja-JP" sz="1600" dirty="0">
                <a:ea typeface="ＭＳ Ｐゴシック" panose="020B0600070205080204" pitchFamily="34" charset="-128"/>
              </a:rPr>
              <a:t> Performance Evaluation of Channel Coding with </a:t>
            </a:r>
            <a:r>
              <a:rPr lang="en-US" altLang="ja-JP" sz="1600" dirty="0" err="1">
                <a:ea typeface="ＭＳ Ｐゴシック" panose="020B0600070205080204" pitchFamily="34" charset="-128"/>
              </a:rPr>
              <a:t>Interleaver</a:t>
            </a:r>
            <a:r>
              <a:rPr lang="en-US" altLang="ja-JP" sz="1600" dirty="0">
                <a:ea typeface="ＭＳ Ｐゴシック" panose="020B0600070205080204" pitchFamily="34" charset="-128"/>
              </a:rPr>
              <a:t> Based on TG6ma Channel Model for Some Classes of Coexistence</a:t>
            </a:r>
          </a:p>
          <a:p>
            <a:r>
              <a:rPr lang="en-US" altLang="ja-JP" sz="1600" b="1" dirty="0">
                <a:ea typeface="ＭＳ Ｐゴシック" panose="020B0600070205080204" pitchFamily="34" charset="-128"/>
              </a:rPr>
              <a:t>Date Submitted: </a:t>
            </a:r>
            <a:r>
              <a:rPr lang="en-US" altLang="ja-JP" sz="1600" dirty="0">
                <a:ea typeface="ＭＳ Ｐゴシック" panose="020B0600070205080204" pitchFamily="34" charset="-128"/>
              </a:rPr>
              <a:t>November 12th, 2024</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Daisuke </a:t>
            </a:r>
            <a:r>
              <a:rPr lang="en-US" altLang="ja-JP" sz="1600" dirty="0" err="1">
                <a:ea typeface="ＭＳ Ｐゴシック" panose="020B0600070205080204" pitchFamily="34" charset="-128"/>
              </a:rPr>
              <a:t>Anzai</a:t>
            </a:r>
            <a:r>
              <a:rPr lang="en-US" altLang="ja-JP" sz="1600" dirty="0">
                <a:ea typeface="ＭＳ Ｐゴシック" panose="020B0600070205080204" pitchFamily="34" charset="-128"/>
              </a:rPr>
              <a:t>, Sho Asano</a:t>
            </a:r>
            <a:r>
              <a:rPr lang="en-US" altLang="ja-JP" sz="1600" kern="0" dirty="0">
                <a:latin typeface="Times New Roman"/>
                <a:ea typeface="ＭＳ Ｐゴシック" panose="020B0600070205080204" pitchFamily="34" charset="-128"/>
                <a:cs typeface="Times New Roman"/>
                <a:sym typeface="Times New Roman"/>
              </a:rPr>
              <a:t>, </a:t>
            </a:r>
            <a:r>
              <a:rPr lang="en-US" altLang="ja-JP" sz="1600" kern="0" dirty="0" err="1">
                <a:latin typeface="Times New Roman"/>
                <a:ea typeface="ＭＳ Ｐゴシック" panose="020B0600070205080204" pitchFamily="34" charset="-128"/>
                <a:cs typeface="Times New Roman"/>
                <a:sym typeface="Times New Roman"/>
              </a:rPr>
              <a:t>Kento</a:t>
            </a:r>
            <a:r>
              <a:rPr lang="en-US" altLang="ja-JP" sz="1600" kern="0" dirty="0">
                <a:latin typeface="Times New Roman"/>
                <a:ea typeface="ＭＳ Ｐゴシック" panose="020B0600070205080204" pitchFamily="34" charset="-128"/>
                <a:cs typeface="Times New Roman"/>
                <a:sym typeface="Times New Roman"/>
              </a:rPr>
              <a:t> </a:t>
            </a:r>
            <a:r>
              <a:rPr lang="en-US" altLang="ja-JP" sz="1600" kern="0" dirty="0" err="1">
                <a:latin typeface="Times New Roman"/>
                <a:ea typeface="ＭＳ Ｐゴシック" panose="020B0600070205080204" pitchFamily="34" charset="-128"/>
                <a:cs typeface="Times New Roman"/>
                <a:sym typeface="Times New Roman"/>
              </a:rPr>
              <a:t>Takabayashi</a:t>
            </a:r>
            <a:r>
              <a:rPr lang="en-US" altLang="ja-JP" sz="1600" kern="0" dirty="0">
                <a:latin typeface="Times New Roman"/>
                <a:ea typeface="ＭＳ Ｐゴシック" panose="020B0600070205080204" pitchFamily="34" charset="-128"/>
                <a:cs typeface="Times New Roman"/>
                <a:sym typeface="Times New Roman"/>
              </a:rPr>
              <a:t>, Takumi Kobayashi, Marco </a:t>
            </a:r>
            <a:r>
              <a:rPr lang="en-US" altLang="ja-JP" sz="1600" kern="0" dirty="0" err="1">
                <a:latin typeface="Times New Roman"/>
                <a:ea typeface="ＭＳ Ｐゴシック" panose="020B0600070205080204" pitchFamily="34" charset="-128"/>
                <a:cs typeface="Times New Roman"/>
                <a:sym typeface="Times New Roman"/>
              </a:rPr>
              <a:t>Hernadez</a:t>
            </a:r>
            <a:r>
              <a:rPr lang="en-US" altLang="ja-JP" sz="1600" kern="0" dirty="0">
                <a:latin typeface="Times New Roman"/>
                <a:ea typeface="ＭＳ Ｐゴシック" panose="020B0600070205080204" pitchFamily="34" charset="-128"/>
                <a:cs typeface="Times New Roman"/>
                <a:sym typeface="Times New Roman"/>
              </a:rPr>
              <a:t>, Ryuji Kohno</a:t>
            </a:r>
            <a:endParaRPr lang="en-US" altLang="ja-JP" sz="1600" dirty="0">
              <a:ea typeface="ＭＳ Ｐゴシック" panose="020B0600070205080204" pitchFamily="34" charset="-128"/>
            </a:endParaRPr>
          </a:p>
          <a:p>
            <a:r>
              <a:rPr lang="en-US" altLang="ja-JP" sz="1600" b="1" dirty="0">
                <a:ea typeface="ＭＳ Ｐゴシック" panose="020B0600070205080204" pitchFamily="34" charset="-128"/>
              </a:rPr>
              <a:t>Company:</a:t>
            </a:r>
            <a:r>
              <a:rPr lang="en-US" altLang="ja-JP" sz="1600" dirty="0">
                <a:ea typeface="ＭＳ Ｐゴシック" panose="020B0600070205080204" pitchFamily="34" charset="-128"/>
              </a:rPr>
              <a:t> Nagoya Institute of Technology (NIT), Japan</a:t>
            </a:r>
          </a:p>
          <a:p>
            <a:r>
              <a:rPr lang="en-US" altLang="ja-JP" sz="1600" b="1" dirty="0">
                <a:ea typeface="ＭＳ Ｐゴシック" panose="020B0600070205080204" pitchFamily="34" charset="-128"/>
              </a:rPr>
              <a:t>Address:</a:t>
            </a:r>
            <a:r>
              <a:rPr lang="en-US" altLang="ja-JP" sz="1600" dirty="0">
                <a:ea typeface="ＭＳ Ｐゴシック" panose="020B0600070205080204" pitchFamily="34" charset="-128"/>
              </a:rPr>
              <a:t> </a:t>
            </a:r>
            <a:r>
              <a:rPr lang="en-US" altLang="ja-JP" sz="1600" dirty="0" err="1">
                <a:ea typeface="ＭＳ Ｐゴシック" panose="020B0600070205080204" pitchFamily="34" charset="-128"/>
              </a:rPr>
              <a:t>Gokiso-cho</a:t>
            </a:r>
            <a:r>
              <a:rPr lang="en-US" altLang="ja-JP" sz="1600" dirty="0">
                <a:ea typeface="ＭＳ Ｐゴシック" panose="020B0600070205080204" pitchFamily="34" charset="-128"/>
              </a:rPr>
              <a:t>, Showa-</a:t>
            </a:r>
            <a:r>
              <a:rPr lang="en-US" altLang="ja-JP" sz="1600" dirty="0" err="1">
                <a:ea typeface="ＭＳ Ｐゴシック" panose="020B0600070205080204" pitchFamily="34" charset="-128"/>
              </a:rPr>
              <a:t>ku</a:t>
            </a:r>
            <a:r>
              <a:rPr lang="en-US" altLang="ja-JP" sz="1600" dirty="0">
                <a:ea typeface="ＭＳ Ｐゴシック" panose="020B0600070205080204" pitchFamily="34" charset="-128"/>
              </a:rPr>
              <a:t>, Nagoya, 466-8555, Japan</a:t>
            </a:r>
          </a:p>
          <a:p>
            <a:r>
              <a:rPr lang="en-US" altLang="ja-JP" sz="1600" b="1" dirty="0">
                <a:ea typeface="ＭＳ Ｐゴシック" panose="020B0600070205080204" pitchFamily="34" charset="-128"/>
              </a:rPr>
              <a:t>Voice:</a:t>
            </a:r>
            <a:r>
              <a:rPr lang="en-US" altLang="ja-JP" sz="1600" dirty="0">
                <a:ea typeface="ＭＳ Ｐゴシック" panose="020B0600070205080204" pitchFamily="34" charset="-128"/>
              </a:rPr>
              <a:t> +81-52-735-5389, FAX: +81-52-735-5389, </a:t>
            </a:r>
            <a:r>
              <a:rPr lang="en-US" altLang="ja-JP" sz="1600" b="1" dirty="0">
                <a:ea typeface="ＭＳ Ｐゴシック" panose="020B0600070205080204" pitchFamily="34" charset="-128"/>
              </a:rPr>
              <a:t>E-Mail: </a:t>
            </a:r>
            <a:r>
              <a:rPr lang="en-US" altLang="ja-JP" sz="1600" dirty="0" err="1">
                <a:ea typeface="ＭＳ Ｐゴシック" panose="020B0600070205080204" pitchFamily="34" charset="-128"/>
              </a:rPr>
              <a:t>anzai@nitech.ac.jp</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In response to call for technical contributions</a:t>
            </a:r>
            <a:r>
              <a:rPr lang="en-US" altLang="ja-JP" dirty="0">
                <a:ea typeface="ＭＳ Ｐゴシック" panose="020B0600070205080204" pitchFamily="34" charset="-128"/>
              </a:rPr>
              <a:t>	</a:t>
            </a: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This provides a preliminary investigation of the effect of interleaving on channel coding defined in TG6ma under multiple BAN coexistence situations, and some simulation results are discussed.</a:t>
            </a:r>
          </a:p>
          <a:p>
            <a:pPr>
              <a:spcBef>
                <a:spcPts val="600"/>
              </a:spcBef>
              <a:spcAft>
                <a:spcPts val="600"/>
              </a:spcAft>
            </a:pPr>
            <a:r>
              <a:rPr lang="en-US" altLang="ja-JP" sz="1600" b="1" dirty="0">
                <a:ea typeface="ＭＳ Ｐゴシック" panose="020B0600070205080204" pitchFamily="34" charset="-128"/>
              </a:rPr>
              <a:t>Purpose: </a:t>
            </a:r>
            <a:r>
              <a:rPr lang="en-US" altLang="ja-JP" sz="1600" dirty="0">
                <a:ea typeface="ＭＳ Ｐゴシック" panose="020B0600070205080204" pitchFamily="34" charset="-128"/>
              </a:rPr>
              <a:t>Material for discussion in P802.15.6a TG corresponding to comments in EC Meeting</a:t>
            </a:r>
          </a:p>
          <a:p>
            <a:r>
              <a:rPr lang="en-US" altLang="ja-JP" sz="1600" b="1" dirty="0">
                <a:ea typeface="ＭＳ Ｐゴシック" panose="020B0600070205080204" pitchFamily="34" charset="-128"/>
              </a:rPr>
              <a:t>Notice:</a:t>
            </a:r>
            <a:r>
              <a:rPr lang="en-US" altLang="ja-JP" sz="1600" dirty="0">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panose="020B0600070205080204" pitchFamily="34" charset="-128"/>
              </a:rPr>
              <a:t>Release:</a:t>
            </a:r>
            <a:r>
              <a:rPr lang="en-US" altLang="ja-JP" sz="1600" dirty="0">
                <a:ea typeface="ＭＳ Ｐゴシック" panose="020B0600070205080204" pitchFamily="34"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69640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id="{C04909EA-556B-707B-315A-84BFB23F1B5C}"/>
              </a:ext>
            </a:extLst>
          </p:cNvPr>
          <p:cNvSpPr>
            <a:spLocks noGrp="1"/>
          </p:cNvSpPr>
          <p:nvPr>
            <p:ph type="sldNum" sz="quarter" idx="12"/>
          </p:nvPr>
        </p:nvSpPr>
        <p:spPr>
          <a:xfrm>
            <a:off x="4344988" y="6475413"/>
            <a:ext cx="530225" cy="182562"/>
          </a:xfrm>
        </p:spPr>
        <p:txBody>
          <a:bodyPr/>
          <a:lstStyle/>
          <a:p>
            <a:r>
              <a:rPr lang="en-US" altLang="ja-JP"/>
              <a:t>Slide </a:t>
            </a:r>
            <a:fld id="{18BE40FC-92CB-A945-B422-D81EC9BDBF4D}" type="slidenum">
              <a:rPr lang="en-US" altLang="ja-JP"/>
              <a:pPr/>
              <a:t>2</a:t>
            </a:fld>
            <a:endParaRPr lang="en-US" altLang="ja-JP"/>
          </a:p>
        </p:txBody>
      </p:sp>
      <p:sp>
        <p:nvSpPr>
          <p:cNvPr id="26626" name="Rectangle 2">
            <a:extLst>
              <a:ext uri="{FF2B5EF4-FFF2-40B4-BE49-F238E27FC236}">
                <a16:creationId xmlns:a16="http://schemas.microsoft.com/office/drawing/2014/main" id="{355FE467-813A-62ED-551D-0F5810AA0FFD}"/>
              </a:ext>
            </a:extLst>
          </p:cNvPr>
          <p:cNvSpPr>
            <a:spLocks noGrp="1" noChangeArrowheads="1"/>
          </p:cNvSpPr>
          <p:nvPr>
            <p:ph type="ctrTitle"/>
          </p:nvPr>
        </p:nvSpPr>
        <p:spPr>
          <a:xfrm>
            <a:off x="685800" y="2286000"/>
            <a:ext cx="7772400" cy="1143000"/>
          </a:xfrm>
        </p:spPr>
        <p:txBody>
          <a:bodyPr anchor="ctr"/>
          <a:lstStyle/>
          <a:p>
            <a:r>
              <a:rPr lang="en-US" altLang="ja-JP" sz="3200" dirty="0">
                <a:solidFill>
                  <a:schemeClr val="tx1"/>
                </a:solidFill>
                <a:ea typeface="ＭＳ Ｐゴシック" panose="020B0600070205080204" pitchFamily="34" charset="-128"/>
              </a:rPr>
              <a:t>Performance Evaluation of Channel Coding with </a:t>
            </a:r>
            <a:r>
              <a:rPr lang="en-US" altLang="ja-JP" sz="3200" dirty="0" err="1">
                <a:solidFill>
                  <a:schemeClr val="tx1"/>
                </a:solidFill>
                <a:ea typeface="ＭＳ Ｐゴシック" panose="020B0600070205080204" pitchFamily="34" charset="-128"/>
              </a:rPr>
              <a:t>Interleaver</a:t>
            </a:r>
            <a:r>
              <a:rPr lang="en-US" altLang="ja-JP" sz="3200" dirty="0">
                <a:solidFill>
                  <a:schemeClr val="tx1"/>
                </a:solidFill>
                <a:ea typeface="ＭＳ Ｐゴシック" panose="020B0600070205080204" pitchFamily="34" charset="-128"/>
              </a:rPr>
              <a:t> Based on TG6ma Channel Model for Some Classes of Coexistence</a:t>
            </a:r>
          </a:p>
        </p:txBody>
      </p:sp>
      <p:sp>
        <p:nvSpPr>
          <p:cNvPr id="26627" name="Rectangle 3">
            <a:extLst>
              <a:ext uri="{FF2B5EF4-FFF2-40B4-BE49-F238E27FC236}">
                <a16:creationId xmlns:a16="http://schemas.microsoft.com/office/drawing/2014/main" id="{4B838952-9A9F-89B7-CE7E-C1270C653349}"/>
              </a:ext>
            </a:extLst>
          </p:cNvPr>
          <p:cNvSpPr>
            <a:spLocks noGrp="1" noChangeArrowheads="1"/>
          </p:cNvSpPr>
          <p:nvPr>
            <p:ph type="subTitle" idx="1"/>
          </p:nvPr>
        </p:nvSpPr>
        <p:spPr>
          <a:xfrm>
            <a:off x="395638" y="3914074"/>
            <a:ext cx="8352724" cy="2135088"/>
          </a:xfrm>
        </p:spPr>
        <p:txBody>
          <a:bodyPr/>
          <a:lstStyle/>
          <a:p>
            <a:r>
              <a:rPr lang="en-US" altLang="ja-JP" sz="2800" dirty="0">
                <a:latin typeface="Times New Roman" panose="02020603050405020304" pitchFamily="18" charset="0"/>
                <a:cs typeface="Times New Roman" panose="02020603050405020304" pitchFamily="18" charset="0"/>
              </a:rPr>
              <a:t>Daisuke Anzai, Sho Asano, Takumi Kobayashi, Kento Takabayashi, Marco Hernandez, Ryuji Kohno</a:t>
            </a:r>
          </a:p>
          <a:p>
            <a:r>
              <a:rPr lang="en-US" altLang="ja-JP" dirty="0">
                <a:latin typeface="Times New Roman" panose="02020603050405020304" pitchFamily="18" charset="0"/>
                <a:cs typeface="Times New Roman" panose="02020603050405020304" pitchFamily="18" charset="0"/>
              </a:rPr>
              <a:t>Nagoya Institute of Technology (NIT)</a:t>
            </a:r>
          </a:p>
          <a:p>
            <a:r>
              <a:rPr lang="en-US" altLang="ja-JP" dirty="0">
                <a:latin typeface="Times New Roman" panose="02020603050405020304" pitchFamily="18" charset="0"/>
                <a:cs typeface="Times New Roman" panose="02020603050405020304" pitchFamily="18" charset="0"/>
              </a:rPr>
              <a:t>Toyo University, YNU, YRP-IAI, CWC Oulu </a:t>
            </a:r>
            <a:r>
              <a:rPr lang="en-US" altLang="ja-JP" dirty="0" err="1">
                <a:latin typeface="Times New Roman" panose="02020603050405020304" pitchFamily="18" charset="0"/>
                <a:cs typeface="Times New Roman" panose="02020603050405020304" pitchFamily="18" charset="0"/>
              </a:rPr>
              <a:t>Univeristy</a:t>
            </a:r>
            <a:endParaRPr lang="en-US" altLang="ja-JP"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D62449-2CE3-43A4-7F9F-8C5F5F6E97CA}"/>
              </a:ext>
            </a:extLst>
          </p:cNvPr>
          <p:cNvSpPr>
            <a:spLocks noGrp="1"/>
          </p:cNvSpPr>
          <p:nvPr>
            <p:ph type="title"/>
          </p:nvPr>
        </p:nvSpPr>
        <p:spPr/>
        <p:txBody>
          <a:bodyPr/>
          <a:lstStyle/>
          <a:p>
            <a:r>
              <a:rPr lang="en-US" altLang="ja-JP" sz="3200" dirty="0">
                <a:solidFill>
                  <a:schemeClr val="tx1"/>
                </a:solidFill>
              </a:rPr>
              <a:t>Forward error correcting codes in TG6ma</a:t>
            </a:r>
            <a:br>
              <a:rPr lang="en-US" altLang="ja-JP" sz="3200" dirty="0">
                <a:solidFill>
                  <a:schemeClr val="tx1"/>
                </a:solidFill>
              </a:rPr>
            </a:br>
            <a:endParaRPr kumimoji="1" lang="ja-JP" altLang="en-US" sz="3200">
              <a:solidFill>
                <a:schemeClr val="tx1"/>
              </a:solidFill>
            </a:endParaRPr>
          </a:p>
        </p:txBody>
      </p:sp>
      <p:sp>
        <p:nvSpPr>
          <p:cNvPr id="4" name="スライド番号プレースホルダー 3">
            <a:extLst>
              <a:ext uri="{FF2B5EF4-FFF2-40B4-BE49-F238E27FC236}">
                <a16:creationId xmlns:a16="http://schemas.microsoft.com/office/drawing/2014/main" id="{BE741D88-75CF-F0D0-F9CF-67083C57B0B9}"/>
              </a:ext>
            </a:extLst>
          </p:cNvPr>
          <p:cNvSpPr>
            <a:spLocks noGrp="1"/>
          </p:cNvSpPr>
          <p:nvPr>
            <p:ph type="sldNum" sz="quarter" idx="12"/>
          </p:nvPr>
        </p:nvSpPr>
        <p:spPr>
          <a:xfrm>
            <a:off x="4393695" y="6475413"/>
            <a:ext cx="432811" cy="184666"/>
          </a:xfrm>
        </p:spPr>
        <p:txBody>
          <a:bodyPr/>
          <a:lstStyle/>
          <a:p>
            <a:r>
              <a:rPr lang="en-US" altLang="ja-JP"/>
              <a:t>Slide </a:t>
            </a:r>
            <a:fld id="{1B8858A5-62B6-9F48-B9FB-F96DB222C215}" type="slidenum">
              <a:rPr lang="en-US" altLang="ja-JP" smtClean="0"/>
              <a:pPr/>
              <a:t>3</a:t>
            </a:fld>
            <a:endParaRPr lang="en-US" altLang="ja-JP"/>
          </a:p>
        </p:txBody>
      </p:sp>
      <p:sp>
        <p:nvSpPr>
          <p:cNvPr id="14" name="テキスト ボックス 13">
            <a:extLst>
              <a:ext uri="{FF2B5EF4-FFF2-40B4-BE49-F238E27FC236}">
                <a16:creationId xmlns:a16="http://schemas.microsoft.com/office/drawing/2014/main" id="{06D0086B-34A2-7443-9B17-178ADFA57B17}"/>
              </a:ext>
            </a:extLst>
          </p:cNvPr>
          <p:cNvSpPr txBox="1"/>
          <p:nvPr/>
        </p:nvSpPr>
        <p:spPr>
          <a:xfrm>
            <a:off x="226689" y="4699010"/>
            <a:ext cx="8568952" cy="2031325"/>
          </a:xfrm>
          <a:prstGeom prst="rect">
            <a:avLst/>
          </a:prstGeom>
          <a:noFill/>
        </p:spPr>
        <p:txBody>
          <a:bodyPr wrap="square" rtlCol="0">
            <a:spAutoFit/>
          </a:bodyPr>
          <a:lstStyle/>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As an outer code, shortened Reed-Solomon (RS) codes with N=54 (original code length N=63) will be selected to correct burst errors due to interference from other WBANs and the coding rates are changed according to each QoS and channel condition</a:t>
            </a:r>
          </a:p>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As an inner code, 15.4ab LDPC (K=324, 648, 972, R=1/2) or BCC will be selected for the coexistence of 15.6ma and 15.4ab</a:t>
            </a:r>
          </a:p>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This updated concept table is considered as the first priority</a:t>
            </a:r>
          </a:p>
          <a:p>
            <a:pPr marL="285750" indent="-285750" eaLnBrk="1" fontAlgn="auto" hangingPunct="1">
              <a:spcBef>
                <a:spcPts val="0"/>
              </a:spcBef>
              <a:spcAft>
                <a:spcPts val="0"/>
              </a:spcAft>
              <a:buFont typeface="Arial" panose="020B0604020202020204" pitchFamily="34" charset="0"/>
              <a:buChar char="•"/>
            </a:pPr>
            <a:endParaRPr kumimoji="1" lang="ja-JP" altLang="en-US" sz="1800" dirty="0">
              <a:solidFill>
                <a:srgbClr val="000000"/>
              </a:solidFill>
              <a:latin typeface="Times New Roman"/>
            </a:endParaRPr>
          </a:p>
        </p:txBody>
      </p:sp>
      <p:graphicFrame>
        <p:nvGraphicFramePr>
          <p:cNvPr id="15" name="表 7">
            <a:extLst>
              <a:ext uri="{FF2B5EF4-FFF2-40B4-BE49-F238E27FC236}">
                <a16:creationId xmlns:a16="http://schemas.microsoft.com/office/drawing/2014/main" id="{53140E2F-BAAF-73D9-62C5-72BFE6CCF763}"/>
              </a:ext>
            </a:extLst>
          </p:cNvPr>
          <p:cNvGraphicFramePr>
            <a:graphicFrameLocks noGrp="1"/>
          </p:cNvGraphicFramePr>
          <p:nvPr>
            <p:extLst>
              <p:ext uri="{D42A27DB-BD31-4B8C-83A1-F6EECF244321}">
                <p14:modId xmlns:p14="http://schemas.microsoft.com/office/powerpoint/2010/main" val="2981330162"/>
              </p:ext>
            </p:extLst>
          </p:nvPr>
        </p:nvGraphicFramePr>
        <p:xfrm>
          <a:off x="232470" y="1202664"/>
          <a:ext cx="8679061" cy="3485001"/>
        </p:xfrm>
        <a:graphic>
          <a:graphicData uri="http://schemas.openxmlformats.org/drawingml/2006/table">
            <a:tbl>
              <a:tblPr firstRow="1" bandRow="1"/>
              <a:tblGrid>
                <a:gridCol w="1131794">
                  <a:extLst>
                    <a:ext uri="{9D8B030D-6E8A-4147-A177-3AD203B41FA5}">
                      <a16:colId xmlns:a16="http://schemas.microsoft.com/office/drawing/2014/main" val="3882507656"/>
                    </a:ext>
                  </a:extLst>
                </a:gridCol>
                <a:gridCol w="3495768">
                  <a:extLst>
                    <a:ext uri="{9D8B030D-6E8A-4147-A177-3AD203B41FA5}">
                      <a16:colId xmlns:a16="http://schemas.microsoft.com/office/drawing/2014/main" val="3623240585"/>
                    </a:ext>
                  </a:extLst>
                </a:gridCol>
                <a:gridCol w="2808312">
                  <a:extLst>
                    <a:ext uri="{9D8B030D-6E8A-4147-A177-3AD203B41FA5}">
                      <a16:colId xmlns:a16="http://schemas.microsoft.com/office/drawing/2014/main" val="3026466261"/>
                    </a:ext>
                  </a:extLst>
                </a:gridCol>
                <a:gridCol w="1243187">
                  <a:extLst>
                    <a:ext uri="{9D8B030D-6E8A-4147-A177-3AD203B41FA5}">
                      <a16:colId xmlns:a16="http://schemas.microsoft.com/office/drawing/2014/main" val="2189150411"/>
                    </a:ext>
                  </a:extLst>
                </a:gridCol>
              </a:tblGrid>
              <a:tr h="370840">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r>
                        <a:rPr kumimoji="1" lang="en-US" altLang="ja-JP" sz="1400" dirty="0"/>
                        <a:t>User priority</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r>
                        <a:rPr kumimoji="1" lang="en-US" altLang="ja-JP" sz="1400" dirty="0"/>
                        <a:t>Inner code</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r>
                        <a:rPr kumimoji="1" lang="en-US" altLang="ja-JP" sz="1400" dirty="0"/>
                        <a:t>Outer code</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r>
                        <a:rPr kumimoji="1" lang="en-US" altLang="ja-JP" sz="1400" dirty="0"/>
                        <a:t>HARQ</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extLst>
                  <a:ext uri="{0D108BD9-81ED-4DB2-BD59-A6C34878D82A}">
                    <a16:rowId xmlns:a16="http://schemas.microsoft.com/office/drawing/2014/main" val="489010237"/>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0</a:t>
                      </a:r>
                      <a:endParaRPr kumimoji="1" lang="ja-JP" altLang="en-US" sz="1400" dirty="0"/>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15.4ab LDPC or BCC (R=1/2)</a:t>
                      </a:r>
                      <a:endParaRPr kumimoji="1" lang="ja-JP" altLang="en-US" sz="1400" dirty="0"/>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endParaRPr kumimoji="1" lang="ja-JP" altLang="en-US" sz="1400" dirty="0"/>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a:t>
                      </a:r>
                      <a:endParaRPr kumimoji="1" lang="ja-JP" altLang="en-US" sz="1400" dirty="0"/>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extLst>
                  <a:ext uri="{0D108BD9-81ED-4DB2-BD59-A6C34878D82A}">
                    <a16:rowId xmlns:a16="http://schemas.microsoft.com/office/drawing/2014/main" val="1922590291"/>
                  </a:ext>
                </a:extLst>
              </a:tr>
              <a:tr h="370961">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15.4ab LDPC or BCC  (R=1/2)</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extLst>
                  <a:ext uri="{0D108BD9-81ED-4DB2-BD59-A6C34878D82A}">
                    <a16:rowId xmlns:a16="http://schemas.microsoft.com/office/drawing/2014/main" val="1046508798"/>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2</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15.4ab LDPC or BCC  (R=1/2)</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extLst>
                  <a:ext uri="{0D108BD9-81ED-4DB2-BD59-A6C34878D82A}">
                    <a16:rowId xmlns:a16="http://schemas.microsoft.com/office/drawing/2014/main" val="1144015334"/>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3</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15.4ab LDPC or BCC  (R=1/2)</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extLst>
                  <a:ext uri="{0D108BD9-81ED-4DB2-BD59-A6C34878D82A}">
                    <a16:rowId xmlns:a16="http://schemas.microsoft.com/office/drawing/2014/main" val="4289825731"/>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4</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15.4ab LDPC or BCC  (R=1/2)</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(54, 46) shortened RS code</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extLst>
                  <a:ext uri="{0D108BD9-81ED-4DB2-BD59-A6C34878D82A}">
                    <a16:rowId xmlns:a16="http://schemas.microsoft.com/office/drawing/2014/main" val="3532085425"/>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5</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15.4ab LDPC or BCC  (R=1/2)</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(54, 38) shortened RS code</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extLst>
                  <a:ext uri="{0D108BD9-81ED-4DB2-BD59-A6C34878D82A}">
                    <a16:rowId xmlns:a16="http://schemas.microsoft.com/office/drawing/2014/main" val="2277818415"/>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6</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15.4ab LDPC or BCC  (R=1/2)</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(54, 28) shortened RS code</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extLst>
                  <a:ext uri="{0D108BD9-81ED-4DB2-BD59-A6C34878D82A}">
                    <a16:rowId xmlns:a16="http://schemas.microsoft.com/office/drawing/2014/main" val="1781593504"/>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7</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15.4ab LDPC or BCC  (R=1/2)</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(54, 14) shortened RS code</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extLst>
                  <a:ext uri="{0D108BD9-81ED-4DB2-BD59-A6C34878D82A}">
                    <a16:rowId xmlns:a16="http://schemas.microsoft.com/office/drawing/2014/main" val="1730419461"/>
                  </a:ext>
                </a:extLst>
              </a:tr>
            </a:tbl>
          </a:graphicData>
        </a:graphic>
      </p:graphicFrame>
    </p:spTree>
    <p:extLst>
      <p:ext uri="{BB962C8B-B14F-4D97-AF65-F5344CB8AC3E}">
        <p14:creationId xmlns:p14="http://schemas.microsoft.com/office/powerpoint/2010/main" val="3493991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6D345D-2C10-3681-C7A5-ED1AF1CA8F3E}"/>
              </a:ext>
            </a:extLst>
          </p:cNvPr>
          <p:cNvSpPr>
            <a:spLocks noGrp="1"/>
          </p:cNvSpPr>
          <p:nvPr>
            <p:ph type="title"/>
          </p:nvPr>
        </p:nvSpPr>
        <p:spPr/>
        <p:txBody>
          <a:bodyPr/>
          <a:lstStyle/>
          <a:p>
            <a:r>
              <a:rPr kumimoji="1" lang="en-US" altLang="ja-JP" dirty="0">
                <a:solidFill>
                  <a:schemeClr val="tx1"/>
                </a:solidFill>
              </a:rPr>
              <a:t>Simulation settings</a:t>
            </a:r>
            <a:endParaRPr kumimoji="1" lang="ja-JP" altLang="en-US"/>
          </a:p>
        </p:txBody>
      </p:sp>
      <p:sp>
        <p:nvSpPr>
          <p:cNvPr id="4" name="スライド番号プレースホルダー 3">
            <a:extLst>
              <a:ext uri="{FF2B5EF4-FFF2-40B4-BE49-F238E27FC236}">
                <a16:creationId xmlns:a16="http://schemas.microsoft.com/office/drawing/2014/main" id="{CAC93723-BCC0-ED3B-EDF5-D1B13591E3EF}"/>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4</a:t>
            </a:fld>
            <a:endParaRPr lang="en-US" altLang="ja-JP"/>
          </a:p>
        </p:txBody>
      </p:sp>
      <p:pic>
        <p:nvPicPr>
          <p:cNvPr id="5" name="図 4">
            <a:extLst>
              <a:ext uri="{FF2B5EF4-FFF2-40B4-BE49-F238E27FC236}">
                <a16:creationId xmlns:a16="http://schemas.microsoft.com/office/drawing/2014/main" id="{379EB297-5CAC-A3DD-F48B-23D04D1AE05F}"/>
              </a:ext>
            </a:extLst>
          </p:cNvPr>
          <p:cNvPicPr>
            <a:picLocks noChangeAspect="1"/>
          </p:cNvPicPr>
          <p:nvPr/>
        </p:nvPicPr>
        <p:blipFill>
          <a:blip r:embed="rId2"/>
          <a:stretch>
            <a:fillRect/>
          </a:stretch>
        </p:blipFill>
        <p:spPr>
          <a:xfrm>
            <a:off x="723900" y="2101019"/>
            <a:ext cx="7772400" cy="4021106"/>
          </a:xfrm>
          <a:prstGeom prst="rect">
            <a:avLst/>
          </a:prstGeom>
        </p:spPr>
      </p:pic>
    </p:spTree>
    <p:extLst>
      <p:ext uri="{BB962C8B-B14F-4D97-AF65-F5344CB8AC3E}">
        <p14:creationId xmlns:p14="http://schemas.microsoft.com/office/powerpoint/2010/main" val="4180947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A78D3101-C9EC-4DAC-DA2D-96DC9F13DFD7}"/>
              </a:ext>
            </a:extLst>
          </p:cNvPr>
          <p:cNvPicPr>
            <a:picLocks noChangeAspect="1"/>
          </p:cNvPicPr>
          <p:nvPr/>
        </p:nvPicPr>
        <p:blipFill>
          <a:blip r:embed="rId2"/>
          <a:stretch>
            <a:fillRect/>
          </a:stretch>
        </p:blipFill>
        <p:spPr>
          <a:xfrm>
            <a:off x="229849" y="1932602"/>
            <a:ext cx="4427456" cy="3512037"/>
          </a:xfrm>
          <a:prstGeom prst="rect">
            <a:avLst/>
          </a:prstGeom>
        </p:spPr>
      </p:pic>
      <p:pic>
        <p:nvPicPr>
          <p:cNvPr id="10" name="図 9">
            <a:extLst>
              <a:ext uri="{FF2B5EF4-FFF2-40B4-BE49-F238E27FC236}">
                <a16:creationId xmlns:a16="http://schemas.microsoft.com/office/drawing/2014/main" id="{8B498606-0D85-97B8-7139-6F0CE82CAAFF}"/>
              </a:ext>
            </a:extLst>
          </p:cNvPr>
          <p:cNvPicPr>
            <a:picLocks noChangeAspect="1"/>
          </p:cNvPicPr>
          <p:nvPr/>
        </p:nvPicPr>
        <p:blipFill>
          <a:blip r:embed="rId3"/>
          <a:stretch>
            <a:fillRect/>
          </a:stretch>
        </p:blipFill>
        <p:spPr>
          <a:xfrm>
            <a:off x="4644008" y="1967912"/>
            <a:ext cx="4427456" cy="3512038"/>
          </a:xfrm>
          <a:prstGeom prst="rect">
            <a:avLst/>
          </a:prstGeom>
        </p:spPr>
      </p:pic>
      <p:sp>
        <p:nvSpPr>
          <p:cNvPr id="2" name="タイトル 1">
            <a:extLst>
              <a:ext uri="{FF2B5EF4-FFF2-40B4-BE49-F238E27FC236}">
                <a16:creationId xmlns:a16="http://schemas.microsoft.com/office/drawing/2014/main" id="{180C56F0-9DAE-7114-CC06-9EA3404090C6}"/>
              </a:ext>
            </a:extLst>
          </p:cNvPr>
          <p:cNvSpPr>
            <a:spLocks noGrp="1"/>
          </p:cNvSpPr>
          <p:nvPr>
            <p:ph type="title"/>
          </p:nvPr>
        </p:nvSpPr>
        <p:spPr/>
        <p:txBody>
          <a:bodyPr/>
          <a:lstStyle/>
          <a:p>
            <a:r>
              <a:rPr lang="en-US" altLang="ja-JP" sz="3200" dirty="0">
                <a:solidFill>
                  <a:schemeClr val="tx1"/>
                </a:solidFill>
              </a:rPr>
              <a:t>Effect of i</a:t>
            </a:r>
            <a:r>
              <a:rPr kumimoji="1" lang="en-US" altLang="ja-JP" sz="3200" dirty="0">
                <a:solidFill>
                  <a:schemeClr val="tx1"/>
                </a:solidFill>
              </a:rPr>
              <a:t>nterleaving on BER performance</a:t>
            </a:r>
            <a:endParaRPr kumimoji="1" lang="ja-JP" altLang="en-US" sz="3200" dirty="0">
              <a:solidFill>
                <a:schemeClr val="tx1"/>
              </a:solidFill>
            </a:endParaRPr>
          </a:p>
        </p:txBody>
      </p:sp>
      <p:sp>
        <p:nvSpPr>
          <p:cNvPr id="4" name="スライド番号プレースホルダー 3">
            <a:extLst>
              <a:ext uri="{FF2B5EF4-FFF2-40B4-BE49-F238E27FC236}">
                <a16:creationId xmlns:a16="http://schemas.microsoft.com/office/drawing/2014/main" id="{AEE485CB-A948-B22B-5433-37C7D830C77A}"/>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5</a:t>
            </a:fld>
            <a:endParaRPr lang="en-US" altLang="ja-JP"/>
          </a:p>
        </p:txBody>
      </p:sp>
      <p:sp>
        <p:nvSpPr>
          <p:cNvPr id="6" name="テキスト ボックス 5">
            <a:extLst>
              <a:ext uri="{FF2B5EF4-FFF2-40B4-BE49-F238E27FC236}">
                <a16:creationId xmlns:a16="http://schemas.microsoft.com/office/drawing/2014/main" id="{ECA472BC-CBEC-22FF-16B8-D6443AF0163E}"/>
              </a:ext>
            </a:extLst>
          </p:cNvPr>
          <p:cNvSpPr txBox="1"/>
          <p:nvPr/>
        </p:nvSpPr>
        <p:spPr>
          <a:xfrm>
            <a:off x="1191849" y="5405538"/>
            <a:ext cx="6828117" cy="1015663"/>
          </a:xfrm>
          <a:prstGeom prst="rect">
            <a:avLst/>
          </a:prstGeom>
          <a:noFill/>
        </p:spPr>
        <p:txBody>
          <a:bodyPr wrap="square">
            <a:spAutoFit/>
          </a:bodyPr>
          <a:lstStyle/>
          <a:p>
            <a:pPr marL="342900" indent="-342900">
              <a:buFont typeface="Arial" panose="020B0604020202020204" pitchFamily="34" charset="0"/>
              <a:buChar char="•"/>
            </a:pPr>
            <a:r>
              <a:rPr lang="en-US" altLang="ja-JP" sz="2000" dirty="0">
                <a:latin typeface="+mj-lt"/>
              </a:rPr>
              <a:t>Modulation: BPSK</a:t>
            </a:r>
          </a:p>
          <a:p>
            <a:pPr marL="342900" indent="-342900">
              <a:buFont typeface="Arial" panose="020B0604020202020204" pitchFamily="34" charset="0"/>
              <a:buChar char="•"/>
            </a:pPr>
            <a:r>
              <a:rPr lang="en-US" altLang="ja-JP" sz="2000" dirty="0" err="1">
                <a:latin typeface="+mj-lt"/>
              </a:rPr>
              <a:t>Interleaver</a:t>
            </a:r>
            <a:r>
              <a:rPr lang="en-US" altLang="ja-JP" sz="2000" dirty="0">
                <a:latin typeface="+mj-lt"/>
              </a:rPr>
              <a:t> type: Random</a:t>
            </a:r>
          </a:p>
          <a:p>
            <a:pPr marL="342900" indent="-342900">
              <a:buFont typeface="Arial" panose="020B0604020202020204" pitchFamily="34" charset="0"/>
              <a:buChar char="•"/>
            </a:pPr>
            <a:r>
              <a:rPr lang="en-US" altLang="ja-JP" sz="2000" dirty="0">
                <a:latin typeface="+mj-lt"/>
                <a:cs typeface="Times New Roman" panose="02020603050405020304" pitchFamily="18" charset="0"/>
              </a:rPr>
              <a:t>Channel: AWGN + burst erasure channel</a:t>
            </a:r>
          </a:p>
        </p:txBody>
      </p:sp>
      <p:sp>
        <p:nvSpPr>
          <p:cNvPr id="8" name="テキスト ボックス 7">
            <a:extLst>
              <a:ext uri="{FF2B5EF4-FFF2-40B4-BE49-F238E27FC236}">
                <a16:creationId xmlns:a16="http://schemas.microsoft.com/office/drawing/2014/main" id="{3B10270C-92D9-EB0B-D11D-ECFF91B6B413}"/>
              </a:ext>
            </a:extLst>
          </p:cNvPr>
          <p:cNvSpPr txBox="1"/>
          <p:nvPr/>
        </p:nvSpPr>
        <p:spPr>
          <a:xfrm>
            <a:off x="1547664" y="1637630"/>
            <a:ext cx="2343911" cy="307777"/>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kumimoji="1" lang="en-US" altLang="ja-JP" sz="1400" dirty="0"/>
              <a:t>Burst erasure:</a:t>
            </a:r>
            <a:r>
              <a:rPr kumimoji="1" lang="ja-JP" altLang="en-US" sz="1400" dirty="0"/>
              <a:t> </a:t>
            </a:r>
            <a:r>
              <a:rPr kumimoji="1" lang="en-US" altLang="ja-JP" sz="1400" dirty="0"/>
              <a:t>65 bits,</a:t>
            </a:r>
            <a:r>
              <a:rPr kumimoji="1" lang="ja-JP" altLang="en-US" sz="1400" dirty="0"/>
              <a:t> </a:t>
            </a:r>
            <a:r>
              <a:rPr kumimoji="1" lang="en-US" altLang="ja-JP" sz="1400" dirty="0"/>
              <a:t>30%</a:t>
            </a:r>
          </a:p>
        </p:txBody>
      </p:sp>
      <p:sp>
        <p:nvSpPr>
          <p:cNvPr id="11" name="テキスト ボックス 10">
            <a:extLst>
              <a:ext uri="{FF2B5EF4-FFF2-40B4-BE49-F238E27FC236}">
                <a16:creationId xmlns:a16="http://schemas.microsoft.com/office/drawing/2014/main" id="{DAB71576-3AB1-3781-2BBA-E1BAA4EE9B46}"/>
              </a:ext>
            </a:extLst>
          </p:cNvPr>
          <p:cNvSpPr txBox="1"/>
          <p:nvPr/>
        </p:nvSpPr>
        <p:spPr>
          <a:xfrm>
            <a:off x="5796136" y="1629301"/>
            <a:ext cx="2443298" cy="307777"/>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kumimoji="1" lang="en-US" altLang="ja-JP" sz="1400" dirty="0"/>
              <a:t>Burst erasure:</a:t>
            </a:r>
            <a:r>
              <a:rPr kumimoji="1" lang="ja-JP" altLang="en-US" sz="1400" dirty="0"/>
              <a:t> </a:t>
            </a:r>
            <a:r>
              <a:rPr kumimoji="1" lang="en-US" altLang="ja-JP" sz="1400" dirty="0"/>
              <a:t>289 bits,</a:t>
            </a:r>
            <a:r>
              <a:rPr kumimoji="1" lang="ja-JP" altLang="en-US" sz="1400" dirty="0"/>
              <a:t> </a:t>
            </a:r>
            <a:r>
              <a:rPr kumimoji="1" lang="en-US" altLang="ja-JP" sz="1400" dirty="0"/>
              <a:t>30%</a:t>
            </a:r>
          </a:p>
        </p:txBody>
      </p:sp>
    </p:spTree>
    <p:extLst>
      <p:ext uri="{BB962C8B-B14F-4D97-AF65-F5344CB8AC3E}">
        <p14:creationId xmlns:p14="http://schemas.microsoft.com/office/powerpoint/2010/main" val="4087860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D7DE16-5926-5437-8E97-E24117205FA1}"/>
              </a:ext>
            </a:extLst>
          </p:cNvPr>
          <p:cNvSpPr>
            <a:spLocks noGrp="1"/>
          </p:cNvSpPr>
          <p:nvPr>
            <p:ph type="title"/>
          </p:nvPr>
        </p:nvSpPr>
        <p:spPr/>
        <p:txBody>
          <a:bodyPr/>
          <a:lstStyle/>
          <a:p>
            <a:r>
              <a:rPr lang="en-US" altLang="ja-JP" sz="3200" dirty="0">
                <a:solidFill>
                  <a:schemeClr val="tx1"/>
                </a:solidFill>
              </a:rPr>
              <a:t>Effect of i</a:t>
            </a:r>
            <a:r>
              <a:rPr kumimoji="1" lang="en-US" altLang="ja-JP" sz="3200" dirty="0">
                <a:solidFill>
                  <a:schemeClr val="tx1"/>
                </a:solidFill>
              </a:rPr>
              <a:t>nterleaving on BER performance</a:t>
            </a:r>
            <a:endParaRPr kumimoji="1" lang="ja-JP" altLang="en-US" sz="3200"/>
          </a:p>
        </p:txBody>
      </p:sp>
      <p:sp>
        <p:nvSpPr>
          <p:cNvPr id="4" name="スライド番号プレースホルダー 3">
            <a:extLst>
              <a:ext uri="{FF2B5EF4-FFF2-40B4-BE49-F238E27FC236}">
                <a16:creationId xmlns:a16="http://schemas.microsoft.com/office/drawing/2014/main" id="{84605BC8-2E52-D12D-402D-4AE4D393520E}"/>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6</a:t>
            </a:fld>
            <a:endParaRPr lang="en-US" altLang="ja-JP"/>
          </a:p>
        </p:txBody>
      </p:sp>
      <p:pic>
        <p:nvPicPr>
          <p:cNvPr id="5" name="図 4">
            <a:extLst>
              <a:ext uri="{FF2B5EF4-FFF2-40B4-BE49-F238E27FC236}">
                <a16:creationId xmlns:a16="http://schemas.microsoft.com/office/drawing/2014/main" id="{437673C1-EBA7-3437-E0F0-E6B255DEE4E6}"/>
              </a:ext>
            </a:extLst>
          </p:cNvPr>
          <p:cNvPicPr>
            <a:picLocks noChangeAspect="1"/>
          </p:cNvPicPr>
          <p:nvPr/>
        </p:nvPicPr>
        <p:blipFill>
          <a:blip r:embed="rId2"/>
          <a:stretch>
            <a:fillRect/>
          </a:stretch>
        </p:blipFill>
        <p:spPr>
          <a:xfrm>
            <a:off x="282874" y="2129257"/>
            <a:ext cx="4249668" cy="3371009"/>
          </a:xfrm>
          <a:prstGeom prst="rect">
            <a:avLst/>
          </a:prstGeom>
        </p:spPr>
      </p:pic>
      <p:pic>
        <p:nvPicPr>
          <p:cNvPr id="6" name="図 5">
            <a:extLst>
              <a:ext uri="{FF2B5EF4-FFF2-40B4-BE49-F238E27FC236}">
                <a16:creationId xmlns:a16="http://schemas.microsoft.com/office/drawing/2014/main" id="{D7727E51-0CE0-0CFD-2D81-F733ED4E3A6F}"/>
              </a:ext>
            </a:extLst>
          </p:cNvPr>
          <p:cNvPicPr>
            <a:picLocks noChangeAspect="1"/>
          </p:cNvPicPr>
          <p:nvPr/>
        </p:nvPicPr>
        <p:blipFill>
          <a:blip r:embed="rId3"/>
          <a:stretch>
            <a:fillRect/>
          </a:stretch>
        </p:blipFill>
        <p:spPr>
          <a:xfrm>
            <a:off x="4610100" y="2124183"/>
            <a:ext cx="4249668" cy="3371009"/>
          </a:xfrm>
          <a:prstGeom prst="rect">
            <a:avLst/>
          </a:prstGeom>
        </p:spPr>
      </p:pic>
      <p:sp>
        <p:nvSpPr>
          <p:cNvPr id="7" name="テキスト ボックス 6">
            <a:extLst>
              <a:ext uri="{FF2B5EF4-FFF2-40B4-BE49-F238E27FC236}">
                <a16:creationId xmlns:a16="http://schemas.microsoft.com/office/drawing/2014/main" id="{E97DA4FF-D55E-99AA-4B8E-BC9D70DF8E17}"/>
              </a:ext>
            </a:extLst>
          </p:cNvPr>
          <p:cNvSpPr txBox="1"/>
          <p:nvPr/>
        </p:nvSpPr>
        <p:spPr>
          <a:xfrm>
            <a:off x="3059832" y="1784099"/>
            <a:ext cx="1366080" cy="307777"/>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kumimoji="1" lang="en-US" altLang="ja-JP" sz="1400" dirty="0"/>
              <a:t>w/o Interleaving</a:t>
            </a:r>
            <a:endParaRPr kumimoji="1" lang="ja-JP" altLang="en-US" sz="1400" dirty="0"/>
          </a:p>
        </p:txBody>
      </p:sp>
      <p:sp>
        <p:nvSpPr>
          <p:cNvPr id="8" name="テキスト ボックス 7">
            <a:extLst>
              <a:ext uri="{FF2B5EF4-FFF2-40B4-BE49-F238E27FC236}">
                <a16:creationId xmlns:a16="http://schemas.microsoft.com/office/drawing/2014/main" id="{1CFED3BD-5F3F-43A1-3AD2-5CF388AC71A5}"/>
              </a:ext>
            </a:extLst>
          </p:cNvPr>
          <p:cNvSpPr txBox="1"/>
          <p:nvPr/>
        </p:nvSpPr>
        <p:spPr>
          <a:xfrm>
            <a:off x="7380312" y="1781045"/>
            <a:ext cx="1366080" cy="307777"/>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kumimoji="1" lang="en-US" altLang="ja-JP" sz="1400" dirty="0"/>
              <a:t>w/ Interleaving</a:t>
            </a:r>
            <a:endParaRPr kumimoji="1" lang="ja-JP" altLang="en-US" sz="1400" dirty="0"/>
          </a:p>
        </p:txBody>
      </p:sp>
      <p:sp>
        <p:nvSpPr>
          <p:cNvPr id="9" name="テキスト ボックス 8">
            <a:extLst>
              <a:ext uri="{FF2B5EF4-FFF2-40B4-BE49-F238E27FC236}">
                <a16:creationId xmlns:a16="http://schemas.microsoft.com/office/drawing/2014/main" id="{7BA0E9C1-55EC-9B38-7CA7-CDC06E8F9A65}"/>
              </a:ext>
            </a:extLst>
          </p:cNvPr>
          <p:cNvSpPr txBox="1"/>
          <p:nvPr/>
        </p:nvSpPr>
        <p:spPr>
          <a:xfrm>
            <a:off x="1461154" y="5454676"/>
            <a:ext cx="6828117" cy="1015663"/>
          </a:xfrm>
          <a:prstGeom prst="rect">
            <a:avLst/>
          </a:prstGeom>
          <a:noFill/>
        </p:spPr>
        <p:txBody>
          <a:bodyPr wrap="square">
            <a:spAutoFit/>
          </a:bodyPr>
          <a:lstStyle/>
          <a:p>
            <a:pPr marL="342900" indent="-342900">
              <a:buFont typeface="Arial" panose="020B0604020202020204" pitchFamily="34" charset="0"/>
              <a:buChar char="•"/>
            </a:pPr>
            <a:r>
              <a:rPr lang="en-US" altLang="ja-JP" sz="2000" dirty="0">
                <a:latin typeface="+mj-lt"/>
              </a:rPr>
              <a:t>Modulation: BPSK</a:t>
            </a:r>
          </a:p>
          <a:p>
            <a:pPr marL="342900" indent="-342900">
              <a:buFont typeface="Arial" panose="020B0604020202020204" pitchFamily="34" charset="0"/>
              <a:buChar char="•"/>
            </a:pPr>
            <a:r>
              <a:rPr lang="en-US" altLang="ja-JP" sz="2000" dirty="0">
                <a:latin typeface="+mj-lt"/>
              </a:rPr>
              <a:t>RS(54, 28) + LDPC(R=1/2)</a:t>
            </a:r>
          </a:p>
          <a:p>
            <a:pPr marL="342900" indent="-342900">
              <a:buFont typeface="Arial" panose="020B0604020202020204" pitchFamily="34" charset="0"/>
              <a:buChar char="•"/>
            </a:pPr>
            <a:r>
              <a:rPr lang="en-US" altLang="ja-JP" sz="2000" dirty="0">
                <a:latin typeface="+mj-lt"/>
                <a:cs typeface="Times New Roman" panose="02020603050405020304" pitchFamily="18" charset="0"/>
              </a:rPr>
              <a:t>Channel: AWGN + burst erasure channel</a:t>
            </a:r>
          </a:p>
        </p:txBody>
      </p:sp>
    </p:spTree>
    <p:extLst>
      <p:ext uri="{BB962C8B-B14F-4D97-AF65-F5344CB8AC3E}">
        <p14:creationId xmlns:p14="http://schemas.microsoft.com/office/powerpoint/2010/main" val="50550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B2F229-BC87-29F1-8702-F2AA6AE3D9FD}"/>
              </a:ext>
            </a:extLst>
          </p:cNvPr>
          <p:cNvSpPr>
            <a:spLocks noGrp="1"/>
          </p:cNvSpPr>
          <p:nvPr>
            <p:ph type="title"/>
          </p:nvPr>
        </p:nvSpPr>
        <p:spPr/>
        <p:txBody>
          <a:bodyPr/>
          <a:lstStyle/>
          <a:p>
            <a:r>
              <a:rPr kumimoji="1" lang="en-US" altLang="ja-JP" dirty="0">
                <a:solidFill>
                  <a:schemeClr val="tx1"/>
                </a:solidFill>
              </a:rPr>
              <a:t>Effect of channel coding parameters</a:t>
            </a:r>
            <a:br>
              <a:rPr kumimoji="1" lang="en-US" altLang="ja-JP" dirty="0">
                <a:solidFill>
                  <a:schemeClr val="tx1"/>
                </a:solidFill>
              </a:rPr>
            </a:br>
            <a:r>
              <a:rPr kumimoji="1" lang="en-US" altLang="ja-JP" dirty="0">
                <a:solidFill>
                  <a:schemeClr val="tx1"/>
                </a:solidFill>
              </a:rPr>
              <a:t>(w/o interleaving)</a:t>
            </a:r>
            <a:endParaRPr kumimoji="1" lang="ja-JP" altLang="en-US">
              <a:solidFill>
                <a:schemeClr val="tx1"/>
              </a:solidFill>
            </a:endParaRPr>
          </a:p>
        </p:txBody>
      </p:sp>
      <p:sp>
        <p:nvSpPr>
          <p:cNvPr id="4" name="スライド番号プレースホルダー 3">
            <a:extLst>
              <a:ext uri="{FF2B5EF4-FFF2-40B4-BE49-F238E27FC236}">
                <a16:creationId xmlns:a16="http://schemas.microsoft.com/office/drawing/2014/main" id="{E9886DB0-FD3F-C981-FD6F-4DA3EBC5F055}"/>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7</a:t>
            </a:fld>
            <a:endParaRPr lang="en-US" altLang="ja-JP"/>
          </a:p>
        </p:txBody>
      </p:sp>
      <p:pic>
        <p:nvPicPr>
          <p:cNvPr id="5" name="図 4">
            <a:extLst>
              <a:ext uri="{FF2B5EF4-FFF2-40B4-BE49-F238E27FC236}">
                <a16:creationId xmlns:a16="http://schemas.microsoft.com/office/drawing/2014/main" id="{7F55A571-925C-C181-61B1-B110984C231E}"/>
              </a:ext>
            </a:extLst>
          </p:cNvPr>
          <p:cNvPicPr>
            <a:picLocks noChangeAspect="1"/>
          </p:cNvPicPr>
          <p:nvPr/>
        </p:nvPicPr>
        <p:blipFill>
          <a:blip r:embed="rId2"/>
          <a:stretch>
            <a:fillRect/>
          </a:stretch>
        </p:blipFill>
        <p:spPr>
          <a:xfrm>
            <a:off x="1547664" y="2060848"/>
            <a:ext cx="5387965" cy="4273952"/>
          </a:xfrm>
          <a:prstGeom prst="rect">
            <a:avLst/>
          </a:prstGeom>
        </p:spPr>
      </p:pic>
      <p:sp>
        <p:nvSpPr>
          <p:cNvPr id="3" name="テキスト ボックス 2">
            <a:extLst>
              <a:ext uri="{FF2B5EF4-FFF2-40B4-BE49-F238E27FC236}">
                <a16:creationId xmlns:a16="http://schemas.microsoft.com/office/drawing/2014/main" id="{87579FEA-3070-F647-0B87-F3CEC3CF18C5}"/>
              </a:ext>
            </a:extLst>
          </p:cNvPr>
          <p:cNvSpPr txBox="1"/>
          <p:nvPr/>
        </p:nvSpPr>
        <p:spPr>
          <a:xfrm>
            <a:off x="2181040" y="1858730"/>
            <a:ext cx="2377574" cy="276999"/>
          </a:xfrm>
          <a:prstGeom prst="rect">
            <a:avLst/>
          </a:prstGeom>
          <a:noFill/>
        </p:spPr>
        <p:txBody>
          <a:bodyPr wrap="none" rtlCol="0">
            <a:spAutoFit/>
          </a:bodyPr>
          <a:lstStyle/>
          <a:p>
            <a:r>
              <a:rPr kumimoji="1" lang="en-US" altLang="ja-JP" dirty="0">
                <a:solidFill>
                  <a:schemeClr val="tx1"/>
                </a:solidFill>
              </a:rPr>
              <a:t>Burst erasure channel (65 bit, 30%)</a:t>
            </a:r>
            <a:endParaRPr kumimoji="1" lang="ja-JP" altLang="en-US"/>
          </a:p>
        </p:txBody>
      </p:sp>
    </p:spTree>
    <p:extLst>
      <p:ext uri="{BB962C8B-B14F-4D97-AF65-F5344CB8AC3E}">
        <p14:creationId xmlns:p14="http://schemas.microsoft.com/office/powerpoint/2010/main" val="1848147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B2F229-BC87-29F1-8702-F2AA6AE3D9FD}"/>
              </a:ext>
            </a:extLst>
          </p:cNvPr>
          <p:cNvSpPr>
            <a:spLocks noGrp="1"/>
          </p:cNvSpPr>
          <p:nvPr>
            <p:ph type="title"/>
          </p:nvPr>
        </p:nvSpPr>
        <p:spPr/>
        <p:txBody>
          <a:bodyPr/>
          <a:lstStyle/>
          <a:p>
            <a:r>
              <a:rPr kumimoji="1" lang="en-US" altLang="ja-JP" dirty="0">
                <a:solidFill>
                  <a:schemeClr val="tx1"/>
                </a:solidFill>
              </a:rPr>
              <a:t>Effect of channel coding parameters</a:t>
            </a:r>
            <a:br>
              <a:rPr kumimoji="1" lang="en-US" altLang="ja-JP" dirty="0">
                <a:solidFill>
                  <a:schemeClr val="tx1"/>
                </a:solidFill>
              </a:rPr>
            </a:br>
            <a:r>
              <a:rPr kumimoji="1" lang="en-US" altLang="ja-JP" dirty="0">
                <a:solidFill>
                  <a:schemeClr val="tx1"/>
                </a:solidFill>
              </a:rPr>
              <a:t>(w/ interleaving)</a:t>
            </a:r>
            <a:endParaRPr kumimoji="1" lang="ja-JP" altLang="en-US">
              <a:solidFill>
                <a:schemeClr val="tx1"/>
              </a:solidFill>
            </a:endParaRPr>
          </a:p>
        </p:txBody>
      </p:sp>
      <p:sp>
        <p:nvSpPr>
          <p:cNvPr id="4" name="スライド番号プレースホルダー 3">
            <a:extLst>
              <a:ext uri="{FF2B5EF4-FFF2-40B4-BE49-F238E27FC236}">
                <a16:creationId xmlns:a16="http://schemas.microsoft.com/office/drawing/2014/main" id="{E9886DB0-FD3F-C981-FD6F-4DA3EBC5F055}"/>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8</a:t>
            </a:fld>
            <a:endParaRPr lang="en-US" altLang="ja-JP"/>
          </a:p>
        </p:txBody>
      </p:sp>
      <p:pic>
        <p:nvPicPr>
          <p:cNvPr id="3" name="図 2">
            <a:extLst>
              <a:ext uri="{FF2B5EF4-FFF2-40B4-BE49-F238E27FC236}">
                <a16:creationId xmlns:a16="http://schemas.microsoft.com/office/drawing/2014/main" id="{30D7AC35-1174-7A35-879D-FE79D29152C8}"/>
              </a:ext>
            </a:extLst>
          </p:cNvPr>
          <p:cNvPicPr>
            <a:picLocks noChangeAspect="1"/>
          </p:cNvPicPr>
          <p:nvPr/>
        </p:nvPicPr>
        <p:blipFill>
          <a:blip r:embed="rId2"/>
          <a:stretch>
            <a:fillRect/>
          </a:stretch>
        </p:blipFill>
        <p:spPr>
          <a:xfrm>
            <a:off x="1879307" y="2074123"/>
            <a:ext cx="5461585" cy="4332350"/>
          </a:xfrm>
          <a:prstGeom prst="rect">
            <a:avLst/>
          </a:prstGeom>
        </p:spPr>
      </p:pic>
      <p:sp>
        <p:nvSpPr>
          <p:cNvPr id="5" name="テキスト ボックス 4">
            <a:extLst>
              <a:ext uri="{FF2B5EF4-FFF2-40B4-BE49-F238E27FC236}">
                <a16:creationId xmlns:a16="http://schemas.microsoft.com/office/drawing/2014/main" id="{B37016E2-8C76-FDF3-A7B1-2798F4AA8B9C}"/>
              </a:ext>
            </a:extLst>
          </p:cNvPr>
          <p:cNvSpPr txBox="1"/>
          <p:nvPr/>
        </p:nvSpPr>
        <p:spPr>
          <a:xfrm>
            <a:off x="2497639" y="1838700"/>
            <a:ext cx="2377574" cy="276999"/>
          </a:xfrm>
          <a:prstGeom prst="rect">
            <a:avLst/>
          </a:prstGeom>
          <a:noFill/>
        </p:spPr>
        <p:txBody>
          <a:bodyPr wrap="none" rtlCol="0">
            <a:spAutoFit/>
          </a:bodyPr>
          <a:lstStyle/>
          <a:p>
            <a:r>
              <a:rPr kumimoji="1" lang="en-US" altLang="ja-JP" dirty="0">
                <a:solidFill>
                  <a:schemeClr val="tx1"/>
                </a:solidFill>
              </a:rPr>
              <a:t>Burst erasure channel (65 bit, 30%)</a:t>
            </a:r>
            <a:endParaRPr kumimoji="1" lang="ja-JP" altLang="en-US"/>
          </a:p>
        </p:txBody>
      </p:sp>
    </p:spTree>
    <p:extLst>
      <p:ext uri="{BB962C8B-B14F-4D97-AF65-F5344CB8AC3E}">
        <p14:creationId xmlns:p14="http://schemas.microsoft.com/office/powerpoint/2010/main" val="467604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09CC7E-B84E-CC4C-1F28-3C8CE9740E1D}"/>
              </a:ext>
            </a:extLst>
          </p:cNvPr>
          <p:cNvSpPr>
            <a:spLocks noGrp="1"/>
          </p:cNvSpPr>
          <p:nvPr>
            <p:ph type="title"/>
          </p:nvPr>
        </p:nvSpPr>
        <p:spPr/>
        <p:txBody>
          <a:bodyPr/>
          <a:lstStyle/>
          <a:p>
            <a:r>
              <a:rPr lang="en-US" altLang="ja-JP" dirty="0">
                <a:solidFill>
                  <a:schemeClr val="tx1"/>
                </a:solidFill>
              </a:rPr>
              <a:t>References</a:t>
            </a:r>
            <a:endParaRPr kumimoji="1" lang="ja-JP" altLang="en-US" dirty="0">
              <a:solidFill>
                <a:schemeClr val="tx1"/>
              </a:solidFill>
            </a:endParaRPr>
          </a:p>
        </p:txBody>
      </p:sp>
      <p:sp>
        <p:nvSpPr>
          <p:cNvPr id="3" name="コンテンツ プレースホルダー 2">
            <a:extLst>
              <a:ext uri="{FF2B5EF4-FFF2-40B4-BE49-F238E27FC236}">
                <a16:creationId xmlns:a16="http://schemas.microsoft.com/office/drawing/2014/main" id="{84DEB389-5F71-631C-08C2-0FB71A84FD3B}"/>
              </a:ext>
            </a:extLst>
          </p:cNvPr>
          <p:cNvSpPr>
            <a:spLocks noGrp="1"/>
          </p:cNvSpPr>
          <p:nvPr>
            <p:ph idx="1"/>
          </p:nvPr>
        </p:nvSpPr>
        <p:spPr/>
        <p:txBody>
          <a:bodyPr>
            <a:normAutofit lnSpcReduction="10000"/>
          </a:bodyPr>
          <a:lstStyle/>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t>
            </a:r>
            <a:r>
              <a:rPr lang="en-US" altLang="ja-JP" sz="1800" dirty="0" err="1">
                <a:latin typeface="Times New Roman" panose="02020603050405020304" pitchFamily="18" charset="0"/>
                <a:cs typeface="Times New Roman" panose="02020603050405020304" pitchFamily="18" charset="0"/>
              </a:rPr>
              <a:t>Anzai</a:t>
            </a:r>
            <a:r>
              <a:rPr lang="en-US" altLang="ja-JP" sz="1800" dirty="0">
                <a:latin typeface="Times New Roman" panose="02020603050405020304" pitchFamily="18" charset="0"/>
                <a:cs typeface="Times New Roman" panose="02020603050405020304" pitchFamily="18" charset="0"/>
              </a:rPr>
              <a:t>, I. Balasingham, G. Fischer, J. Wang, “Reliable and High-Speed Implant Ultra-Wideband Communications with Transmit–Receive Diversity,” EAI/Springer Innovations in Communication and Computing, pp. 27-32, March 2020.</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Y. Shimizu, D. Anzai, R. C-Santiago, P. A. Floor, I. Balasingham, and J. Wang, “Performance evaluation of an ultra-wideband transmit diversity in a living animal experiment”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65, no. 7, pp. 2596-2606, July 2017. </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Anzai, K. Katsu, R. Chavez-Santiago, Q. Wang, D. </a:t>
            </a:r>
            <a:r>
              <a:rPr lang="en-US" altLang="ja-JP" sz="1800" dirty="0" err="1">
                <a:latin typeface="Times New Roman" panose="02020603050405020304" pitchFamily="18" charset="0"/>
                <a:cs typeface="Times New Roman" panose="02020603050405020304" pitchFamily="18" charset="0"/>
              </a:rPr>
              <a:t>Plettemeier</a:t>
            </a:r>
            <a:r>
              <a:rPr lang="en-US" altLang="ja-JP" sz="1800" dirty="0">
                <a:latin typeface="Times New Roman" panose="02020603050405020304" pitchFamily="18" charset="0"/>
                <a:cs typeface="Times New Roman" panose="02020603050405020304" pitchFamily="18" charset="0"/>
              </a:rPr>
              <a:t>, J. Wang, and I. Balasingham, “Experimental evaluation of implant UWB-IR transmission with living animal for body area networks,”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62, no. 1, pp. 183-192, Jan. 2014.</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J. Shi, D. Anzai, and J. Wang, “Channel modeling and performance analysis of diversity reception for implant UWB wireless link,” IEICE Trans. </a:t>
            </a:r>
            <a:r>
              <a:rPr lang="en-US" altLang="ja-JP" sz="1800" dirty="0" err="1">
                <a:latin typeface="Times New Roman" panose="02020603050405020304" pitchFamily="18" charset="0"/>
                <a:cs typeface="Times New Roman" panose="02020603050405020304" pitchFamily="18" charset="0"/>
              </a:rPr>
              <a:t>Commun</a:t>
            </a:r>
            <a:r>
              <a:rPr lang="en-US" altLang="ja-JP" sz="1800" dirty="0">
                <a:latin typeface="Times New Roman" panose="02020603050405020304" pitchFamily="18" charset="0"/>
                <a:cs typeface="Times New Roman" panose="02020603050405020304" pitchFamily="18" charset="0"/>
              </a:rPr>
              <a:t>., no. E95-B, vol. 10, pp. 3197-3205, Oct. 2012.</a:t>
            </a:r>
            <a:endParaRPr kumimoji="1" lang="ja-JP" altLang="en-US" sz="1800">
              <a:latin typeface="Times New Roman" panose="02020603050405020304" pitchFamily="18" charset="0"/>
              <a:cs typeface="Times New Roman" panose="02020603050405020304" pitchFamily="18" charset="0"/>
            </a:endParaRPr>
          </a:p>
        </p:txBody>
      </p:sp>
      <p:sp>
        <p:nvSpPr>
          <p:cNvPr id="6" name="スライド番号プレースホルダー 5">
            <a:extLst>
              <a:ext uri="{FF2B5EF4-FFF2-40B4-BE49-F238E27FC236}">
                <a16:creationId xmlns:a16="http://schemas.microsoft.com/office/drawing/2014/main" id="{814D2FC5-AFC5-F1DB-09FA-EB37295F2B5C}"/>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9</a:t>
            </a:fld>
            <a:endParaRPr lang="en-US" altLang="ja-JP"/>
          </a:p>
        </p:txBody>
      </p:sp>
    </p:spTree>
    <p:extLst>
      <p:ext uri="{BB962C8B-B14F-4D97-AF65-F5344CB8AC3E}">
        <p14:creationId xmlns:p14="http://schemas.microsoft.com/office/powerpoint/2010/main" val="203761725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3210</TotalTime>
  <Words>894</Words>
  <Application>Microsoft Macintosh PowerPoint</Application>
  <PresentationFormat>画面に合わせる (4:3)</PresentationFormat>
  <Paragraphs>84</Paragraphs>
  <Slides>9</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9</vt:i4>
      </vt:variant>
    </vt:vector>
  </HeadingPairs>
  <TitlesOfParts>
    <vt:vector size="13" baseType="lpstr">
      <vt:lpstr>ＭＳ Ｐゴシック</vt:lpstr>
      <vt:lpstr>Arial</vt:lpstr>
      <vt:lpstr>Times New Roman</vt:lpstr>
      <vt:lpstr>Office テーマ</vt:lpstr>
      <vt:lpstr>PowerPoint プレゼンテーション</vt:lpstr>
      <vt:lpstr>Performance Evaluation of Channel Coding with Interleaver Based on TG6ma Channel Model for Some Classes of Coexistence</vt:lpstr>
      <vt:lpstr>Forward error correcting codes in TG6ma </vt:lpstr>
      <vt:lpstr>Simulation settings</vt:lpstr>
      <vt:lpstr>Effect of interleaving on BER performance</vt:lpstr>
      <vt:lpstr>Effect of interleaving on BER performance</vt:lpstr>
      <vt:lpstr>Effect of channel coding parameters (w/o interleaving)</vt:lpstr>
      <vt:lpstr>Effect of channel coding parameters (w/ interleaving)</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安在　大祐</dc:creator>
  <cp:keywords/>
  <dc:description>&lt;doc#&gt;</dc:description>
  <cp:lastModifiedBy>Daisuke Anzai</cp:lastModifiedBy>
  <cp:revision>491</cp:revision>
  <cp:lastPrinted>1998-02-10T13:28:06Z</cp:lastPrinted>
  <dcterms:created xsi:type="dcterms:W3CDTF">2022-07-12T12:04:50Z</dcterms:created>
  <dcterms:modified xsi:type="dcterms:W3CDTF">2024-11-12T20:19:44Z</dcterms:modified>
</cp:coreProperties>
</file>