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0" r:id="rId2"/>
    <p:sldId id="258" r:id="rId3"/>
    <p:sldId id="377" r:id="rId4"/>
    <p:sldId id="393" r:id="rId5"/>
    <p:sldId id="385" r:id="rId6"/>
    <p:sldId id="395" r:id="rId7"/>
    <p:sldId id="398" r:id="rId8"/>
    <p:sldId id="397" r:id="rId9"/>
    <p:sldId id="26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37"/>
    <p:restoredTop sz="96327"/>
  </p:normalViewPr>
  <p:slideViewPr>
    <p:cSldViewPr>
      <p:cViewPr varScale="1">
        <p:scale>
          <a:sx n="127" d="100"/>
          <a:sy n="127" d="100"/>
        </p:scale>
        <p:origin x="21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 15-24-0248-01-006a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724128" y="6468850"/>
            <a:ext cx="3240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Y. </a:t>
            </a:r>
            <a:r>
              <a:rPr lang="en-US" altLang="ja-JP" dirty="0" err="1">
                <a:ea typeface="ＭＳ Ｐゴシック" panose="020B0600070205080204" pitchFamily="34" charset="-128"/>
              </a:rPr>
              <a:t>Oguri</a:t>
            </a:r>
            <a:r>
              <a:rPr lang="en-US" altLang="ja-JP" dirty="0">
                <a:ea typeface="ＭＳ Ｐゴシック" panose="020B0600070205080204" pitchFamily="34" charset="-128"/>
              </a:rPr>
              <a:t>, S. Ishiguro,  T. Kobayashi</a:t>
            </a:r>
          </a:p>
          <a:p>
            <a:r>
              <a:rPr lang="en-US" altLang="ja-JP" dirty="0">
                <a:ea typeface="ＭＳ Ｐゴシック" panose="020B0600070205080204" pitchFamily="34" charset="-128"/>
              </a:rPr>
              <a:t>(Nagoya Inst. Technol.)</a:t>
            </a: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July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a:xfrm>
            <a:off x="4393695" y="6475413"/>
            <a:ext cx="432811" cy="184666"/>
          </a:xfrm>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ea typeface="ＭＳ Ｐゴシック" panose="020B0600070205080204" pitchFamily="34" charset="-128"/>
            </a:endParaRPr>
          </a:p>
          <a:p>
            <a:endParaRPr lang="en-US" altLang="ja-JP" sz="1600" dirty="0">
              <a:ea typeface="ＭＳ Ｐゴシック" panose="020B0600070205080204" pitchFamily="34" charset="-128"/>
            </a:endParaRPr>
          </a:p>
          <a:p>
            <a:r>
              <a:rPr lang="en-US" altLang="ja-JP" sz="1600" b="1" dirty="0">
                <a:ea typeface="ＭＳ Ｐゴシック" panose="020B0600070205080204" pitchFamily="34" charset="-128"/>
              </a:rPr>
              <a:t>Submission Title:</a:t>
            </a:r>
            <a:r>
              <a:rPr lang="en-US" altLang="ja-JP" sz="1600" dirty="0">
                <a:ea typeface="ＭＳ Ｐゴシック" panose="020B0600070205080204" pitchFamily="34" charset="-128"/>
              </a:rPr>
              <a:t> Ranging Accuracy Evaluation under TG6ma Communication Scenarios</a:t>
            </a:r>
          </a:p>
          <a:p>
            <a:r>
              <a:rPr lang="en-US" altLang="ja-JP" sz="1600" b="1" dirty="0">
                <a:ea typeface="ＭＳ Ｐゴシック" panose="020B0600070205080204" pitchFamily="34" charset="-128"/>
              </a:rPr>
              <a:t>Date Submitted</a:t>
            </a:r>
            <a:r>
              <a:rPr lang="en-US" altLang="ja-JP" sz="1600" b="1">
                <a:ea typeface="ＭＳ Ｐゴシック" panose="020B0600070205080204" pitchFamily="34" charset="-128"/>
              </a:rPr>
              <a:t>: </a:t>
            </a:r>
            <a:r>
              <a:rPr lang="en-US" altLang="ja-JP" sz="1600">
                <a:ea typeface="ＭＳ Ｐゴシック" panose="020B0600070205080204" pitchFamily="34" charset="-128"/>
              </a:rPr>
              <a:t>July </a:t>
            </a:r>
            <a:r>
              <a:rPr lang="en-US" altLang="ja-JP" sz="1600" dirty="0">
                <a:ea typeface="ＭＳ Ｐゴシック" panose="020B0600070205080204" pitchFamily="34" charset="-128"/>
              </a:rPr>
              <a:t>16th, 2024</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Daisuke Anzai, Yuhei </a:t>
            </a:r>
            <a:r>
              <a:rPr lang="en-US" altLang="ja-JP" sz="1600" dirty="0" err="1">
                <a:ea typeface="ＭＳ Ｐゴシック" panose="020B0600070205080204" pitchFamily="34" charset="-128"/>
              </a:rPr>
              <a:t>Oguri</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Shunsuke</a:t>
            </a:r>
            <a:r>
              <a:rPr lang="en-US" altLang="ja-JP" sz="1600" dirty="0">
                <a:ea typeface="ＭＳ Ｐゴシック" panose="020B0600070205080204" pitchFamily="34" charset="-128"/>
              </a:rPr>
              <a:t> Ishiguro, Takumi Kobayashi</a:t>
            </a:r>
          </a:p>
          <a:p>
            <a:r>
              <a:rPr lang="en-US" altLang="ja-JP" sz="1600" b="1" dirty="0">
                <a:ea typeface="ＭＳ Ｐゴシック" panose="020B0600070205080204" pitchFamily="34" charset="-128"/>
              </a:rPr>
              <a:t>Company:</a:t>
            </a:r>
            <a:r>
              <a:rPr lang="en-US" altLang="ja-JP" sz="1600" dirty="0">
                <a:ea typeface="ＭＳ Ｐゴシック" panose="020B0600070205080204" pitchFamily="34" charset="-128"/>
              </a:rPr>
              <a:t> Nagoya Institute of Technology (NIT), Japan</a:t>
            </a:r>
          </a:p>
          <a:p>
            <a:r>
              <a:rPr lang="en-US" altLang="ja-JP" sz="1600" b="1" dirty="0">
                <a:ea typeface="ＭＳ Ｐゴシック" panose="020B0600070205080204" pitchFamily="34" charset="-128"/>
              </a:rPr>
              <a:t>Address:</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Gokiso-cho</a:t>
            </a:r>
            <a:r>
              <a:rPr lang="en-US" altLang="ja-JP" sz="1600" dirty="0">
                <a:ea typeface="ＭＳ Ｐゴシック" panose="020B0600070205080204" pitchFamily="34" charset="-128"/>
              </a:rPr>
              <a:t>, Showa-</a:t>
            </a:r>
            <a:r>
              <a:rPr lang="en-US" altLang="ja-JP" sz="1600" dirty="0" err="1">
                <a:ea typeface="ＭＳ Ｐゴシック" panose="020B0600070205080204" pitchFamily="34" charset="-128"/>
              </a:rPr>
              <a:t>ku</a:t>
            </a:r>
            <a:r>
              <a:rPr lang="en-US" altLang="ja-JP" sz="1600" dirty="0">
                <a:ea typeface="ＭＳ Ｐゴシック" panose="020B0600070205080204" pitchFamily="34" charset="-128"/>
              </a:rPr>
              <a:t>, Nagoya, 466-8555, Japan</a:t>
            </a:r>
          </a:p>
          <a:p>
            <a:r>
              <a:rPr lang="en-US" altLang="ja-JP" sz="1600" b="1" dirty="0">
                <a:ea typeface="ＭＳ Ｐゴシック" panose="020B0600070205080204" pitchFamily="34" charset="-128"/>
              </a:rPr>
              <a:t>Voice:</a:t>
            </a:r>
            <a:r>
              <a:rPr lang="en-US" altLang="ja-JP" sz="1600" dirty="0">
                <a:ea typeface="ＭＳ Ｐゴシック" panose="020B0600070205080204" pitchFamily="34" charset="-128"/>
              </a:rPr>
              <a:t> +81-52-735-5389, FAX: +81-52-735-5389, </a:t>
            </a:r>
            <a:r>
              <a:rPr lang="en-US" altLang="ja-JP" sz="1600" b="1" dirty="0">
                <a:ea typeface="ＭＳ Ｐゴシック" panose="020B0600070205080204" pitchFamily="34" charset="-128"/>
              </a:rPr>
              <a:t>E-Mail: </a:t>
            </a:r>
            <a:r>
              <a:rPr lang="en-US" altLang="ja-JP" sz="1600" dirty="0" err="1">
                <a:ea typeface="ＭＳ Ｐゴシック" panose="020B0600070205080204" pitchFamily="34" charset="-128"/>
              </a:rPr>
              <a:t>anzai@nitech.ac.jp</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In response to call for technical contributions</a:t>
            </a:r>
            <a:r>
              <a:rPr lang="en-US" altLang="ja-JP"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provides a preliminary investigation of the effect of interference cancellation on UWB ranging accuracy under multiple BAN coexistence situations, and some simulation results are discussed.</a:t>
            </a:r>
          </a:p>
          <a:p>
            <a:pPr>
              <a:spcBef>
                <a:spcPts val="600"/>
              </a:spcBef>
              <a:spcAft>
                <a:spcPts val="600"/>
              </a:spcAft>
            </a:pPr>
            <a:r>
              <a:rPr lang="en-US" altLang="ja-JP" sz="1600" b="1" dirty="0">
                <a:ea typeface="ＭＳ Ｐゴシック" panose="020B0600070205080204" pitchFamily="34" charset="-128"/>
              </a:rPr>
              <a:t>Purpose: </a:t>
            </a:r>
            <a:r>
              <a:rPr lang="en-US" altLang="ja-JP" sz="1600" dirty="0">
                <a:ea typeface="ＭＳ Ｐゴシック" panose="020B0600070205080204" pitchFamily="34" charset="-128"/>
              </a:rPr>
              <a:t>Material for discussion in P802.15.6a TG corresponding to comments in EC Meeting</a:t>
            </a:r>
          </a:p>
          <a:p>
            <a:r>
              <a:rPr lang="en-US" altLang="ja-JP" sz="1600" b="1" dirty="0">
                <a:ea typeface="ＭＳ Ｐゴシック" panose="020B0600070205080204" pitchFamily="34" charset="-128"/>
              </a:rPr>
              <a:t>Notice:</a:t>
            </a:r>
            <a:r>
              <a:rPr lang="en-US" altLang="ja-JP" sz="1600" dirty="0">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panose="020B0600070205080204" pitchFamily="34" charset="-128"/>
              </a:rPr>
              <a:t>Release:</a:t>
            </a:r>
            <a:r>
              <a:rPr lang="en-US" altLang="ja-JP" sz="1600" dirty="0">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1"/>
                </a:solidFill>
                <a:ea typeface="ＭＳ Ｐゴシック" panose="020B0600070205080204" pitchFamily="34" charset="-128"/>
              </a:rPr>
              <a:t>Ranging Accuracy Evaluation under TG6ma Communication Scenarios</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135088"/>
          </a:xfrm>
        </p:spPr>
        <p:txBody>
          <a:bodyPr/>
          <a:lstStyle/>
          <a:p>
            <a:r>
              <a:rPr lang="en-US" altLang="ja-JP" sz="2800" dirty="0">
                <a:latin typeface="Times New Roman" panose="02020603050405020304" pitchFamily="18" charset="0"/>
                <a:cs typeface="Times New Roman" panose="02020603050405020304" pitchFamily="18" charset="0"/>
              </a:rPr>
              <a:t>Daisuke Anzai, Yuhei </a:t>
            </a:r>
            <a:r>
              <a:rPr lang="en-US" altLang="ja-JP" sz="2800" dirty="0" err="1">
                <a:latin typeface="Times New Roman" panose="02020603050405020304" pitchFamily="18" charset="0"/>
                <a:cs typeface="Times New Roman" panose="02020603050405020304" pitchFamily="18" charset="0"/>
              </a:rPr>
              <a:t>Oguri</a:t>
            </a:r>
            <a:r>
              <a:rPr lang="en-US" altLang="ja-JP" sz="2800" dirty="0">
                <a:latin typeface="Times New Roman" panose="02020603050405020304" pitchFamily="18" charset="0"/>
                <a:cs typeface="Times New Roman" panose="02020603050405020304" pitchFamily="18" charset="0"/>
              </a:rPr>
              <a:t>, </a:t>
            </a:r>
            <a:r>
              <a:rPr lang="en-US" altLang="ja-JP" sz="2800" dirty="0" err="1">
                <a:latin typeface="Times New Roman" panose="02020603050405020304" pitchFamily="18" charset="0"/>
                <a:cs typeface="Times New Roman" panose="02020603050405020304" pitchFamily="18" charset="0"/>
              </a:rPr>
              <a:t>Shunsuke</a:t>
            </a:r>
            <a:r>
              <a:rPr lang="en-US" altLang="ja-JP" sz="2800" dirty="0">
                <a:latin typeface="Times New Roman" panose="02020603050405020304" pitchFamily="18" charset="0"/>
                <a:cs typeface="Times New Roman" panose="02020603050405020304" pitchFamily="18" charset="0"/>
              </a:rPr>
              <a:t> Ishiguro,</a:t>
            </a:r>
          </a:p>
          <a:p>
            <a:r>
              <a:rPr lang="en-US" altLang="ja-JP" sz="2800" dirty="0">
                <a:latin typeface="Times New Roman" panose="02020603050405020304" pitchFamily="18" charset="0"/>
                <a:cs typeface="Times New Roman" panose="02020603050405020304" pitchFamily="18" charset="0"/>
              </a:rPr>
              <a:t>Takumi Kobayashi</a:t>
            </a:r>
          </a:p>
          <a:p>
            <a:r>
              <a:rPr lang="en-US" altLang="ja-JP" dirty="0">
                <a:latin typeface="Times New Roman" panose="02020603050405020304" pitchFamily="18" charset="0"/>
                <a:cs typeface="Times New Roman" panose="02020603050405020304" pitchFamily="18" charset="0"/>
              </a:rPr>
              <a:t>Nagoya Institute of Technology (NIT)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solidFill>
                  <a:schemeClr val="tx1"/>
                </a:solidFill>
              </a:rPr>
              <a:t>Introduction</a:t>
            </a:r>
            <a:endParaRPr kumimoji="1" lang="ja-JP" altLang="en-US">
              <a:solidFill>
                <a:schemeClr val="tx1"/>
              </a:solidFill>
            </a:endParaRPr>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p:txBody>
          <a:bodyPr/>
          <a:lstStyle/>
          <a:p>
            <a:r>
              <a:rPr kumimoji="1" lang="en-US" altLang="ja-JP" sz="2800" dirty="0">
                <a:latin typeface="Times New Roman" panose="02020603050405020304" pitchFamily="18" charset="0"/>
                <a:cs typeface="Times New Roman" panose="02020603050405020304" pitchFamily="18" charset="0"/>
              </a:rPr>
              <a:t>Ranging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accuracy in supporting important applications in HBAN and VBAN</a:t>
            </a:r>
          </a:p>
          <a:p>
            <a:r>
              <a:rPr kumimoji="1" lang="en-US" altLang="ja-JP" sz="2800" dirty="0">
                <a:latin typeface="Times New Roman" panose="02020603050405020304" pitchFamily="18" charset="0"/>
                <a:cs typeface="Times New Roman" panose="02020603050405020304" pitchFamily="18" charset="0"/>
              </a:rPr>
              <a:t>It is important to discuss the ranging accuracy under multiple BAN coexistence situations </a:t>
            </a:r>
            <a:r>
              <a:rPr kumimoji="1" lang="en-US" altLang="ja-JP" sz="2800" u="sng" dirty="0">
                <a:latin typeface="Times New Roman" panose="02020603050405020304" pitchFamily="18" charset="0"/>
                <a:cs typeface="Times New Roman" panose="02020603050405020304" pitchFamily="18" charset="0"/>
              </a:rPr>
              <a:t>under the BAN channel models</a:t>
            </a:r>
            <a:endParaRPr kumimoji="1" lang="ja-JP" altLang="en-US" sz="2800" u="sng">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6747C6-4601-1561-9089-3E097151BA2E}"/>
              </a:ext>
            </a:extLst>
          </p:cNvPr>
          <p:cNvSpPr>
            <a:spLocks noGrp="1"/>
          </p:cNvSpPr>
          <p:nvPr>
            <p:ph type="title"/>
          </p:nvPr>
        </p:nvSpPr>
        <p:spPr/>
        <p:txBody>
          <a:bodyPr/>
          <a:lstStyle/>
          <a:p>
            <a:r>
              <a:rPr kumimoji="1" lang="en-US" altLang="ja-JP">
                <a:solidFill>
                  <a:schemeClr val="tx1"/>
                </a:solidFill>
              </a:rPr>
              <a:t>UWB ranging in CFP</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8CD3A70F-01F4-C4E4-24AE-577070E4F84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sp>
        <p:nvSpPr>
          <p:cNvPr id="6" name="コンテンツ プレースホルダー 2">
            <a:extLst>
              <a:ext uri="{FF2B5EF4-FFF2-40B4-BE49-F238E27FC236}">
                <a16:creationId xmlns:a16="http://schemas.microsoft.com/office/drawing/2014/main" id="{BD529989-054E-2067-3263-93292CA59FAD}"/>
              </a:ext>
            </a:extLst>
          </p:cNvPr>
          <p:cNvSpPr>
            <a:spLocks noGrp="1"/>
          </p:cNvSpPr>
          <p:nvPr>
            <p:ph idx="1"/>
          </p:nvPr>
        </p:nvSpPr>
        <p:spPr>
          <a:xfrm>
            <a:off x="685800" y="1981200"/>
            <a:ext cx="7772400" cy="1303784"/>
          </a:xfrm>
        </p:spPr>
        <p:txBody>
          <a:bodyPr/>
          <a:lstStyle/>
          <a:p>
            <a:r>
              <a:rPr lang="en-US" altLang="ja-JP" sz="2400" dirty="0">
                <a:latin typeface="Times New Roman" panose="02020603050405020304" pitchFamily="18" charset="0"/>
                <a:cs typeface="Times New Roman" panose="02020603050405020304" pitchFamily="18" charset="0"/>
              </a:rPr>
              <a:t>It is more realistic that ranging is performed in contention free period (CFP), which results in the realization of both data transmission and ranging in the same period</a:t>
            </a:r>
          </a:p>
        </p:txBody>
      </p:sp>
      <p:pic>
        <p:nvPicPr>
          <p:cNvPr id="12" name="図 11">
            <a:extLst>
              <a:ext uri="{FF2B5EF4-FFF2-40B4-BE49-F238E27FC236}">
                <a16:creationId xmlns:a16="http://schemas.microsoft.com/office/drawing/2014/main" id="{7A938D7D-3E8F-0DFF-3960-3C9492C38D67}"/>
              </a:ext>
            </a:extLst>
          </p:cNvPr>
          <p:cNvPicPr>
            <a:picLocks noChangeAspect="1"/>
          </p:cNvPicPr>
          <p:nvPr/>
        </p:nvPicPr>
        <p:blipFill>
          <a:blip r:embed="rId2"/>
          <a:stretch>
            <a:fillRect/>
          </a:stretch>
        </p:blipFill>
        <p:spPr>
          <a:xfrm>
            <a:off x="348858" y="3508677"/>
            <a:ext cx="5112568" cy="2405914"/>
          </a:xfrm>
          <a:prstGeom prst="rect">
            <a:avLst/>
          </a:prstGeom>
        </p:spPr>
      </p:pic>
      <p:pic>
        <p:nvPicPr>
          <p:cNvPr id="13" name="図 12">
            <a:extLst>
              <a:ext uri="{FF2B5EF4-FFF2-40B4-BE49-F238E27FC236}">
                <a16:creationId xmlns:a16="http://schemas.microsoft.com/office/drawing/2014/main" id="{7791B0A5-765C-EFFB-F51F-4B5C762C40A1}"/>
              </a:ext>
            </a:extLst>
          </p:cNvPr>
          <p:cNvPicPr>
            <a:picLocks noChangeAspect="1"/>
          </p:cNvPicPr>
          <p:nvPr/>
        </p:nvPicPr>
        <p:blipFill rotWithShape="1">
          <a:blip r:embed="rId3"/>
          <a:srcRect l="54734" t="-3185" r="9954" b="52276"/>
          <a:stretch/>
        </p:blipFill>
        <p:spPr>
          <a:xfrm>
            <a:off x="5580112" y="3840623"/>
            <a:ext cx="3240360" cy="2073968"/>
          </a:xfrm>
          <a:prstGeom prst="rect">
            <a:avLst/>
          </a:prstGeom>
        </p:spPr>
      </p:pic>
      <p:sp>
        <p:nvSpPr>
          <p:cNvPr id="3" name="楕円 2">
            <a:extLst>
              <a:ext uri="{FF2B5EF4-FFF2-40B4-BE49-F238E27FC236}">
                <a16:creationId xmlns:a16="http://schemas.microsoft.com/office/drawing/2014/main" id="{D69C4807-B759-7D68-DBFA-7BA1343A2D56}"/>
              </a:ext>
            </a:extLst>
          </p:cNvPr>
          <p:cNvSpPr/>
          <p:nvPr/>
        </p:nvSpPr>
        <p:spPr bwMode="auto">
          <a:xfrm>
            <a:off x="1403648" y="4653136"/>
            <a:ext cx="576064" cy="648072"/>
          </a:xfrm>
          <a:prstGeom prst="ellipse">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8D1F221D-E6C6-DE73-32AE-16F1AC43BB52}"/>
              </a:ext>
            </a:extLst>
          </p:cNvPr>
          <p:cNvCxnSpPr/>
          <p:nvPr/>
        </p:nvCxnSpPr>
        <p:spPr bwMode="auto">
          <a:xfrm flipH="1">
            <a:off x="1979712" y="4429443"/>
            <a:ext cx="3481714" cy="367709"/>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548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45982-8290-3B28-ADC6-376AC501BA10}"/>
              </a:ext>
            </a:extLst>
          </p:cNvPr>
          <p:cNvSpPr>
            <a:spLocks noGrp="1"/>
          </p:cNvSpPr>
          <p:nvPr>
            <p:ph type="title"/>
          </p:nvPr>
        </p:nvSpPr>
        <p:spPr/>
        <p:txBody>
          <a:bodyPr/>
          <a:lstStyle/>
          <a:p>
            <a:r>
              <a:rPr kumimoji="1" lang="en-US" altLang="ja-JP" dirty="0">
                <a:solidFill>
                  <a:schemeClr val="tx1"/>
                </a:solidFill>
              </a:rPr>
              <a:t>Propagation model in a hospital room</a:t>
            </a:r>
            <a:r>
              <a:rPr kumimoji="1" lang="en-US" altLang="ja-JP" baseline="30000" dirty="0">
                <a:solidFill>
                  <a:schemeClr val="tx1"/>
                </a:solidFill>
              </a:rPr>
              <a:t>[1]</a:t>
            </a:r>
            <a:endParaRPr kumimoji="1" lang="ja-JP" altLang="en-US" baseline="30000">
              <a:solidFill>
                <a:schemeClr val="tx1"/>
              </a:solidFill>
            </a:endParaRPr>
          </a:p>
        </p:txBody>
      </p:sp>
      <p:sp>
        <p:nvSpPr>
          <p:cNvPr id="4" name="スライド番号プレースホルダー 3">
            <a:extLst>
              <a:ext uri="{FF2B5EF4-FFF2-40B4-BE49-F238E27FC236}">
                <a16:creationId xmlns:a16="http://schemas.microsoft.com/office/drawing/2014/main" id="{EA8BFC68-762E-B13A-DF4D-6A8A5CF7489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5</a:t>
            </a:fld>
            <a:endParaRPr lang="en-US" altLang="ja-JP"/>
          </a:p>
        </p:txBody>
      </p:sp>
      <p:pic>
        <p:nvPicPr>
          <p:cNvPr id="17" name="図 16">
            <a:extLst>
              <a:ext uri="{FF2B5EF4-FFF2-40B4-BE49-F238E27FC236}">
                <a16:creationId xmlns:a16="http://schemas.microsoft.com/office/drawing/2014/main" id="{B91BE0FA-FC28-04C3-B288-E1358B9409E2}"/>
              </a:ext>
            </a:extLst>
          </p:cNvPr>
          <p:cNvPicPr>
            <a:picLocks noChangeAspect="1"/>
          </p:cNvPicPr>
          <p:nvPr/>
        </p:nvPicPr>
        <p:blipFill>
          <a:blip r:embed="rId2"/>
          <a:stretch>
            <a:fillRect/>
          </a:stretch>
        </p:blipFill>
        <p:spPr>
          <a:xfrm>
            <a:off x="295804" y="1777955"/>
            <a:ext cx="8848196" cy="4204800"/>
          </a:xfrm>
          <a:prstGeom prst="rect">
            <a:avLst/>
          </a:prstGeom>
        </p:spPr>
      </p:pic>
      <p:sp>
        <p:nvSpPr>
          <p:cNvPr id="3" name="テキスト ボックス 2">
            <a:extLst>
              <a:ext uri="{FF2B5EF4-FFF2-40B4-BE49-F238E27FC236}">
                <a16:creationId xmlns:a16="http://schemas.microsoft.com/office/drawing/2014/main" id="{2C57B00E-ABB6-78FE-7B21-EDCEAB34A36C}"/>
              </a:ext>
            </a:extLst>
          </p:cNvPr>
          <p:cNvSpPr txBox="1"/>
          <p:nvPr/>
        </p:nvSpPr>
        <p:spPr>
          <a:xfrm>
            <a:off x="1397692" y="6053800"/>
            <a:ext cx="7746308" cy="400110"/>
          </a:xfrm>
          <a:prstGeom prst="rect">
            <a:avLst/>
          </a:prstGeom>
          <a:noFill/>
        </p:spPr>
        <p:txBody>
          <a:bodyPr wrap="square">
            <a:spAutoFit/>
          </a:bodyPr>
          <a:lstStyle/>
          <a:p>
            <a:r>
              <a:rPr lang="en-US" altLang="ja-JP" sz="1000" dirty="0">
                <a:latin typeface="Times New Roman" panose="02020603050405020304" pitchFamily="18" charset="0"/>
                <a:cs typeface="Times New Roman" panose="02020603050405020304" pitchFamily="18" charset="0"/>
              </a:rPr>
              <a:t>[1]:</a:t>
            </a:r>
            <a:r>
              <a:rPr lang="ja-JP" altLang="en-US" sz="1000" dirty="0">
                <a:latin typeface="Times New Roman" panose="02020603050405020304" pitchFamily="18" charset="0"/>
                <a:cs typeface="Times New Roman" panose="02020603050405020304" pitchFamily="18" charset="0"/>
              </a:rPr>
              <a:t> </a:t>
            </a:r>
            <a:r>
              <a:rPr lang="en-US" altLang="ja-JP" sz="1000" b="0" dirty="0">
                <a:effectLst/>
                <a:latin typeface="Times New Roman" panose="02020603050405020304" pitchFamily="18" charset="0"/>
                <a:cs typeface="Times New Roman" panose="02020603050405020304" pitchFamily="18" charset="0"/>
              </a:rPr>
              <a:t>K. Takizawa, T. Aoyagi, H. -B. Li, J. -</a:t>
            </a:r>
            <a:r>
              <a:rPr lang="en-US" altLang="ja-JP" sz="1000" b="0" dirty="0" err="1">
                <a:effectLst/>
                <a:latin typeface="Times New Roman" panose="02020603050405020304" pitchFamily="18" charset="0"/>
                <a:cs typeface="Times New Roman" panose="02020603050405020304" pitchFamily="18" charset="0"/>
              </a:rPr>
              <a:t>i</a:t>
            </a:r>
            <a:r>
              <a:rPr lang="en-US" altLang="ja-JP" sz="1000" b="0" dirty="0">
                <a:effectLst/>
                <a:latin typeface="Times New Roman" panose="02020603050405020304" pitchFamily="18" charset="0"/>
                <a:cs typeface="Times New Roman" panose="02020603050405020304" pitchFamily="18" charset="0"/>
              </a:rPr>
              <a:t>. Takada, T. Kobayashi and R. Kohno, "Path loss and power delay profile channel models for wireless body area networks," 2009 IEEE Antennas and Propagation Society International Symposium, North Charleston, SC, USA, 2009, pp. 1-4.</a:t>
            </a:r>
          </a:p>
        </p:txBody>
      </p:sp>
      <p:pic>
        <p:nvPicPr>
          <p:cNvPr id="5" name="図 4">
            <a:extLst>
              <a:ext uri="{FF2B5EF4-FFF2-40B4-BE49-F238E27FC236}">
                <a16:creationId xmlns:a16="http://schemas.microsoft.com/office/drawing/2014/main" id="{750B1E7A-63BA-C08D-16D0-0C265F283CAC}"/>
              </a:ext>
            </a:extLst>
          </p:cNvPr>
          <p:cNvPicPr>
            <a:picLocks noChangeAspect="1"/>
          </p:cNvPicPr>
          <p:nvPr/>
        </p:nvPicPr>
        <p:blipFill>
          <a:blip r:embed="rId3"/>
          <a:stretch>
            <a:fillRect/>
          </a:stretch>
        </p:blipFill>
        <p:spPr>
          <a:xfrm>
            <a:off x="4067944" y="1529948"/>
            <a:ext cx="2232248" cy="1755980"/>
          </a:xfrm>
          <a:prstGeom prst="rect">
            <a:avLst/>
          </a:prstGeom>
        </p:spPr>
      </p:pic>
    </p:spTree>
    <p:extLst>
      <p:ext uri="{BB962C8B-B14F-4D97-AF65-F5344CB8AC3E}">
        <p14:creationId xmlns:p14="http://schemas.microsoft.com/office/powerpoint/2010/main" val="299268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9A7E1-8CB8-2975-0D9F-518E03521E7D}"/>
              </a:ext>
            </a:extLst>
          </p:cNvPr>
          <p:cNvSpPr>
            <a:spLocks noGrp="1"/>
          </p:cNvSpPr>
          <p:nvPr>
            <p:ph type="title"/>
          </p:nvPr>
        </p:nvSpPr>
        <p:spPr/>
        <p:txBody>
          <a:bodyPr/>
          <a:lstStyle/>
          <a:p>
            <a:r>
              <a:rPr kumimoji="1" lang="en-US" altLang="ja-JP" dirty="0">
                <a:solidFill>
                  <a:schemeClr val="tx1"/>
                </a:solidFill>
              </a:rPr>
              <a:t>Discussion items</a:t>
            </a:r>
            <a:endParaRPr kumimoji="1" lang="ja-JP" altLang="en-US" dirty="0">
              <a:solidFill>
                <a:schemeClr val="tx1"/>
              </a:solidFill>
            </a:endParaRPr>
          </a:p>
        </p:txBody>
      </p:sp>
      <p:sp>
        <p:nvSpPr>
          <p:cNvPr id="4" name="スライド番号プレースホルダー 3">
            <a:extLst>
              <a:ext uri="{FF2B5EF4-FFF2-40B4-BE49-F238E27FC236}">
                <a16:creationId xmlns:a16="http://schemas.microsoft.com/office/drawing/2014/main" id="{863B228C-0D09-F20F-D165-99DAC8216E7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34" name="図 33">
            <a:extLst>
              <a:ext uri="{FF2B5EF4-FFF2-40B4-BE49-F238E27FC236}">
                <a16:creationId xmlns:a16="http://schemas.microsoft.com/office/drawing/2014/main" id="{768CFF34-0495-A820-5DAA-AED98D73BA13}"/>
              </a:ext>
            </a:extLst>
          </p:cNvPr>
          <p:cNvPicPr>
            <a:picLocks noChangeAspect="1"/>
          </p:cNvPicPr>
          <p:nvPr/>
        </p:nvPicPr>
        <p:blipFill>
          <a:blip r:embed="rId2"/>
          <a:stretch>
            <a:fillRect/>
          </a:stretch>
        </p:blipFill>
        <p:spPr>
          <a:xfrm>
            <a:off x="539552" y="1752600"/>
            <a:ext cx="8180139" cy="4745129"/>
          </a:xfrm>
          <a:prstGeom prst="rect">
            <a:avLst/>
          </a:prstGeom>
        </p:spPr>
      </p:pic>
    </p:spTree>
    <p:extLst>
      <p:ext uri="{BB962C8B-B14F-4D97-AF65-F5344CB8AC3E}">
        <p14:creationId xmlns:p14="http://schemas.microsoft.com/office/powerpoint/2010/main" val="3246739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dirty="0">
                <a:solidFill>
                  <a:schemeClr val="tx1"/>
                </a:solidFill>
              </a:rPr>
              <a:t>Ranging accuracy evaluation</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3" name="図 2">
            <a:extLst>
              <a:ext uri="{FF2B5EF4-FFF2-40B4-BE49-F238E27FC236}">
                <a16:creationId xmlns:a16="http://schemas.microsoft.com/office/drawing/2014/main" id="{27F51614-A85B-583C-6DFF-73CDEA33A193}"/>
              </a:ext>
            </a:extLst>
          </p:cNvPr>
          <p:cNvPicPr>
            <a:picLocks noChangeAspect="1"/>
          </p:cNvPicPr>
          <p:nvPr/>
        </p:nvPicPr>
        <p:blipFill>
          <a:blip r:embed="rId2"/>
          <a:stretch>
            <a:fillRect/>
          </a:stretch>
        </p:blipFill>
        <p:spPr>
          <a:xfrm>
            <a:off x="611560" y="1852198"/>
            <a:ext cx="8231503" cy="3960440"/>
          </a:xfrm>
          <a:prstGeom prst="rect">
            <a:avLst/>
          </a:prstGeom>
        </p:spPr>
      </p:pic>
    </p:spTree>
    <p:extLst>
      <p:ext uri="{BB962C8B-B14F-4D97-AF65-F5344CB8AC3E}">
        <p14:creationId xmlns:p14="http://schemas.microsoft.com/office/powerpoint/2010/main" val="319761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DEDDC1-4791-C46F-6FDE-DA8BA48FAEF1}"/>
              </a:ext>
            </a:extLst>
          </p:cNvPr>
          <p:cNvSpPr>
            <a:spLocks noGrp="1"/>
          </p:cNvSpPr>
          <p:nvPr>
            <p:ph type="title"/>
          </p:nvPr>
        </p:nvSpPr>
        <p:spPr/>
        <p:txBody>
          <a:bodyPr/>
          <a:lstStyle/>
          <a:p>
            <a:r>
              <a:rPr kumimoji="1" lang="en-US" altLang="ja-JP" dirty="0">
                <a:solidFill>
                  <a:schemeClr val="tx1"/>
                </a:solidFill>
              </a:rPr>
              <a:t>Ranging accuracy evaluation</a:t>
            </a:r>
            <a:endParaRPr kumimoji="1" lang="ja-JP" altLang="en-US">
              <a:solidFill>
                <a:schemeClr val="tx1"/>
              </a:solidFill>
            </a:endParaRPr>
          </a:p>
        </p:txBody>
      </p:sp>
      <p:sp>
        <p:nvSpPr>
          <p:cNvPr id="4" name="スライド番号プレースホルダー 3">
            <a:extLst>
              <a:ext uri="{FF2B5EF4-FFF2-40B4-BE49-F238E27FC236}">
                <a16:creationId xmlns:a16="http://schemas.microsoft.com/office/drawing/2014/main" id="{9103819F-E52C-5342-253F-F4AEB657081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5" name="図 4">
            <a:extLst>
              <a:ext uri="{FF2B5EF4-FFF2-40B4-BE49-F238E27FC236}">
                <a16:creationId xmlns:a16="http://schemas.microsoft.com/office/drawing/2014/main" id="{DE2494D8-AAF5-3663-80BE-0E6C1A95312D}"/>
              </a:ext>
            </a:extLst>
          </p:cNvPr>
          <p:cNvPicPr>
            <a:picLocks noChangeAspect="1"/>
          </p:cNvPicPr>
          <p:nvPr/>
        </p:nvPicPr>
        <p:blipFill>
          <a:blip r:embed="rId2"/>
          <a:stretch>
            <a:fillRect/>
          </a:stretch>
        </p:blipFill>
        <p:spPr>
          <a:xfrm>
            <a:off x="685800" y="2124201"/>
            <a:ext cx="7772400" cy="3843958"/>
          </a:xfrm>
          <a:prstGeom prst="rect">
            <a:avLst/>
          </a:prstGeom>
        </p:spPr>
      </p:pic>
    </p:spTree>
    <p:extLst>
      <p:ext uri="{BB962C8B-B14F-4D97-AF65-F5344CB8AC3E}">
        <p14:creationId xmlns:p14="http://schemas.microsoft.com/office/powerpoint/2010/main" val="2264397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solidFill>
                  <a:schemeClr val="tx1"/>
                </a:solidFill>
              </a:rPr>
              <a:t>References</a:t>
            </a:r>
            <a:endParaRPr kumimoji="1" lang="ja-JP" altLang="en-US" dirty="0">
              <a:solidFill>
                <a:schemeClr val="tx1"/>
              </a:solidFill>
            </a:endParaRPr>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Tree>
    <p:extLst>
      <p:ext uri="{BB962C8B-B14F-4D97-AF65-F5344CB8AC3E}">
        <p14:creationId xmlns:p14="http://schemas.microsoft.com/office/powerpoint/2010/main" val="2037617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3061</TotalTime>
  <Words>688</Words>
  <Application>Microsoft Macintosh PowerPoint</Application>
  <PresentationFormat>画面に合わせる (4:3)</PresentationFormat>
  <Paragraphs>42</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Arial</vt:lpstr>
      <vt:lpstr>Times New Roman</vt:lpstr>
      <vt:lpstr>Office テーマ</vt:lpstr>
      <vt:lpstr>PowerPoint プレゼンテーション</vt:lpstr>
      <vt:lpstr>Ranging Accuracy Evaluation under TG6ma Communication Scenarios</vt:lpstr>
      <vt:lpstr>Introduction</vt:lpstr>
      <vt:lpstr>UWB ranging in CFP</vt:lpstr>
      <vt:lpstr>Propagation model in a hospital room[1]</vt:lpstr>
      <vt:lpstr>Discussion items</vt:lpstr>
      <vt:lpstr>Ranging accuracy evaluation</vt:lpstr>
      <vt:lpstr>Ranging accuracy evaluation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456</cp:revision>
  <cp:lastPrinted>1998-02-10T13:28:06Z</cp:lastPrinted>
  <dcterms:created xsi:type="dcterms:W3CDTF">2022-07-12T12:04:50Z</dcterms:created>
  <dcterms:modified xsi:type="dcterms:W3CDTF">2024-07-16T21:22:22Z</dcterms:modified>
</cp:coreProperties>
</file>