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373" r:id="rId3"/>
    <p:sldId id="2374" r:id="rId4"/>
    <p:sldId id="2375" r:id="rId5"/>
    <p:sldId id="2372" r:id="rId6"/>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73"/>
            <p14:sldId id="2374"/>
            <p14:sldId id="2375"/>
            <p14:sldId id="2372"/>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A604A-E582-42F3-AF16-F700A4253C52}" v="3" dt="2024-05-14T09:22:27.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8725" autoAdjust="0"/>
    <p:restoredTop sz="95742" autoAdjust="0"/>
  </p:normalViewPr>
  <p:slideViewPr>
    <p:cSldViewPr>
      <p:cViewPr varScale="1">
        <p:scale>
          <a:sx n="89" d="100"/>
          <a:sy n="89" d="100"/>
        </p:scale>
        <p:origin x="483" y="5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055A604A-E582-42F3-AF16-F700A4253C52}"/>
    <pc:docChg chg="undo custSel addSld modSld sldOrd modMainMaster">
      <pc:chgData name="Phil Beecher" userId="8e59e9d451c39ba5" providerId="LiveId" clId="{055A604A-E582-42F3-AF16-F700A4253C52}" dt="2024-05-14T09:28:22.919" v="1047" actId="20577"/>
      <pc:docMkLst>
        <pc:docMk/>
      </pc:docMkLst>
      <pc:sldChg chg="modSp mod">
        <pc:chgData name="Phil Beecher" userId="8e59e9d451c39ba5" providerId="LiveId" clId="{055A604A-E582-42F3-AF16-F700A4253C52}" dt="2024-05-14T08:56:04.456" v="9" actId="20577"/>
        <pc:sldMkLst>
          <pc:docMk/>
          <pc:sldMk cId="0" sldId="259"/>
        </pc:sldMkLst>
        <pc:spChg chg="mod">
          <ac:chgData name="Phil Beecher" userId="8e59e9d451c39ba5" providerId="LiveId" clId="{055A604A-E582-42F3-AF16-F700A4253C52}" dt="2024-05-14T08:56:04.456" v="9" actId="20577"/>
          <ac:spMkLst>
            <pc:docMk/>
            <pc:sldMk cId="0" sldId="259"/>
            <ac:spMk id="27651" creationId="{00000000-0000-0000-0000-000000000000}"/>
          </ac:spMkLst>
        </pc:spChg>
      </pc:sldChg>
      <pc:sldChg chg="modSp mod ord">
        <pc:chgData name="Phil Beecher" userId="8e59e9d451c39ba5" providerId="LiveId" clId="{055A604A-E582-42F3-AF16-F700A4253C52}" dt="2024-05-14T09:06:35.677" v="223" actId="6549"/>
        <pc:sldMkLst>
          <pc:docMk/>
          <pc:sldMk cId="3542181940" sldId="2372"/>
        </pc:sldMkLst>
        <pc:spChg chg="mod">
          <ac:chgData name="Phil Beecher" userId="8e59e9d451c39ba5" providerId="LiveId" clId="{055A604A-E582-42F3-AF16-F700A4253C52}" dt="2024-05-14T09:03:46.550" v="170" actId="14100"/>
          <ac:spMkLst>
            <pc:docMk/>
            <pc:sldMk cId="3542181940" sldId="2372"/>
            <ac:spMk id="2" creationId="{58689670-D255-40DD-8639-7DB1D72FAF04}"/>
          </ac:spMkLst>
        </pc:spChg>
        <pc:spChg chg="mod">
          <ac:chgData name="Phil Beecher" userId="8e59e9d451c39ba5" providerId="LiveId" clId="{055A604A-E582-42F3-AF16-F700A4253C52}" dt="2024-05-14T09:06:35.677" v="223" actId="6549"/>
          <ac:spMkLst>
            <pc:docMk/>
            <pc:sldMk cId="3542181940" sldId="2372"/>
            <ac:spMk id="3" creationId="{F3D50114-6A03-4175-A38A-4008BB45DC50}"/>
          </ac:spMkLst>
        </pc:spChg>
      </pc:sldChg>
      <pc:sldChg chg="modSp mod">
        <pc:chgData name="Phil Beecher" userId="8e59e9d451c39ba5" providerId="LiveId" clId="{055A604A-E582-42F3-AF16-F700A4253C52}" dt="2024-05-14T09:03:23.310" v="151" actId="20577"/>
        <pc:sldMkLst>
          <pc:docMk/>
          <pc:sldMk cId="773062180" sldId="2373"/>
        </pc:sldMkLst>
        <pc:spChg chg="mod">
          <ac:chgData name="Phil Beecher" userId="8e59e9d451c39ba5" providerId="LiveId" clId="{055A604A-E582-42F3-AF16-F700A4253C52}" dt="2024-05-14T09:03:23.310" v="151" actId="20577"/>
          <ac:spMkLst>
            <pc:docMk/>
            <pc:sldMk cId="773062180" sldId="2373"/>
            <ac:spMk id="2" creationId="{D5D7ECAC-79E9-0581-C996-A18156A9DEC8}"/>
          </ac:spMkLst>
        </pc:spChg>
        <pc:spChg chg="mod">
          <ac:chgData name="Phil Beecher" userId="8e59e9d451c39ba5" providerId="LiveId" clId="{055A604A-E582-42F3-AF16-F700A4253C52}" dt="2024-05-14T09:02:31.120" v="106" actId="20577"/>
          <ac:spMkLst>
            <pc:docMk/>
            <pc:sldMk cId="773062180" sldId="2373"/>
            <ac:spMk id="3" creationId="{53216C00-4E84-CFCF-A9FC-C8001434EB68}"/>
          </ac:spMkLst>
        </pc:spChg>
      </pc:sldChg>
      <pc:sldChg chg="modSp add mod">
        <pc:chgData name="Phil Beecher" userId="8e59e9d451c39ba5" providerId="LiveId" clId="{055A604A-E582-42F3-AF16-F700A4253C52}" dt="2024-05-14T09:24:20.187" v="835" actId="21"/>
        <pc:sldMkLst>
          <pc:docMk/>
          <pc:sldMk cId="4216839241" sldId="2374"/>
        </pc:sldMkLst>
        <pc:spChg chg="mod">
          <ac:chgData name="Phil Beecher" userId="8e59e9d451c39ba5" providerId="LiveId" clId="{055A604A-E582-42F3-AF16-F700A4253C52}" dt="2024-05-14T09:22:11.284" v="663" actId="14100"/>
          <ac:spMkLst>
            <pc:docMk/>
            <pc:sldMk cId="4216839241" sldId="2374"/>
            <ac:spMk id="2" creationId="{D5D7ECAC-79E9-0581-C996-A18156A9DEC8}"/>
          </ac:spMkLst>
        </pc:spChg>
        <pc:spChg chg="mod">
          <ac:chgData name="Phil Beecher" userId="8e59e9d451c39ba5" providerId="LiveId" clId="{055A604A-E582-42F3-AF16-F700A4253C52}" dt="2024-05-14T09:24:20.187" v="835" actId="21"/>
          <ac:spMkLst>
            <pc:docMk/>
            <pc:sldMk cId="4216839241" sldId="2374"/>
            <ac:spMk id="3" creationId="{53216C00-4E84-CFCF-A9FC-C8001434EB68}"/>
          </ac:spMkLst>
        </pc:spChg>
      </pc:sldChg>
      <pc:sldChg chg="modSp add mod">
        <pc:chgData name="Phil Beecher" userId="8e59e9d451c39ba5" providerId="LiveId" clId="{055A604A-E582-42F3-AF16-F700A4253C52}" dt="2024-05-14T09:27:11.740" v="1045" actId="20577"/>
        <pc:sldMkLst>
          <pc:docMk/>
          <pc:sldMk cId="885355687" sldId="2375"/>
        </pc:sldMkLst>
        <pc:spChg chg="mod">
          <ac:chgData name="Phil Beecher" userId="8e59e9d451c39ba5" providerId="LiveId" clId="{055A604A-E582-42F3-AF16-F700A4253C52}" dt="2024-05-14T09:22:42.368" v="679" actId="20577"/>
          <ac:spMkLst>
            <pc:docMk/>
            <pc:sldMk cId="885355687" sldId="2375"/>
            <ac:spMk id="2" creationId="{D5D7ECAC-79E9-0581-C996-A18156A9DEC8}"/>
          </ac:spMkLst>
        </pc:spChg>
        <pc:spChg chg="mod">
          <ac:chgData name="Phil Beecher" userId="8e59e9d451c39ba5" providerId="LiveId" clId="{055A604A-E582-42F3-AF16-F700A4253C52}" dt="2024-05-14T09:27:11.740" v="1045" actId="20577"/>
          <ac:spMkLst>
            <pc:docMk/>
            <pc:sldMk cId="885355687" sldId="2375"/>
            <ac:spMk id="3" creationId="{53216C00-4E84-CFCF-A9FC-C8001434EB68}"/>
          </ac:spMkLst>
        </pc:spChg>
      </pc:sldChg>
      <pc:sldMasterChg chg="modSp mod">
        <pc:chgData name="Phil Beecher" userId="8e59e9d451c39ba5" providerId="LiveId" clId="{055A604A-E582-42F3-AF16-F700A4253C52}" dt="2024-05-14T09:28:22.919" v="1047" actId="20577"/>
        <pc:sldMasterMkLst>
          <pc:docMk/>
          <pc:sldMasterMk cId="0" sldId="2147483648"/>
        </pc:sldMasterMkLst>
        <pc:spChg chg="mod">
          <ac:chgData name="Phil Beecher" userId="8e59e9d451c39ba5" providerId="LiveId" clId="{055A604A-E582-42F3-AF16-F700A4253C52}" dt="2024-05-14T09:28:22.919" v="104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a:t>
            </a:r>
            <a:r>
              <a:rPr lang="en-US" sz="1400" b="0">
                <a:latin typeface="+mj-lt"/>
                <a:cs typeface="Calibri" panose="020F0502020204030204" pitchFamily="34" charset="0"/>
              </a:rPr>
              <a:t>IEEE 802.15-24-0280-00-0mag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nextnav.com/wp-content/uploads/2024/04/Petition-for-Rulemaking-of-NextNav-Inc.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extnav.com/wp-content/uploads/2024/04/Petition-for-Rulemaking-of-NextNav-Inc.pdf" TargetMode="External"/><Relationship Id="rId2" Type="http://schemas.openxmlformats.org/officeDocument/2006/relationships/hyperlink" Target="https://nextnav.com/lays-out-new-vision/" TargetMode="External"/><Relationship Id="rId1" Type="http://schemas.openxmlformats.org/officeDocument/2006/relationships/slideLayout" Target="../slideLayouts/slideLayout2.xml"/><Relationship Id="rId4" Type="http://schemas.openxmlformats.org/officeDocument/2006/relationships/hyperlink" Target="https://www.fcc.gov/ecfs/document/104170774301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[15-24-0280-00-0mag-FCC-filing-for-PNT-and-5G-in-902-928MHz]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14 May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802.18]</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ECAC-79E9-0581-C996-A18156A9DEC8}"/>
              </a:ext>
            </a:extLst>
          </p:cNvPr>
          <p:cNvSpPr>
            <a:spLocks noGrp="1"/>
          </p:cNvSpPr>
          <p:nvPr>
            <p:ph type="title"/>
          </p:nvPr>
        </p:nvSpPr>
        <p:spPr/>
        <p:txBody>
          <a:bodyPr/>
          <a:lstStyle/>
          <a:p>
            <a:r>
              <a:rPr lang="en-GB" dirty="0"/>
              <a:t>Announcement and Filing  (April 16, 2024)</a:t>
            </a:r>
          </a:p>
        </p:txBody>
      </p:sp>
      <p:sp>
        <p:nvSpPr>
          <p:cNvPr id="3" name="Content Placeholder 2">
            <a:extLst>
              <a:ext uri="{FF2B5EF4-FFF2-40B4-BE49-F238E27FC236}">
                <a16:creationId xmlns:a16="http://schemas.microsoft.com/office/drawing/2014/main" id="{53216C00-4E84-CFCF-A9FC-C8001434EB68}"/>
              </a:ext>
            </a:extLst>
          </p:cNvPr>
          <p:cNvSpPr>
            <a:spLocks noGrp="1"/>
          </p:cNvSpPr>
          <p:nvPr>
            <p:ph idx="1"/>
          </p:nvPr>
        </p:nvSpPr>
        <p:spPr/>
        <p:txBody>
          <a:bodyPr/>
          <a:lstStyle/>
          <a:p>
            <a:pPr algn="l"/>
            <a:r>
              <a:rPr lang="en-GB" sz="2000" b="1"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McLean, VA., April 16, 2024</a:t>
            </a: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 </a:t>
            </a:r>
            <a:r>
              <a:rPr lang="en-GB" sz="2000" b="0" i="0" dirty="0" err="1">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NextNav</a:t>
            </a: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filed a rulemaking petition asking the FCC to deliver an innovative spectrum solution in the Lower 900 MHz band (902-928 MHz band). </a:t>
            </a:r>
          </a:p>
          <a:p>
            <a:pPr algn="l"/>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The petition proposes rearranging the band to facilitate a terrestrial “PNT” network and broadband.</a:t>
            </a:r>
          </a:p>
          <a:p>
            <a:pPr algn="l"/>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The petition specifically asks the FCC to reconfigure the band plan and adopt new rules to:</a:t>
            </a:r>
          </a:p>
          <a:p>
            <a:pPr algn="l">
              <a:buFont typeface="Arial" panose="020B0604020202020204" pitchFamily="34" charset="0"/>
              <a:buChar char="•"/>
            </a:pP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Enable a high-quality terrestrial complement and backup to the Global Positioning System (“GPS”) on which the nation relies for essential positioning, navigation, timing (“PNT”) services.</a:t>
            </a:r>
          </a:p>
          <a:p>
            <a:pPr algn="l">
              <a:buFont typeface="Arial" panose="020B0604020202020204" pitchFamily="34" charset="0"/>
              <a:buChar char="•"/>
            </a:pP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Provide 15 megahertz of low-band spectrum for use by mobile broadband networks.</a:t>
            </a:r>
          </a:p>
          <a:p>
            <a:pPr algn="l">
              <a:buFont typeface="Arial" panose="020B0604020202020204" pitchFamily="34" charset="0"/>
              <a:buChar char="•"/>
            </a:pPr>
            <a:endParaRPr lang="en-GB" sz="2000" dirty="0">
              <a:solidFill>
                <a:srgbClr val="3A3838"/>
              </a:solidFill>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Filing is here: </a:t>
            </a: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2"/>
              </a:rPr>
              <a:t>https://nextnav.com/wp-content/uploads/2024/04/Petition-for-Rulemaking-of-NextNav-Inc.pdf</a:t>
            </a:r>
            <a:r>
              <a:rPr lang="en-GB" sz="20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p>
          <a:p>
            <a:endParaRPr lang="en-GB"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1F1CD56-4C0F-9D89-C17E-0025F4D5B8A3}"/>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8A356637-B598-230D-1773-7EA5DE6089A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77306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ECAC-79E9-0581-C996-A18156A9DEC8}"/>
              </a:ext>
            </a:extLst>
          </p:cNvPr>
          <p:cNvSpPr>
            <a:spLocks noGrp="1"/>
          </p:cNvSpPr>
          <p:nvPr>
            <p:ph type="title"/>
          </p:nvPr>
        </p:nvSpPr>
        <p:spPr>
          <a:xfrm>
            <a:off x="916766" y="496094"/>
            <a:ext cx="10363200" cy="648493"/>
          </a:xfrm>
        </p:spPr>
        <p:txBody>
          <a:bodyPr/>
          <a:lstStyle/>
          <a:p>
            <a:pPr algn="l"/>
            <a:r>
              <a:rPr lang="en-GB" sz="3600" dirty="0"/>
              <a:t>Extracts from Filing</a:t>
            </a:r>
          </a:p>
        </p:txBody>
      </p:sp>
      <p:sp>
        <p:nvSpPr>
          <p:cNvPr id="3" name="Content Placeholder 2">
            <a:extLst>
              <a:ext uri="{FF2B5EF4-FFF2-40B4-BE49-F238E27FC236}">
                <a16:creationId xmlns:a16="http://schemas.microsoft.com/office/drawing/2014/main" id="{53216C00-4E84-CFCF-A9FC-C8001434EB68}"/>
              </a:ext>
            </a:extLst>
          </p:cNvPr>
          <p:cNvSpPr>
            <a:spLocks noGrp="1"/>
          </p:cNvSpPr>
          <p:nvPr>
            <p:ph idx="1"/>
          </p:nvPr>
        </p:nvSpPr>
        <p:spPr>
          <a:xfrm>
            <a:off x="914400" y="1144587"/>
            <a:ext cx="10363200" cy="4951413"/>
          </a:xfrm>
        </p:spPr>
        <p:txBody>
          <a:bodyPr/>
          <a:lstStyle/>
          <a:p>
            <a:pPr marL="0" indent="0" algn="l">
              <a:buNone/>
            </a:pPr>
            <a:r>
              <a:rPr lang="en-GB" sz="1800" dirty="0">
                <a:latin typeface="Calibri" panose="020F0502020204030204" pitchFamily="34" charset="0"/>
                <a:ea typeface="Calibri" panose="020F0502020204030204" pitchFamily="34" charset="0"/>
                <a:cs typeface="Calibri" panose="020F0502020204030204" pitchFamily="34" charset="0"/>
              </a:rPr>
              <a:t>The Lower 900 MHz Band is an ideal candidate for swift FCC action as it is currently </a:t>
            </a:r>
            <a:r>
              <a:rPr lang="en-GB" sz="1800" i="1" dirty="0">
                <a:latin typeface="Calibri" panose="020F0502020204030204" pitchFamily="34" charset="0"/>
                <a:ea typeface="Calibri" panose="020F0502020204030204" pitchFamily="34" charset="0"/>
                <a:cs typeface="Calibri" panose="020F0502020204030204" pitchFamily="34" charset="0"/>
              </a:rPr>
              <a:t>underutilized</a:t>
            </a:r>
            <a:r>
              <a:rPr lang="en-GB" sz="1800" dirty="0">
                <a:latin typeface="Calibri" panose="020F0502020204030204" pitchFamily="34" charset="0"/>
                <a:ea typeface="Calibri" panose="020F0502020204030204" pitchFamily="34" charset="0"/>
                <a:cs typeface="Calibri" panose="020F0502020204030204" pitchFamily="34" charset="0"/>
              </a:rPr>
              <a:t> due to an outdated band plan and technical and service rules that limit the use of the band for fifth-generation (“5G”) technologies.</a:t>
            </a: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GB" sz="1800" dirty="0">
                <a:latin typeface="Calibri" panose="020F0502020204030204" pitchFamily="34" charset="0"/>
                <a:ea typeface="Calibri" panose="020F0502020204030204" pitchFamily="34" charset="0"/>
                <a:cs typeface="Calibri" panose="020F0502020204030204" pitchFamily="34" charset="0"/>
              </a:rPr>
              <a:t>Therefore, </a:t>
            </a:r>
            <a:r>
              <a:rPr lang="en-GB" sz="1800" dirty="0" err="1">
                <a:latin typeface="Calibri" panose="020F0502020204030204" pitchFamily="34" charset="0"/>
                <a:ea typeface="Calibri" panose="020F0502020204030204" pitchFamily="34" charset="0"/>
                <a:cs typeface="Calibri" panose="020F0502020204030204" pitchFamily="34" charset="0"/>
              </a:rPr>
              <a:t>NextNav</a:t>
            </a:r>
            <a:r>
              <a:rPr lang="en-GB" sz="1800" dirty="0">
                <a:latin typeface="Calibri" panose="020F0502020204030204" pitchFamily="34" charset="0"/>
                <a:ea typeface="Calibri" panose="020F0502020204030204" pitchFamily="34" charset="0"/>
                <a:cs typeface="Calibri" panose="020F0502020204030204" pitchFamily="34" charset="0"/>
              </a:rPr>
              <a:t> proposes the Commission take the following general steps: </a:t>
            </a:r>
          </a:p>
          <a:p>
            <a:pPr algn="l"/>
            <a:r>
              <a:rPr lang="en-GB" sz="1600" dirty="0">
                <a:latin typeface="Calibri" panose="020F0502020204030204" pitchFamily="34" charset="0"/>
                <a:ea typeface="Calibri" panose="020F0502020204030204" pitchFamily="34" charset="0"/>
                <a:cs typeface="Calibri" panose="020F0502020204030204" pitchFamily="34" charset="0"/>
              </a:rPr>
              <a:t>Update the band plan to support a 15-megahertz spectrum block with a 5-megahertz uplink in the 902-907 MHz band and 10-megahertz downlink in the 918-928 MHz band; </a:t>
            </a:r>
          </a:p>
          <a:p>
            <a:pPr algn="l"/>
            <a:r>
              <a:rPr lang="en-GB" sz="1600" dirty="0">
                <a:latin typeface="Calibri" panose="020F0502020204030204" pitchFamily="34" charset="0"/>
                <a:ea typeface="Calibri" panose="020F0502020204030204" pitchFamily="34" charset="0"/>
                <a:cs typeface="Calibri" panose="020F0502020204030204" pitchFamily="34" charset="0"/>
              </a:rPr>
              <a:t>Revise the outdated rules for </a:t>
            </a:r>
            <a:r>
              <a:rPr lang="en-GB" sz="1600" dirty="0" err="1">
                <a:latin typeface="Calibri" panose="020F0502020204030204" pitchFamily="34" charset="0"/>
                <a:ea typeface="Calibri" panose="020F0502020204030204" pitchFamily="34" charset="0"/>
                <a:cs typeface="Calibri" panose="020F0502020204030204" pitchFamily="34" charset="0"/>
              </a:rPr>
              <a:t>Multilateration</a:t>
            </a:r>
            <a:r>
              <a:rPr lang="en-GB" sz="1600" dirty="0">
                <a:latin typeface="Calibri" panose="020F0502020204030204" pitchFamily="34" charset="0"/>
                <a:ea typeface="Calibri" panose="020F0502020204030204" pitchFamily="34" charset="0"/>
                <a:cs typeface="Calibri" panose="020F0502020204030204" pitchFamily="34" charset="0"/>
              </a:rPr>
              <a:t> Location and Monitoring Service to enable flexible use at full macro power limits, permitting the band to be used for a combination of PNT and mobile broadband; </a:t>
            </a:r>
          </a:p>
          <a:p>
            <a:pPr algn="l"/>
            <a:r>
              <a:rPr lang="en-GB" sz="1600" dirty="0">
                <a:latin typeface="Calibri" panose="020F0502020204030204" pitchFamily="34" charset="0"/>
                <a:ea typeface="Calibri" panose="020F0502020204030204" pitchFamily="34" charset="0"/>
                <a:cs typeface="Calibri" panose="020F0502020204030204" pitchFamily="34" charset="0"/>
              </a:rPr>
              <a:t>Arrange a spectrum swap to convert </a:t>
            </a:r>
            <a:r>
              <a:rPr lang="en-GB" sz="1600" dirty="0" err="1">
                <a:latin typeface="Calibri" panose="020F0502020204030204" pitchFamily="34" charset="0"/>
                <a:ea typeface="Calibri" panose="020F0502020204030204" pitchFamily="34" charset="0"/>
                <a:cs typeface="Calibri" panose="020F0502020204030204" pitchFamily="34" charset="0"/>
              </a:rPr>
              <a:t>NextNav’s</a:t>
            </a:r>
            <a:r>
              <a:rPr lang="en-GB" sz="1600" dirty="0">
                <a:latin typeface="Calibri" panose="020F0502020204030204" pitchFamily="34" charset="0"/>
                <a:ea typeface="Calibri" panose="020F0502020204030204" pitchFamily="34" charset="0"/>
                <a:cs typeface="Calibri" panose="020F0502020204030204" pitchFamily="34" charset="0"/>
              </a:rPr>
              <a:t> current extensive holdings into a nationwide license for </a:t>
            </a:r>
            <a:r>
              <a:rPr lang="en-GB" sz="1600" dirty="0" err="1">
                <a:latin typeface="Calibri" panose="020F0502020204030204" pitchFamily="34" charset="0"/>
                <a:ea typeface="Calibri" panose="020F0502020204030204" pitchFamily="34" charset="0"/>
                <a:cs typeface="Calibri" panose="020F0502020204030204" pitchFamily="34" charset="0"/>
              </a:rPr>
              <a:t>NextNav</a:t>
            </a:r>
            <a:r>
              <a:rPr lang="en-GB" sz="1600" dirty="0">
                <a:latin typeface="Calibri" panose="020F0502020204030204" pitchFamily="34" charset="0"/>
                <a:ea typeface="Calibri" panose="020F0502020204030204" pitchFamily="34" charset="0"/>
                <a:cs typeface="Calibri" panose="020F0502020204030204" pitchFamily="34" charset="0"/>
              </a:rPr>
              <a:t>; and </a:t>
            </a:r>
          </a:p>
          <a:p>
            <a:pPr algn="l"/>
            <a:r>
              <a:rPr lang="en-GB" sz="1600" dirty="0">
                <a:latin typeface="Calibri" panose="020F0502020204030204" pitchFamily="34" charset="0"/>
                <a:ea typeface="Calibri" panose="020F0502020204030204" pitchFamily="34" charset="0"/>
                <a:cs typeface="Calibri" panose="020F0502020204030204" pitchFamily="34" charset="0"/>
              </a:rPr>
              <a:t>Direct that federal operations and incumbent licensees will be protected</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l"/>
            <a:endParaRPr lang="en-GB"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endParaRPr lang="en-GB"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1F1CD56-4C0F-9D89-C17E-0025F4D5B8A3}"/>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8A356637-B598-230D-1773-7EA5DE6089A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421683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ECAC-79E9-0581-C996-A18156A9DEC8}"/>
              </a:ext>
            </a:extLst>
          </p:cNvPr>
          <p:cNvSpPr>
            <a:spLocks noGrp="1"/>
          </p:cNvSpPr>
          <p:nvPr>
            <p:ph type="title"/>
          </p:nvPr>
        </p:nvSpPr>
        <p:spPr>
          <a:xfrm>
            <a:off x="916766" y="496094"/>
            <a:ext cx="10363200" cy="648493"/>
          </a:xfrm>
        </p:spPr>
        <p:txBody>
          <a:bodyPr/>
          <a:lstStyle/>
          <a:p>
            <a:pPr algn="l"/>
            <a:r>
              <a:rPr lang="en-GB" sz="3600" dirty="0"/>
              <a:t>Considerations</a:t>
            </a:r>
          </a:p>
        </p:txBody>
      </p:sp>
      <p:sp>
        <p:nvSpPr>
          <p:cNvPr id="3" name="Content Placeholder 2">
            <a:extLst>
              <a:ext uri="{FF2B5EF4-FFF2-40B4-BE49-F238E27FC236}">
                <a16:creationId xmlns:a16="http://schemas.microsoft.com/office/drawing/2014/main" id="{53216C00-4E84-CFCF-A9FC-C8001434EB68}"/>
              </a:ext>
            </a:extLst>
          </p:cNvPr>
          <p:cNvSpPr>
            <a:spLocks noGrp="1"/>
          </p:cNvSpPr>
          <p:nvPr>
            <p:ph idx="1"/>
          </p:nvPr>
        </p:nvSpPr>
        <p:spPr>
          <a:xfrm>
            <a:off x="914400" y="1295400"/>
            <a:ext cx="10363200" cy="4800600"/>
          </a:xfrm>
        </p:spPr>
        <p:txBody>
          <a:bodyPr/>
          <a:lstStyle/>
          <a:p>
            <a:pPr marL="0" indent="0" algn="l">
              <a:buNone/>
            </a:pPr>
            <a:r>
              <a:rPr lang="en-GB" sz="1800" dirty="0">
                <a:latin typeface="Calibri" panose="020F0502020204030204" pitchFamily="34" charset="0"/>
                <a:ea typeface="Calibri" panose="020F0502020204030204" pitchFamily="34" charset="0"/>
                <a:cs typeface="Calibri" panose="020F0502020204030204" pitchFamily="34" charset="0"/>
              </a:rPr>
              <a:t>1. I dispute “underutilized”  for example: </a:t>
            </a:r>
          </a:p>
          <a:p>
            <a:pPr marL="400050" lvl="1" indent="0">
              <a:buNone/>
            </a:pPr>
            <a:r>
              <a:rPr lang="en-GB" sz="1600" dirty="0">
                <a:latin typeface="Calibri" panose="020F0502020204030204" pitchFamily="34" charset="0"/>
                <a:ea typeface="Calibri" panose="020F0502020204030204" pitchFamily="34" charset="0"/>
                <a:cs typeface="Calibri" panose="020F0502020204030204" pitchFamily="34" charset="0"/>
              </a:rPr>
              <a:t>Currently there are estimated approximately 50 million 802.15.4 “SUN” devices operating in this band, mostly in electrical utilities, for example: Avangrid, BC Hydro, </a:t>
            </a:r>
            <a:r>
              <a:rPr lang="en-GB" sz="1600" dirty="0" err="1">
                <a:latin typeface="Calibri" panose="020F0502020204030204" pitchFamily="34" charset="0"/>
                <a:ea typeface="Calibri" panose="020F0502020204030204" pitchFamily="34" charset="0"/>
                <a:cs typeface="Calibri" panose="020F0502020204030204" pitchFamily="34" charset="0"/>
              </a:rPr>
              <a:t>ComEd</a:t>
            </a:r>
            <a:r>
              <a:rPr lang="en-GB" sz="1600" dirty="0">
                <a:latin typeface="Calibri" panose="020F0502020204030204" pitchFamily="34" charset="0"/>
                <a:ea typeface="Calibri" panose="020F0502020204030204" pitchFamily="34" charset="0"/>
                <a:cs typeface="Calibri" panose="020F0502020204030204" pitchFamily="34" charset="0"/>
              </a:rPr>
              <a:t>, Duke, FPL, HECO, PGE, SCE, National Grid, PPL, Rhode Island Energy, Xcel Energy</a:t>
            </a: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GB" sz="1800" dirty="0">
                <a:latin typeface="Calibri" panose="020F0502020204030204" pitchFamily="34" charset="0"/>
                <a:ea typeface="Calibri" panose="020F0502020204030204" pitchFamily="34" charset="0"/>
                <a:cs typeface="Calibri" panose="020F0502020204030204" pitchFamily="34" charset="0"/>
              </a:rPr>
              <a:t>2.  There appear to be technical inaccuracies justifying this filing</a:t>
            </a: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GB" sz="1800" dirty="0">
                <a:latin typeface="Calibri" panose="020F0502020204030204" pitchFamily="34" charset="0"/>
                <a:ea typeface="Calibri" panose="020F0502020204030204" pitchFamily="34" charset="0"/>
                <a:cs typeface="Calibri" panose="020F0502020204030204" pitchFamily="34" charset="0"/>
              </a:rPr>
              <a:t>Some questions for the audience:</a:t>
            </a: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algn="l">
              <a:buFont typeface="+mj-lt"/>
              <a:buAutoNum type="arabicPeriod"/>
            </a:pPr>
            <a:r>
              <a:rPr lang="en-GB" sz="1800" dirty="0">
                <a:latin typeface="Calibri" panose="020F0502020204030204" pitchFamily="34" charset="0"/>
                <a:ea typeface="Calibri" panose="020F0502020204030204" pitchFamily="34" charset="0"/>
                <a:cs typeface="Calibri" panose="020F0502020204030204" pitchFamily="34" charset="0"/>
              </a:rPr>
              <a:t>Is a response necessary?</a:t>
            </a:r>
          </a:p>
          <a:p>
            <a:pPr algn="l">
              <a:buFont typeface="+mj-lt"/>
              <a:buAutoNum type="arabicPeriod"/>
            </a:pPr>
            <a:r>
              <a:rPr lang="en-GB" sz="1800" dirty="0">
                <a:latin typeface="Calibri" panose="020F0502020204030204" pitchFamily="34" charset="0"/>
                <a:ea typeface="Calibri" panose="020F0502020204030204" pitchFamily="34" charset="0"/>
                <a:cs typeface="Calibri" panose="020F0502020204030204" pitchFamily="34" charset="0"/>
              </a:rPr>
              <a:t>Does IEEE 802 wish to respond?</a:t>
            </a:r>
          </a:p>
          <a:p>
            <a:pPr algn="l">
              <a:buFont typeface="+mj-lt"/>
              <a:buAutoNum type="arabicPeriod"/>
            </a:pPr>
            <a:r>
              <a:rPr lang="en-GB" sz="1800" dirty="0">
                <a:latin typeface="Calibri" panose="020F0502020204030204" pitchFamily="34" charset="0"/>
                <a:ea typeface="Calibri" panose="020F0502020204030204" pitchFamily="34" charset="0"/>
                <a:cs typeface="Calibri" panose="020F0502020204030204" pitchFamily="34" charset="0"/>
              </a:rPr>
              <a:t>If so, will 802.18 undertake this activity</a:t>
            </a:r>
          </a:p>
          <a:p>
            <a:pPr marL="0" indent="0" algn="l">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l"/>
            <a:endParaRPr lang="en-GB"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endParaRPr lang="en-GB"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1F1CD56-4C0F-9D89-C17E-0025F4D5B8A3}"/>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8A356637-B598-230D-1773-7EA5DE6089A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885355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2"/>
            <a:ext cx="7764463" cy="798906"/>
          </a:xfrm>
        </p:spPr>
        <p:txBody>
          <a:bodyPr anchor="t"/>
          <a:lstStyle/>
          <a:p>
            <a:r>
              <a:rPr lang="en-US" dirty="0"/>
              <a:t>References</a:t>
            </a:r>
            <a:endParaRPr lang="en-US" sz="2000" dirty="0">
              <a:latin typeface="+mn-lt"/>
              <a:cs typeface="+mn-cs"/>
            </a:endParaRP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marL="0" indent="0">
              <a:buNone/>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800" u="sng" dirty="0" err="1">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NextNav</a:t>
            </a:r>
            <a:r>
              <a:rPr lang="en-US" sz="1800" u="sng" dirty="0">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Lays Out New Vision for Complement and Backup to GPS with Additional Spectrum for Broadband Services - </a:t>
            </a:r>
            <a:r>
              <a:rPr lang="en-US" sz="1800" u="sng" dirty="0" err="1">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NextNav</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800" u="sng" dirty="0">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The filing </a:t>
            </a:r>
            <a:r>
              <a:rPr lang="en-GB" sz="18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n-GB" sz="18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3"/>
              </a:rPr>
              <a:t>https://nextnav.com/wp-content/uploads/2024/04/Petition-for-Rulemaking-of-NextNav-Inc.pdf</a:t>
            </a:r>
            <a:r>
              <a:rPr lang="en-GB" sz="1800" b="0" i="0" dirty="0">
                <a:solidFill>
                  <a:srgbClr val="3A3838"/>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cs typeface="Calibri" panose="020F0502020204030204" pitchFamily="34" charset="0"/>
              </a:rPr>
              <a:t>Supporting organisation submission:  </a:t>
            </a:r>
            <a:r>
              <a:rPr lang="en-GB" sz="1800" u="sng" dirty="0">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https://www.fcc.gov/ecfs/document/1041707743011/1</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69980</TotalTime>
  <Words>693</Words>
  <Application>Microsoft Office PowerPoint</Application>
  <PresentationFormat>Widescreen</PresentationFormat>
  <Paragraphs>65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Announcement and Filing  (April 16, 2024)</vt:lpstr>
      <vt:lpstr>Extracts from Filing</vt:lpstr>
      <vt:lpstr>Considerations</vt:lpstr>
      <vt:lpstr>References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1136</cp:revision>
  <cp:lastPrinted>2016-07-25T16:00:41Z</cp:lastPrinted>
  <dcterms:created xsi:type="dcterms:W3CDTF">2009-07-12T16:25:16Z</dcterms:created>
  <dcterms:modified xsi:type="dcterms:W3CDTF">2024-05-14T09:28:31Z</dcterms:modified>
  <cp:category/>
</cp:coreProperties>
</file>