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76" r:id="rId4"/>
    <p:sldId id="275" r:id="rId5"/>
    <p:sldId id="277" r:id="rId6"/>
    <p:sldId id="278" r:id="rId7"/>
    <p:sldId id="27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242"/>
    <p:restoredTop sz="96405"/>
  </p:normalViewPr>
  <p:slideViewPr>
    <p:cSldViewPr>
      <p:cViewPr>
        <p:scale>
          <a:sx n="117" d="100"/>
          <a:sy n="117" d="100"/>
        </p:scale>
        <p:origin x="760" y="416"/>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15-24-0290-02-04ad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mj-ea"/>
                <a:ea typeface="+mj-ea"/>
              </a:rPr>
              <a:t>Channel model proposal for IEEE 802.15.4ad</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14 May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Propose channel models to evaluate proposed systems for IEEE 802.15.4ad. A part of  this contribution was supported from the commissioned research (No.05101)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channel models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Channel model proposal </a:t>
            </a:r>
            <a:br>
              <a:rPr lang="en-US" altLang="ja-JP" sz="3600" b="1" dirty="0">
                <a:latin typeface="Times New Roman" panose="02020603050405020304" pitchFamily="18" charset="0"/>
                <a:cs typeface="Times New Roman" panose="02020603050405020304" pitchFamily="18" charset="0"/>
              </a:rPr>
            </a:br>
            <a:r>
              <a:rPr lang="en-US" altLang="ja-JP" sz="3600" b="1" dirty="0">
                <a:latin typeface="Times New Roman" panose="02020603050405020304" pitchFamily="18" charset="0"/>
                <a:cs typeface="Times New Roman" panose="02020603050405020304" pitchFamily="18" charset="0"/>
              </a:rPr>
              <a:t>for IEEE 802.15.4ad</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May 15, 2023</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Group </a:t>
            </a:r>
            <a:r>
              <a:rPr lang="en" altLang="ja-JP" sz="1800" dirty="0">
                <a:latin typeface="Times New Roman" panose="02020603050405020304" pitchFamily="18" charset="0"/>
                <a:ea typeface="+mj-ea"/>
                <a:cs typeface="Times New Roman" panose="02020603050405020304" pitchFamily="18" charset="0"/>
              </a:rPr>
              <a:t>n</a:t>
            </a:r>
            <a:r>
              <a:rPr kumimoji="1" lang="en" altLang="ja-JP" sz="1800" dirty="0">
                <a:latin typeface="Times New Roman" panose="02020603050405020304" pitchFamily="18" charset="0"/>
                <a:ea typeface="+mj-ea"/>
                <a:cs typeface="Times New Roman" panose="02020603050405020304" pitchFamily="18" charset="0"/>
              </a:rPr>
              <a:t>eeds to specify a channel model to evaluate the proposed methods.</a:t>
            </a:r>
          </a:p>
          <a:p>
            <a:r>
              <a:rPr kumimoji="1" lang="en-US" altLang="ja-JP" sz="1800" dirty="0">
                <a:latin typeface="Times New Roman" panose="02020603050405020304" pitchFamily="18" charset="0"/>
                <a:ea typeface="+mj-ea"/>
                <a:cs typeface="Times New Roman" panose="02020603050405020304" pitchFamily="18" charset="0"/>
              </a:rPr>
              <a:t>The</a:t>
            </a:r>
            <a:r>
              <a:rPr kumimoji="1" lang="en" altLang="ja-JP" sz="1800" dirty="0">
                <a:latin typeface="Times New Roman" panose="02020603050405020304" pitchFamily="18" charset="0"/>
                <a:ea typeface="+mj-ea"/>
                <a:cs typeface="Times New Roman" panose="02020603050405020304" pitchFamily="18" charset="0"/>
              </a:rPr>
              <a:t> channel model should be internationally standardized.</a:t>
            </a:r>
          </a:p>
          <a:p>
            <a:r>
              <a:rPr kumimoji="1" lang="en" altLang="ja-JP" sz="1800" dirty="0">
                <a:latin typeface="Times New Roman" panose="02020603050405020304" pitchFamily="18" charset="0"/>
                <a:ea typeface="+mj-ea"/>
                <a:cs typeface="Times New Roman" panose="02020603050405020304" pitchFamily="18" charset="0"/>
              </a:rPr>
              <a:t>The channel model should be as simple as possible, if MIMO is not currently used in the group.</a:t>
            </a:r>
          </a:p>
          <a:p>
            <a:r>
              <a:rPr kumimoji="1" lang="en" altLang="ja-JP" sz="1800" dirty="0">
                <a:latin typeface="Times New Roman" panose="02020603050405020304" pitchFamily="18" charset="0"/>
                <a:ea typeface="+mj-ea"/>
                <a:cs typeface="Times New Roman" panose="02020603050405020304" pitchFamily="18" charset="0"/>
              </a:rPr>
              <a:t>Delay spread depends on use case or frequency used.</a:t>
            </a:r>
          </a:p>
          <a:p>
            <a:pPr lvl="1"/>
            <a:r>
              <a:rPr lang="en" altLang="ja-JP" sz="1400" dirty="0">
                <a:latin typeface="Times New Roman" panose="02020603050405020304" pitchFamily="18" charset="0"/>
                <a:ea typeface="+mj-ea"/>
                <a:cs typeface="Times New Roman" panose="02020603050405020304" pitchFamily="18" charset="0"/>
              </a:rPr>
              <a:t>The delay spread is 1-2 us in urban micro in sub 1 GHz band.</a:t>
            </a:r>
          </a:p>
          <a:p>
            <a:pPr lvl="1"/>
            <a:r>
              <a:rPr kumimoji="1" lang="en" altLang="ja-JP" sz="1400" dirty="0">
                <a:latin typeface="Times New Roman" panose="02020603050405020304" pitchFamily="18" charset="0"/>
                <a:ea typeface="+mj-ea"/>
                <a:cs typeface="Times New Roman" panose="02020603050405020304" pitchFamily="18" charset="0"/>
              </a:rPr>
              <a:t>The delay spread is  7-10 us in rural area in VHF band</a:t>
            </a:r>
          </a:p>
          <a:p>
            <a:r>
              <a:rPr kumimoji="1" lang="en" altLang="ja-JP" sz="1800" dirty="0">
                <a:latin typeface="Times New Roman" panose="02020603050405020304" pitchFamily="18" charset="0"/>
                <a:ea typeface="+mj-ea"/>
                <a:cs typeface="Times New Roman" panose="02020603050405020304" pitchFamily="18" charset="0"/>
              </a:rPr>
              <a:t>This presentation presents candidate channel models.</a:t>
            </a:r>
            <a:endParaRPr kumimoji="1" lang="ja-JP" altLang="en-US" sz="1800">
              <a:latin typeface="Times New Roman" panose="02020603050405020304" pitchFamily="18" charset="0"/>
              <a:ea typeface="+mj-ea"/>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61290A-C4F3-A550-B1B5-1B53399415EA}"/>
              </a:ext>
            </a:extLst>
          </p:cNvPr>
          <p:cNvSpPr>
            <a:spLocks noGrp="1"/>
          </p:cNvSpPr>
          <p:nvPr>
            <p:ph type="title"/>
          </p:nvPr>
        </p:nvSpPr>
        <p:spPr/>
        <p:txBody>
          <a:bodyPr/>
          <a:lstStyle/>
          <a:p>
            <a:r>
              <a:rPr lang="en-US" altLang="ja-JP" sz="3200" dirty="0"/>
              <a:t>Expected u</a:t>
            </a:r>
            <a:r>
              <a:rPr kumimoji="1" lang="en-US" altLang="ja-JP" sz="3200" dirty="0"/>
              <a:t>se cases of IEEE 802.15.4 SUN</a:t>
            </a:r>
            <a:endParaRPr kumimoji="1" lang="ja-JP" altLang="en-US" sz="3200"/>
          </a:p>
        </p:txBody>
      </p:sp>
      <p:sp>
        <p:nvSpPr>
          <p:cNvPr id="6" name="スライド番号プレースホルダー 5">
            <a:extLst>
              <a:ext uri="{FF2B5EF4-FFF2-40B4-BE49-F238E27FC236}">
                <a16:creationId xmlns:a16="http://schemas.microsoft.com/office/drawing/2014/main" id="{C19297B5-F367-CD1B-ED15-9A747952233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8" name="テキスト ボックス 7">
            <a:extLst>
              <a:ext uri="{FF2B5EF4-FFF2-40B4-BE49-F238E27FC236}">
                <a16:creationId xmlns:a16="http://schemas.microsoft.com/office/drawing/2014/main" id="{328B6568-0473-E220-F290-0FB55E54B621}"/>
              </a:ext>
            </a:extLst>
          </p:cNvPr>
          <p:cNvSpPr txBox="1"/>
          <p:nvPr/>
        </p:nvSpPr>
        <p:spPr>
          <a:xfrm>
            <a:off x="4353728" y="5802535"/>
            <a:ext cx="4104472" cy="461665"/>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fontAlgn="base">
              <a:spcBef>
                <a:spcPct val="0"/>
              </a:spcBef>
              <a:spcAft>
                <a:spcPct val="0"/>
              </a:spcAft>
            </a:pPr>
            <a:r>
              <a:rPr lang="en-US" altLang="ja-JP" sz="800" b="0" dirty="0">
                <a:solidFill>
                  <a:prstClr val="black"/>
                </a:solidFill>
                <a:latin typeface="+mj-ea"/>
                <a:ea typeface="+mj-ea"/>
                <a:cs typeface="MS PGothic" charset="-128"/>
              </a:rPr>
              <a:t>H. Harada, K. </a:t>
            </a:r>
            <a:r>
              <a:rPr lang="en-US" altLang="ja-JP" sz="800" b="0" dirty="0" err="1">
                <a:solidFill>
                  <a:prstClr val="black"/>
                </a:solidFill>
                <a:latin typeface="+mj-ea"/>
                <a:ea typeface="+mj-ea"/>
                <a:cs typeface="MS PGothic" charset="-128"/>
              </a:rPr>
              <a:t>Mizutani</a:t>
            </a:r>
            <a:r>
              <a:rPr lang="en-US" altLang="ja-JP" sz="800" b="0" dirty="0">
                <a:solidFill>
                  <a:prstClr val="black"/>
                </a:solidFill>
                <a:latin typeface="+mj-ea"/>
                <a:ea typeface="+mj-ea"/>
                <a:cs typeface="MS PGothic" charset="-128"/>
              </a:rPr>
              <a:t>, J. Fujiwara, K. Mochizuki, K. Obata, and R. Okumura, “IEEE 802.15.4g based Wi-SUN Communication Systems,” IEICE Transactions on Communications, E100-B, No. 07, pp. 1032–1043, Jul. 2017.</a:t>
            </a:r>
          </a:p>
        </p:txBody>
      </p:sp>
      <p:sp>
        <p:nvSpPr>
          <p:cNvPr id="7" name="フッター プレースホルダー 4">
            <a:extLst>
              <a:ext uri="{FF2B5EF4-FFF2-40B4-BE49-F238E27FC236}">
                <a16:creationId xmlns:a16="http://schemas.microsoft.com/office/drawing/2014/main" id="{DCC6B2E2-2DB8-B3F1-AFF2-CC538F2C5B25}"/>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pic>
        <p:nvPicPr>
          <p:cNvPr id="1050" name="図 1049">
            <a:extLst>
              <a:ext uri="{FF2B5EF4-FFF2-40B4-BE49-F238E27FC236}">
                <a16:creationId xmlns:a16="http://schemas.microsoft.com/office/drawing/2014/main" id="{DB7930C9-F1DD-0C3B-DA7C-173ED69B7D49}"/>
              </a:ext>
            </a:extLst>
          </p:cNvPr>
          <p:cNvPicPr>
            <a:picLocks noChangeAspect="1"/>
          </p:cNvPicPr>
          <p:nvPr/>
        </p:nvPicPr>
        <p:blipFill>
          <a:blip r:embed="rId2"/>
          <a:stretch>
            <a:fillRect/>
          </a:stretch>
        </p:blipFill>
        <p:spPr>
          <a:xfrm>
            <a:off x="670438" y="1653029"/>
            <a:ext cx="7772400" cy="4043900"/>
          </a:xfrm>
          <a:prstGeom prst="rect">
            <a:avLst/>
          </a:prstGeom>
        </p:spPr>
      </p:pic>
      <p:sp>
        <p:nvSpPr>
          <p:cNvPr id="3" name="Rectangle 4">
            <a:extLst>
              <a:ext uri="{FF2B5EF4-FFF2-40B4-BE49-F238E27FC236}">
                <a16:creationId xmlns:a16="http://schemas.microsoft.com/office/drawing/2014/main" id="{FD0D062B-9EDC-33C5-D11B-D469DC034FF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429098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4F12E8-C735-B38C-5683-48F4A3A0F461}"/>
              </a:ext>
            </a:extLst>
          </p:cNvPr>
          <p:cNvSpPr>
            <a:spLocks noGrp="1"/>
          </p:cNvSpPr>
          <p:nvPr>
            <p:ph type="title"/>
          </p:nvPr>
        </p:nvSpPr>
        <p:spPr/>
        <p:txBody>
          <a:bodyPr/>
          <a:lstStyle/>
          <a:p>
            <a:r>
              <a:rPr kumimoji="1" lang="en-US" altLang="ja-JP" dirty="0"/>
              <a:t>Channel Model in Urban Area</a:t>
            </a:r>
            <a:endParaRPr kumimoji="1" lang="ja-JP" altLang="en-US"/>
          </a:p>
        </p:txBody>
      </p:sp>
      <p:sp>
        <p:nvSpPr>
          <p:cNvPr id="3" name="コンテンツ プレースホルダー 2">
            <a:extLst>
              <a:ext uri="{FF2B5EF4-FFF2-40B4-BE49-F238E27FC236}">
                <a16:creationId xmlns:a16="http://schemas.microsoft.com/office/drawing/2014/main" id="{A6F4BE73-A4E5-A841-16B0-38CE52A08619}"/>
              </a:ext>
            </a:extLst>
          </p:cNvPr>
          <p:cNvSpPr>
            <a:spLocks noGrp="1"/>
          </p:cNvSpPr>
          <p:nvPr>
            <p:ph idx="1"/>
          </p:nvPr>
        </p:nvSpPr>
        <p:spPr>
          <a:xfrm>
            <a:off x="685800" y="1981200"/>
            <a:ext cx="7772400" cy="1447800"/>
          </a:xfrm>
        </p:spPr>
        <p:txBody>
          <a:bodyPr/>
          <a:lstStyle/>
          <a:p>
            <a:r>
              <a:rPr kumimoji="1" lang="en" altLang="ja-JP" sz="2000" dirty="0">
                <a:latin typeface="Times New Roman" panose="02020603050405020304" pitchFamily="18" charset="0"/>
                <a:cs typeface="Times New Roman" panose="02020603050405020304" pitchFamily="18" charset="0"/>
              </a:rPr>
              <a:t>If the environment is Typical urban, it is important to consider maximum delayed wave </a:t>
            </a:r>
            <a:r>
              <a:rPr kumimoji="1" lang="en-US" altLang="ja-JP" sz="2000" dirty="0">
                <a:latin typeface="Times New Roman" panose="02020603050405020304" pitchFamily="18" charset="0"/>
                <a:cs typeface="Times New Roman" panose="02020603050405020304" pitchFamily="18" charset="0"/>
              </a:rPr>
              <a:t>with</a:t>
            </a:r>
            <a:r>
              <a:rPr kumimoji="1" lang="en" altLang="ja-JP" sz="2000" dirty="0">
                <a:latin typeface="Times New Roman" panose="02020603050405020304" pitchFamily="18" charset="0"/>
                <a:cs typeface="Times New Roman" panose="02020603050405020304" pitchFamily="18" charset="0"/>
              </a:rPr>
              <a:t> around 5 us at sub 1 GHz</a:t>
            </a:r>
          </a:p>
          <a:p>
            <a:r>
              <a:rPr kumimoji="1" lang="en" altLang="ja-JP" sz="2000" dirty="0">
                <a:latin typeface="Times New Roman" panose="02020603050405020304" pitchFamily="18" charset="0"/>
                <a:cs typeface="Times New Roman" panose="02020603050405020304" pitchFamily="18" charset="0"/>
              </a:rPr>
              <a:t>One possible channel model is COST207 GSM Typical urban</a:t>
            </a:r>
            <a:r>
              <a:rPr lang="en-US" altLang="ja-JP" sz="2000" dirty="0">
                <a:latin typeface="Times New Roman" panose="02020603050405020304" pitchFamily="18" charset="0"/>
                <a:cs typeface="Times New Roman" panose="02020603050405020304" pitchFamily="18" charset="0"/>
              </a:rPr>
              <a:t> model</a:t>
            </a:r>
            <a:endParaRPr kumimoji="1" lang="en" altLang="ja-JP" sz="2000" dirty="0">
              <a:latin typeface="Times New Roman" panose="02020603050405020304" pitchFamily="18" charset="0"/>
              <a:cs typeface="Times New Roman" panose="02020603050405020304" pitchFamily="18" charset="0"/>
            </a:endParaRPr>
          </a:p>
          <a:p>
            <a:r>
              <a:rPr lang="en" altLang="ja-JP" sz="2000" dirty="0">
                <a:latin typeface="Times New Roman" panose="02020603050405020304" pitchFamily="18" charset="0"/>
                <a:cs typeface="Times New Roman" panose="02020603050405020304" pitchFamily="18" charset="0"/>
              </a:rPr>
              <a:t>There is a MATLAB code if you need</a:t>
            </a:r>
            <a:endParaRPr kumimoji="1" lang="en-US" altLang="ja-JP" sz="2000" dirty="0">
              <a:latin typeface="Times New Roman" panose="02020603050405020304" pitchFamily="18" charset="0"/>
              <a:cs typeface="Times New Roman" panose="02020603050405020304" pitchFamily="18" charset="0"/>
            </a:endParaRPr>
          </a:p>
          <a:p>
            <a:endParaRPr kumimoji="1" lang="ja-JP" altLang="en-US" sz="20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71E96E41-878D-0E02-AD31-9241AAC47DF2}"/>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88ED689E-687F-C80F-7545-FAA9B848975A}"/>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BFEB1830-8A4D-B703-6A79-C2BFBDD188E1}"/>
              </a:ext>
            </a:extLst>
          </p:cNvPr>
          <p:cNvPicPr>
            <a:picLocks noChangeAspect="1"/>
          </p:cNvPicPr>
          <p:nvPr/>
        </p:nvPicPr>
        <p:blipFill rotWithShape="1">
          <a:blip r:embed="rId2">
            <a:extLst>
              <a:ext uri="{28A0092B-C50C-407E-A947-70E740481C1C}">
                <a14:useLocalDpi xmlns:a14="http://schemas.microsoft.com/office/drawing/2010/main" val="0"/>
              </a:ext>
            </a:extLst>
          </a:blip>
          <a:srcRect t="2859"/>
          <a:stretch/>
        </p:blipFill>
        <p:spPr>
          <a:xfrm>
            <a:off x="1691680" y="3870143"/>
            <a:ext cx="5616624" cy="1079691"/>
          </a:xfrm>
          <a:prstGeom prst="rect">
            <a:avLst/>
          </a:prstGeom>
        </p:spPr>
      </p:pic>
      <p:sp>
        <p:nvSpPr>
          <p:cNvPr id="9" name="テキスト ボックス 8">
            <a:extLst>
              <a:ext uri="{FF2B5EF4-FFF2-40B4-BE49-F238E27FC236}">
                <a16:creationId xmlns:a16="http://schemas.microsoft.com/office/drawing/2014/main" id="{6A5DC4DE-8BCF-5B62-2DEB-17715CB2FBB9}"/>
              </a:ext>
            </a:extLst>
          </p:cNvPr>
          <p:cNvSpPr txBox="1"/>
          <p:nvPr/>
        </p:nvSpPr>
        <p:spPr>
          <a:xfrm>
            <a:off x="3923928" y="5157192"/>
            <a:ext cx="4572000" cy="267766"/>
          </a:xfrm>
          <a:prstGeom prst="rect">
            <a:avLst/>
          </a:prstGeom>
          <a:noFill/>
        </p:spPr>
        <p:txBody>
          <a:bodyPr wrap="square">
            <a:spAutoFit/>
          </a:bodyPr>
          <a:lstStyle/>
          <a:p>
            <a:pPr lvl="0" algn="just">
              <a:lnSpc>
                <a:spcPct val="95000"/>
              </a:lnSpc>
              <a:spcAft>
                <a:spcPts val="600"/>
              </a:spcAft>
              <a:tabLst>
                <a:tab pos="182880" algn="l"/>
              </a:tabLst>
            </a:pPr>
            <a:r>
              <a:rPr lang="x-none" altLang="ja-JP" sz="1200" spc="-5">
                <a:effectLst/>
                <a:latin typeface="Times New Roman" panose="02020603050405020304" pitchFamily="18" charset="0"/>
                <a:ea typeface="SimSun" panose="02010600030101010101" pitchFamily="2" charset="-122"/>
              </a:rPr>
              <a:t>COST207, “Digital land mobile communications,” Mar. 1989</a:t>
            </a:r>
            <a:r>
              <a:rPr lang="ja-JP" altLang="ja-JP" sz="1200" spc="-5">
                <a:effectLst/>
                <a:latin typeface="Times New Roman" panose="02020603050405020304" pitchFamily="18" charset="0"/>
                <a:ea typeface="SimSun" panose="02010600030101010101" pitchFamily="2" charset="-122"/>
              </a:rPr>
              <a:t>．</a:t>
            </a:r>
            <a:endParaRPr lang="ja-JP" altLang="ja-JP" sz="1600" spc="-5">
              <a:effectLst/>
              <a:latin typeface="Times New Roman" panose="02020603050405020304" pitchFamily="18" charset="0"/>
              <a:ea typeface="SimSun" panose="02010600030101010101" pitchFamily="2" charset="-122"/>
            </a:endParaRPr>
          </a:p>
        </p:txBody>
      </p:sp>
      <p:sp>
        <p:nvSpPr>
          <p:cNvPr id="4" name="Rectangle 4">
            <a:extLst>
              <a:ext uri="{FF2B5EF4-FFF2-40B4-BE49-F238E27FC236}">
                <a16:creationId xmlns:a16="http://schemas.microsoft.com/office/drawing/2014/main" id="{2769BC2C-15CE-FC62-1235-3397889F1099}"/>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May 2024</a:t>
            </a:r>
          </a:p>
        </p:txBody>
      </p:sp>
    </p:spTree>
    <p:extLst>
      <p:ext uri="{BB962C8B-B14F-4D97-AF65-F5344CB8AC3E}">
        <p14:creationId xmlns:p14="http://schemas.microsoft.com/office/powerpoint/2010/main" val="169668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E2E4B-DFE8-7576-313A-4084723D2E4C}"/>
              </a:ext>
            </a:extLst>
          </p:cNvPr>
          <p:cNvSpPr>
            <a:spLocks noGrp="1"/>
          </p:cNvSpPr>
          <p:nvPr>
            <p:ph type="title"/>
          </p:nvPr>
        </p:nvSpPr>
        <p:spPr/>
        <p:txBody>
          <a:bodyPr/>
          <a:lstStyle/>
          <a:p>
            <a:r>
              <a:rPr kumimoji="1" lang="en-US" altLang="ja-JP" dirty="0"/>
              <a:t>Channel Model in Rural Area</a:t>
            </a:r>
            <a:endParaRPr kumimoji="1" lang="ja-JP" altLang="en-US"/>
          </a:p>
        </p:txBody>
      </p:sp>
      <p:sp>
        <p:nvSpPr>
          <p:cNvPr id="3" name="コンテンツ プレースホルダー 2">
            <a:extLst>
              <a:ext uri="{FF2B5EF4-FFF2-40B4-BE49-F238E27FC236}">
                <a16:creationId xmlns:a16="http://schemas.microsoft.com/office/drawing/2014/main" id="{BDB6EA6A-7DCA-A94F-2DF6-E3FAE5FC269C}"/>
              </a:ext>
            </a:extLst>
          </p:cNvPr>
          <p:cNvSpPr>
            <a:spLocks noGrp="1"/>
          </p:cNvSpPr>
          <p:nvPr>
            <p:ph idx="1"/>
          </p:nvPr>
        </p:nvSpPr>
        <p:spPr>
          <a:xfrm>
            <a:off x="685800" y="1981200"/>
            <a:ext cx="7772400" cy="1807840"/>
          </a:xfrm>
        </p:spPr>
        <p:txBody>
          <a:bodyPr/>
          <a:lstStyle/>
          <a:p>
            <a:r>
              <a:rPr kumimoji="1" lang="en-US" altLang="ja-JP" sz="2400" dirty="0">
                <a:latin typeface="Times New Roman" panose="02020603050405020304" pitchFamily="18" charset="0"/>
                <a:cs typeface="Times New Roman" panose="02020603050405020304" pitchFamily="18" charset="0"/>
              </a:rPr>
              <a:t>Based on Doc. 15-24-287, the delay spread could be </a:t>
            </a:r>
            <a:r>
              <a:rPr kumimoji="1" lang="en-US" altLang="ja-JP" sz="2400" dirty="0">
                <a:latin typeface="Cambria Math" panose="02040503050406030204" pitchFamily="18" charset="0"/>
                <a:ea typeface="Cambria Math" panose="02040503050406030204" pitchFamily="18" charset="0"/>
                <a:cs typeface="Times New Roman" panose="02020603050405020304" pitchFamily="18" charset="0"/>
              </a:rPr>
              <a:t>10us</a:t>
            </a:r>
            <a:r>
              <a:rPr lang="en-US" altLang="ja-JP" sz="2400" dirty="0">
                <a:latin typeface="Times New Roman" panose="02020603050405020304" pitchFamily="18" charset="0"/>
                <a:cs typeface="Times New Roman" panose="02020603050405020304" pitchFamily="18" charset="0"/>
              </a:rPr>
              <a:t> i</a:t>
            </a:r>
            <a:r>
              <a:rPr kumimoji="1" lang="en-US" altLang="ja-JP" sz="2400" dirty="0">
                <a:latin typeface="Times New Roman" panose="02020603050405020304" pitchFamily="18" charset="0"/>
                <a:cs typeface="Times New Roman" panose="02020603050405020304" pitchFamily="18" charset="0"/>
              </a:rPr>
              <a:t>f VHF band is used. In this case, a possible model for such a model is IEEE 802.22 Type A.</a:t>
            </a:r>
          </a:p>
          <a:p>
            <a:r>
              <a:rPr kumimoji="1" lang="en-US" altLang="ja-JP" sz="2400" dirty="0">
                <a:latin typeface="Times New Roman" panose="02020603050405020304" pitchFamily="18" charset="0"/>
                <a:cs typeface="Times New Roman" panose="02020603050405020304" pitchFamily="18" charset="0"/>
              </a:rPr>
              <a:t>Used in IEEE 802.22 community</a:t>
            </a:r>
            <a:endParaRPr kumimoji="1" lang="ja-JP" altLang="en-US" sz="24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59CB8DFA-E6D9-04CB-8F7E-40E4D4B129E0}"/>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9E40F6BE-9952-A536-3B09-7B3F5575F3EB}"/>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8484E2A6-8286-BF9E-7813-5164A93515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6152" y="4149080"/>
            <a:ext cx="5981545" cy="1159768"/>
          </a:xfrm>
          <a:prstGeom prst="rect">
            <a:avLst/>
          </a:prstGeom>
        </p:spPr>
      </p:pic>
      <p:sp>
        <p:nvSpPr>
          <p:cNvPr id="8" name="Rectangle 4">
            <a:extLst>
              <a:ext uri="{FF2B5EF4-FFF2-40B4-BE49-F238E27FC236}">
                <a16:creationId xmlns:a16="http://schemas.microsoft.com/office/drawing/2014/main" id="{466429B2-E703-511D-223F-7D0D61DF358E}"/>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May 2024</a:t>
            </a:r>
          </a:p>
        </p:txBody>
      </p:sp>
    </p:spTree>
    <p:extLst>
      <p:ext uri="{BB962C8B-B14F-4D97-AF65-F5344CB8AC3E}">
        <p14:creationId xmlns:p14="http://schemas.microsoft.com/office/powerpoint/2010/main" val="306081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22CC28-BDC4-B6B9-5079-34837C73333D}"/>
              </a:ext>
            </a:extLst>
          </p:cNvPr>
          <p:cNvSpPr>
            <a:spLocks noGrp="1"/>
          </p:cNvSpPr>
          <p:nvPr>
            <p:ph type="title"/>
          </p:nvPr>
        </p:nvSpPr>
        <p:spPr/>
        <p:txBody>
          <a:bodyPr/>
          <a:lstStyle/>
          <a:p>
            <a:r>
              <a:rPr kumimoji="1" lang="en-US" altLang="ja-JP" dirty="0"/>
              <a:t>3GPP-based channel model </a:t>
            </a:r>
            <a:endParaRPr kumimoji="1" lang="ja-JP" altLang="en-US"/>
          </a:p>
        </p:txBody>
      </p:sp>
      <p:sp>
        <p:nvSpPr>
          <p:cNvPr id="3" name="コンテンツ プレースホルダー 2">
            <a:extLst>
              <a:ext uri="{FF2B5EF4-FFF2-40B4-BE49-F238E27FC236}">
                <a16:creationId xmlns:a16="http://schemas.microsoft.com/office/drawing/2014/main" id="{F48F1AD0-B9F8-D861-87DD-7E313D19DA04}"/>
              </a:ext>
            </a:extLst>
          </p:cNvPr>
          <p:cNvSpPr>
            <a:spLocks noGrp="1"/>
          </p:cNvSpPr>
          <p:nvPr>
            <p:ph idx="1"/>
          </p:nvPr>
        </p:nvSpPr>
        <p:spPr/>
        <p:txBody>
          <a:bodyPr/>
          <a:lstStyle/>
          <a:p>
            <a:r>
              <a:rPr lang="en-US" altLang="ja-JP" sz="1800" dirty="0">
                <a:latin typeface="Times New Roman" panose="02020603050405020304" pitchFamily="18" charset="0"/>
                <a:cs typeface="Times New Roman" panose="02020603050405020304" pitchFamily="18" charset="0"/>
              </a:rPr>
              <a:t>TR38.901 is a candidate</a:t>
            </a:r>
          </a:p>
          <a:p>
            <a:r>
              <a:rPr lang="en-US" altLang="ja-JP" sz="1800" dirty="0">
                <a:latin typeface="Times New Roman" panose="02020603050405020304" pitchFamily="18" charset="0"/>
                <a:cs typeface="Times New Roman" panose="02020603050405020304" pitchFamily="18" charset="0"/>
              </a:rPr>
              <a:t>Supports carrier frequencies above 500 MHz</a:t>
            </a:r>
          </a:p>
          <a:p>
            <a:pPr lvl="1"/>
            <a:r>
              <a:rPr kumimoji="1" lang="en-US" altLang="ja-JP" sz="1800" dirty="0">
                <a:latin typeface="Times New Roman" panose="02020603050405020304" pitchFamily="18" charset="0"/>
                <a:cs typeface="Times New Roman" panose="02020603050405020304" pitchFamily="18" charset="0"/>
              </a:rPr>
              <a:t>Not compatible with VHF band, but for VHF band, use 500 MHz if the group agreed</a:t>
            </a:r>
          </a:p>
          <a:p>
            <a:r>
              <a:rPr kumimoji="1" lang="en" altLang="ja-JP" sz="1800" dirty="0">
                <a:latin typeface="Times New Roman" panose="02020603050405020304" pitchFamily="18" charset="0"/>
                <a:cs typeface="Times New Roman" panose="02020603050405020304" pitchFamily="18" charset="0"/>
              </a:rPr>
              <a:t>TDL and CDL are available, but TDL in Section 7.7.2 is preferred since it does not perform MIMO and is mainly sub1GHz</a:t>
            </a:r>
          </a:p>
          <a:p>
            <a:r>
              <a:rPr kumimoji="1" lang="en" altLang="ja-JP" sz="1800" dirty="0">
                <a:latin typeface="Times New Roman" panose="02020603050405020304" pitchFamily="18" charset="0"/>
                <a:cs typeface="Times New Roman" panose="02020603050405020304" pitchFamily="18" charset="0"/>
              </a:rPr>
              <a:t>The RMS delay spread values of both CDL and TDL models are normalized and they can be scaled in delay so that a desired RMS delay spread can be achieved. The scaled delays can be obtained according to the equation in Section 7.7.3 (TR38.901)</a:t>
            </a:r>
          </a:p>
          <a:p>
            <a:pPr lvl="1"/>
            <a:r>
              <a:rPr kumimoji="1" lang="en-US" altLang="ja-JP" sz="1400" dirty="0">
                <a:latin typeface="Times New Roman" panose="02020603050405020304" pitchFamily="18" charset="0"/>
                <a:cs typeface="Times New Roman" panose="02020603050405020304" pitchFamily="18" charset="0"/>
              </a:rPr>
              <a:t>The</a:t>
            </a:r>
            <a:r>
              <a:rPr kumimoji="1" lang="en" altLang="ja-JP" sz="1400" dirty="0">
                <a:latin typeface="Times New Roman" panose="02020603050405020304" pitchFamily="18" charset="0"/>
                <a:cs typeface="Times New Roman" panose="02020603050405020304" pitchFamily="18" charset="0"/>
              </a:rPr>
              <a:t> delay wave may not always be in good agreement with measured values in reality</a:t>
            </a:r>
          </a:p>
          <a:p>
            <a:r>
              <a:rPr lang="en" altLang="ja-JP" sz="1800" dirty="0">
                <a:latin typeface="Times New Roman" panose="02020603050405020304" pitchFamily="18" charset="0"/>
                <a:cs typeface="Times New Roman" panose="02020603050405020304" pitchFamily="18" charset="0"/>
              </a:rPr>
              <a:t>There is a MATLAB code if you need</a:t>
            </a:r>
            <a:endParaRPr kumimoji="1" lang="en-US" altLang="ja-JP" sz="18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63229687-735D-A9E1-9790-A55227FBDE8E}"/>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22471EB1-DF26-08E0-DDA8-B55386F6076E}"/>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D5480D60-8C28-0CD2-0BEA-FC0CEC71891B}"/>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557983878"/>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521</TotalTime>
  <Words>712</Words>
  <Application>Microsoft Macintosh PowerPoint</Application>
  <PresentationFormat>画面に合わせる (4:3)</PresentationFormat>
  <Paragraphs>61</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Arial</vt:lpstr>
      <vt:lpstr>Cambria Math</vt:lpstr>
      <vt:lpstr>Times New Roman</vt:lpstr>
      <vt:lpstr>Office テーマ</vt:lpstr>
      <vt:lpstr>PowerPoint プレゼンテーション</vt:lpstr>
      <vt:lpstr>Channel model proposal  for IEEE 802.15.4ad</vt:lpstr>
      <vt:lpstr>Background</vt:lpstr>
      <vt:lpstr>Expected use cases of IEEE 802.15.4 SUN</vt:lpstr>
      <vt:lpstr>Channel Model in Urban Area</vt:lpstr>
      <vt:lpstr>Channel Model in Rural Area</vt:lpstr>
      <vt:lpstr>3GPP-based channel model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harada.hiroshi.8v@ms.c.kyoto-u.ac.jp</cp:lastModifiedBy>
  <cp:revision>38</cp:revision>
  <cp:lastPrinted>1998-02-10T13:28:06Z</cp:lastPrinted>
  <dcterms:created xsi:type="dcterms:W3CDTF">2023-07-11T09:26:43Z</dcterms:created>
  <dcterms:modified xsi:type="dcterms:W3CDTF">2024-05-15T09:17:57Z</dcterms:modified>
</cp:coreProperties>
</file>