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8"/>
  </p:notesMasterIdLst>
  <p:sldIdLst>
    <p:sldId id="259" r:id="rId2"/>
    <p:sldId id="260" r:id="rId3"/>
    <p:sldId id="5837" r:id="rId4"/>
    <p:sldId id="5865" r:id="rId5"/>
    <p:sldId id="256" r:id="rId6"/>
    <p:sldId id="5626" r:id="rId7"/>
    <p:sldId id="5861" r:id="rId8"/>
    <p:sldId id="5862" r:id="rId9"/>
    <p:sldId id="303" r:id="rId10"/>
    <p:sldId id="5630" r:id="rId11"/>
    <p:sldId id="391" r:id="rId12"/>
    <p:sldId id="5627" r:id="rId13"/>
    <p:sldId id="5863" r:id="rId14"/>
    <p:sldId id="285" r:id="rId15"/>
    <p:sldId id="5830" r:id="rId16"/>
    <p:sldId id="265"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a:srgbClr val="FFFFFF"/>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9" autoAdjust="0"/>
    <p:restoredTop sz="93400" autoAdjust="0"/>
  </p:normalViewPr>
  <p:slideViewPr>
    <p:cSldViewPr snapToGrid="0">
      <p:cViewPr varScale="1">
        <p:scale>
          <a:sx n="57" d="100"/>
          <a:sy n="57" d="100"/>
        </p:scale>
        <p:origin x="1472" y="28"/>
      </p:cViewPr>
      <p:guideLst/>
    </p:cSldViewPr>
  </p:slideViewPr>
  <p:outlineViewPr>
    <p:cViewPr>
      <p:scale>
        <a:sx n="33" d="100"/>
        <a:sy n="33" d="100"/>
      </p:scale>
      <p:origin x="0" y="-18474"/>
    </p:cViewPr>
  </p:outlineViewPr>
  <p:notesTextViewPr>
    <p:cViewPr>
      <p:scale>
        <a:sx n="1" d="1"/>
        <a:sy n="1" d="1"/>
      </p:scale>
      <p:origin x="0" y="0"/>
    </p:cViewPr>
  </p:notesTextViewPr>
  <p:sorterViewPr>
    <p:cViewPr varScale="1">
      <p:scale>
        <a:sx n="100" d="100"/>
        <a:sy n="100" d="100"/>
      </p:scale>
      <p:origin x="0" y="-2864"/>
    </p:cViewPr>
  </p:sorterViewPr>
  <p:notesViewPr>
    <p:cSldViewPr snapToGrid="0">
      <p:cViewPr varScale="1">
        <p:scale>
          <a:sx n="48" d="100"/>
          <a:sy n="48" d="100"/>
        </p:scale>
        <p:origin x="832" y="4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A4A8DC-71C3-48B2-9D44-A1F2B24FC3CB}" type="datetimeFigureOut">
              <a:rPr kumimoji="1" lang="ja-JP" altLang="en-US" smtClean="0"/>
              <a:t>2024/5/16</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350051-D29B-4BA1-8001-3F6B646E31EB}" type="slidenum">
              <a:rPr kumimoji="1" lang="ja-JP" altLang="en-US" smtClean="0"/>
              <a:t>‹#›</a:t>
            </a:fld>
            <a:endParaRPr kumimoji="1" lang="ja-JP" altLang="en-US"/>
          </a:p>
        </p:txBody>
      </p:sp>
    </p:spTree>
    <p:extLst>
      <p:ext uri="{BB962C8B-B14F-4D97-AF65-F5344CB8AC3E}">
        <p14:creationId xmlns:p14="http://schemas.microsoft.com/office/powerpoint/2010/main" val="26430389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extLst>
      <p:ext uri="{BB962C8B-B14F-4D97-AF65-F5344CB8AC3E}">
        <p14:creationId xmlns:p14="http://schemas.microsoft.com/office/powerpoint/2010/main" val="21365240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22316187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3</a:t>
            </a:fld>
            <a:endParaRPr kumimoji="1" lang="ja-JP" altLang="en-US"/>
          </a:p>
        </p:txBody>
      </p:sp>
    </p:spTree>
    <p:extLst>
      <p:ext uri="{BB962C8B-B14F-4D97-AF65-F5344CB8AC3E}">
        <p14:creationId xmlns:p14="http://schemas.microsoft.com/office/powerpoint/2010/main" val="6069275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5002626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57688" y="129104"/>
            <a:ext cx="2752070" cy="241140"/>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50015" y="10691724"/>
            <a:ext cx="806146" cy="206691"/>
          </a:xfrm>
          <a:prstGeom prst="rect">
            <a:avLst/>
          </a:prstGeom>
          <a:ln/>
        </p:spPr>
        <p:txBody>
          <a:bodyPr/>
          <a:lstStyle/>
          <a:p>
            <a:r>
              <a:rPr lang="en-US" altLang="ja-JP" dirty="0"/>
              <a:t>Page </a:t>
            </a:r>
            <a:fld id="{77570724-D4C2-4805-9F96-77169DE31113}" type="slidenum">
              <a:rPr lang="en-US" altLang="ja-JP"/>
              <a:pPr/>
              <a:t>5</a:t>
            </a:fld>
            <a:endParaRPr lang="en-US" altLang="ja-JP" dirty="0"/>
          </a:p>
        </p:txBody>
      </p:sp>
      <p:sp>
        <p:nvSpPr>
          <p:cNvPr id="24578" name="Rectangle 2"/>
          <p:cNvSpPr>
            <a:spLocks noGrp="1" noRot="1" noChangeAspect="1" noChangeArrowheads="1" noTextEdit="1"/>
          </p:cNvSpPr>
          <p:nvPr>
            <p:ph type="sldImg"/>
          </p:nvPr>
        </p:nvSpPr>
        <p:spPr>
          <a:xfrm>
            <a:off x="735013" y="835025"/>
            <a:ext cx="5502275" cy="4127500"/>
          </a:xfrm>
          <a:ln/>
        </p:spPr>
      </p:sp>
      <p:sp>
        <p:nvSpPr>
          <p:cNvPr id="24579" name="Rectangle 3"/>
          <p:cNvSpPr>
            <a:spLocks noGrp="1" noChangeArrowheads="1"/>
          </p:cNvSpPr>
          <p:nvPr>
            <p:ph type="body" idx="1"/>
          </p:nvPr>
        </p:nvSpPr>
        <p:spPr>
          <a:xfrm>
            <a:off x="929064" y="5245746"/>
            <a:ext cx="5114636" cy="4969951"/>
          </a:xfrm>
          <a:prstGeom prst="rect">
            <a:avLst/>
          </a:prstGeom>
        </p:spPr>
        <p:txBody>
          <a:bodyPr/>
          <a:lstStyle/>
          <a:p>
            <a:endParaRPr lang="ja-JP" altLang="ja-JP"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D9350051-D29B-4BA1-8001-3F6B646E31EB}" type="slidenum">
              <a:rPr kumimoji="1" lang="ja-JP" altLang="en-US" smtClean="0"/>
              <a:t>12</a:t>
            </a:fld>
            <a:endParaRPr kumimoji="1" lang="ja-JP" altLang="en-US"/>
          </a:p>
        </p:txBody>
      </p:sp>
    </p:spTree>
    <p:extLst>
      <p:ext uri="{BB962C8B-B14F-4D97-AF65-F5344CB8AC3E}">
        <p14:creationId xmlns:p14="http://schemas.microsoft.com/office/powerpoint/2010/main" val="1222881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a:t>Shoichet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14</a:t>
            </a:fld>
            <a:endParaRPr kumimoji="1" lang="ja-JP" altLang="en-US" dirty="0"/>
          </a:p>
        </p:txBody>
      </p:sp>
    </p:spTree>
    <p:extLst>
      <p:ext uri="{BB962C8B-B14F-4D97-AF65-F5344CB8AC3E}">
        <p14:creationId xmlns:p14="http://schemas.microsoft.com/office/powerpoint/2010/main" val="80558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doc.: IEEE 802.15-&lt;doc#&gt;</a:t>
            </a:r>
            <a:endParaRPr kumimoji="1" lang="en-US" altLang="ja-JP"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5" name="フッター プレースホルダー 4"/>
          <p:cNvSpPr>
            <a:spLocks noGrp="1"/>
          </p:cNvSpPr>
          <p:nvPr>
            <p:ph type="ftr" sz="quarter" idx="11"/>
          </p:nvPr>
        </p:nvSpPr>
        <p:spPr/>
        <p:txBody>
          <a:bodyPr/>
          <a:lstStyle/>
          <a:p>
            <a:pPr marL="1828800" marR="0" lvl="4"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Shoichi Kitazawa (ATR)</a:t>
            </a:r>
            <a:endParaRPr kumimoji="1"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6" name="スライド番号プレースホルダー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D6D2E3F-5094-4468-9CC9-C689E0F636B7}"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1" lang="ja-JP" altLang="en-US"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2950178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 イメージ プレースホルダー 1"/>
          <p:cNvSpPr>
            <a:spLocks noGrp="1" noRot="1" noChangeAspect="1" noTextEdit="1"/>
          </p:cNvSpPr>
          <p:nvPr>
            <p:ph type="sldImg"/>
          </p:nvPr>
        </p:nvSpPr>
        <p:spPr>
          <a:xfrm>
            <a:off x="914400" y="746125"/>
            <a:ext cx="4903788" cy="3678238"/>
          </a:xfrm>
          <a:ln/>
        </p:spPr>
      </p:sp>
      <p:sp>
        <p:nvSpPr>
          <p:cNvPr id="19459"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dirty="0">
              <a:latin typeface="Times New Roman" pitchFamily="18" charset="0"/>
              <a:ea typeface="ＭＳ Ｐゴシック" charset="-128"/>
            </a:endParaRPr>
          </a:p>
        </p:txBody>
      </p:sp>
      <p:sp>
        <p:nvSpPr>
          <p:cNvPr id="19460" name="日付プレースホルダー 3"/>
          <p:cNvSpPr>
            <a:spLocks noGrp="1"/>
          </p:cNvSpPr>
          <p:nvPr>
            <p:ph type="dt" sz="quarter"/>
          </p:nvPr>
        </p:nvSpPr>
        <p:spPr>
          <a:xfrm>
            <a:off x="3815373" y="1"/>
            <a:ext cx="2918831" cy="4934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1400" dirty="0">
                <a:ea typeface="Arial Unicode MS" pitchFamily="50" charset="-128"/>
                <a:cs typeface="Arial Unicode MS" pitchFamily="50" charset="-128"/>
              </a:rPr>
              <a:t>07/12/10</a:t>
            </a:r>
          </a:p>
        </p:txBody>
      </p:sp>
      <p:sp>
        <p:nvSpPr>
          <p:cNvPr id="19461" name="スライド番号プレースホルダー 4"/>
          <p:cNvSpPr>
            <a:spLocks noGrp="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2400" dirty="0"/>
              <a:t>Page </a:t>
            </a:r>
            <a:fld id="{28B1BE53-0473-474E-A0A8-8E2CBAF09E75}" type="slidenum">
              <a:rPr lang="en-US" altLang="ja-JP" sz="2400" smtClean="0"/>
              <a:pPr eaLnBrk="1" hangingPunct="1">
                <a:spcBef>
                  <a:spcPct val="0"/>
                </a:spcBef>
              </a:pPr>
              <a:t>16</a:t>
            </a:fld>
            <a:endParaRPr lang="en-US" altLang="ja-JP" sz="2400" dirty="0"/>
          </a:p>
        </p:txBody>
      </p:sp>
    </p:spTree>
    <p:extLst>
      <p:ext uri="{BB962C8B-B14F-4D97-AF65-F5344CB8AC3E}">
        <p14:creationId xmlns:p14="http://schemas.microsoft.com/office/powerpoint/2010/main" val="40584533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2024</a:t>
            </a:r>
            <a:endParaRPr lang="en-US" altLang="ja-JP" dirty="0"/>
          </a:p>
        </p:txBody>
      </p:sp>
    </p:spTree>
    <p:extLst>
      <p:ext uri="{BB962C8B-B14F-4D97-AF65-F5344CB8AC3E}">
        <p14:creationId xmlns:p14="http://schemas.microsoft.com/office/powerpoint/2010/main" val="12828432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2024</a:t>
            </a:r>
            <a:endParaRPr lang="en-US" altLang="ja-JP" dirty="0"/>
          </a:p>
        </p:txBody>
      </p:sp>
    </p:spTree>
    <p:extLst>
      <p:ext uri="{BB962C8B-B14F-4D97-AF65-F5344CB8AC3E}">
        <p14:creationId xmlns:p14="http://schemas.microsoft.com/office/powerpoint/2010/main" val="38991998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22"/>
        <p:cNvGrpSpPr/>
        <p:nvPr/>
      </p:nvGrpSpPr>
      <p:grpSpPr>
        <a:xfrm>
          <a:off x="0" y="0"/>
          <a:ext cx="0" cy="0"/>
          <a:chOff x="0" y="0"/>
          <a:chExt cx="0" cy="0"/>
        </a:xfrm>
      </p:grpSpPr>
      <p:sp>
        <p:nvSpPr>
          <p:cNvPr id="23" name="Google Shape;23;p2"/>
          <p:cNvSpPr txBox="1">
            <a:spLocks noGrp="1"/>
          </p:cNvSpPr>
          <p:nvPr>
            <p:ph type="dt" idx="10"/>
          </p:nvPr>
        </p:nvSpPr>
        <p:spPr>
          <a:xfrm>
            <a:off x="788541" y="460019"/>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342900" marR="0" lvl="1"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2pPr>
            <a:lvl3pPr marL="685800" marR="0" lvl="2"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3pPr>
            <a:lvl4pPr marL="1028700" marR="0" lvl="3"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4pPr>
            <a:lvl5pPr marL="1371600" marR="0" lvl="4"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5pPr>
            <a:lvl6pPr marL="1714500" marR="0" lvl="5"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6pPr>
            <a:lvl7pPr marL="2057400" marR="0" lvl="6"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7pPr>
            <a:lvl8pPr marL="2400300" marR="0" lvl="7"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8pPr>
            <a:lvl9pPr marL="2743200" marR="0" lvl="8"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9pPr>
          </a:lstStyle>
          <a:p>
            <a:r>
              <a:rPr lang="en-US" altLang="ja-JP"/>
              <a:t>May 2024</a:t>
            </a:r>
            <a:endParaRPr lang="en-US" dirty="0"/>
          </a:p>
        </p:txBody>
      </p:sp>
      <p:sp>
        <p:nvSpPr>
          <p:cNvPr id="24" name="Google Shape;24;p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1pPr>
            <a:lvl2pPr marL="342900" marR="0" lvl="1"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2pPr>
            <a:lvl3pPr marL="685800" marR="0" lvl="2"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3pPr>
            <a:lvl4pPr marL="1028700" marR="0" lvl="3"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4pPr>
            <a:lvl5pPr marL="1371600" marR="0" lvl="4"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5pPr>
            <a:lvl6pPr marL="1714500" marR="0" lvl="5"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6pPr>
            <a:lvl7pPr marL="2057400" marR="0" lvl="6"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7pPr>
            <a:lvl8pPr marL="2400300" marR="0" lvl="7"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8pPr>
            <a:lvl9pPr marL="2743200" marR="0" lvl="8"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9pPr>
          </a:lstStyle>
          <a:p>
            <a:endParaRPr dirty="0"/>
          </a:p>
        </p:txBody>
      </p:sp>
      <p:sp>
        <p:nvSpPr>
          <p:cNvPr id="25" name="Google Shape;25;p2"/>
          <p:cNvSpPr txBox="1">
            <a:spLocks noGrp="1"/>
          </p:cNvSpPr>
          <p:nvPr>
            <p:ph type="sldNum" idx="12"/>
          </p:nvPr>
        </p:nvSpPr>
        <p:spPr>
          <a:xfrm>
            <a:off x="4341814"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9pPr>
          </a:lstStyle>
          <a:p>
            <a:r>
              <a:rPr lang="en-US"/>
              <a:t>Slide </a:t>
            </a:r>
            <a:fld id="{00000000-1234-1234-1234-123412341234}" type="slidenum">
              <a:rPr lang="en-US" smtClean="0"/>
              <a:pPr/>
              <a:t>‹#›</a:t>
            </a:fld>
            <a:endParaRPr dirty="0"/>
          </a:p>
        </p:txBody>
      </p:sp>
    </p:spTree>
    <p:extLst>
      <p:ext uri="{BB962C8B-B14F-4D97-AF65-F5344CB8AC3E}">
        <p14:creationId xmlns:p14="http://schemas.microsoft.com/office/powerpoint/2010/main" val="28924768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AA02A-616C-4E17-8A93-3825B53DED5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23A5485-2567-4A3C-AED1-61D1D6FF72FC}"/>
              </a:ext>
            </a:extLst>
          </p:cNvPr>
          <p:cNvSpPr>
            <a:spLocks noGrp="1"/>
          </p:cNvSpPr>
          <p:nvPr>
            <p:ph type="dt" idx="10"/>
          </p:nvPr>
        </p:nvSpPr>
        <p:spPr/>
        <p:txBody>
          <a:bodyPr/>
          <a:lstStyle/>
          <a:p>
            <a:r>
              <a:rPr lang="en-US" altLang="ja-JP"/>
              <a:t>May 2024</a:t>
            </a:r>
            <a:endParaRPr lang="en-US" dirty="0"/>
          </a:p>
        </p:txBody>
      </p:sp>
      <p:sp>
        <p:nvSpPr>
          <p:cNvPr id="4" name="Footer Placeholder 3">
            <a:extLst>
              <a:ext uri="{FF2B5EF4-FFF2-40B4-BE49-F238E27FC236}">
                <a16:creationId xmlns:a16="http://schemas.microsoft.com/office/drawing/2014/main" id="{7AEEA305-65EE-473A-BF72-82E3EDA22B3A}"/>
              </a:ext>
            </a:extLst>
          </p:cNvPr>
          <p:cNvSpPr>
            <a:spLocks noGrp="1"/>
          </p:cNvSpPr>
          <p:nvPr>
            <p:ph type="ftr" idx="11"/>
          </p:nvPr>
        </p:nvSpPr>
        <p:spPr/>
        <p:txBody>
          <a:bodyPr/>
          <a:lstStyle/>
          <a:p>
            <a:endParaRPr lang="en-US" dirty="0"/>
          </a:p>
        </p:txBody>
      </p:sp>
      <p:sp>
        <p:nvSpPr>
          <p:cNvPr id="5" name="Slide Number Placeholder 4">
            <a:extLst>
              <a:ext uri="{FF2B5EF4-FFF2-40B4-BE49-F238E27FC236}">
                <a16:creationId xmlns:a16="http://schemas.microsoft.com/office/drawing/2014/main" id="{76CD15C4-BF0C-464A-A7A9-4C5E6442477B}"/>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a:t>
            </a:fld>
            <a:endParaRPr dirty="0"/>
          </a:p>
        </p:txBody>
      </p:sp>
      <p:sp>
        <p:nvSpPr>
          <p:cNvPr id="7" name="Text Placeholder 6">
            <a:extLst>
              <a:ext uri="{FF2B5EF4-FFF2-40B4-BE49-F238E27FC236}">
                <a16:creationId xmlns:a16="http://schemas.microsoft.com/office/drawing/2014/main" id="{B71F6D75-D907-4825-A915-1687F92F5EB3}"/>
              </a:ext>
            </a:extLst>
          </p:cNvPr>
          <p:cNvSpPr>
            <a:spLocks noGrp="1"/>
          </p:cNvSpPr>
          <p:nvPr>
            <p:ph type="body" sz="quarter" idx="13"/>
          </p:nvPr>
        </p:nvSpPr>
        <p:spPr>
          <a:xfrm>
            <a:off x="685800" y="1844675"/>
            <a:ext cx="7772400" cy="4459872"/>
          </a:xfrm>
        </p:spPr>
        <p:txBody>
          <a:bodyPr/>
          <a:lstStyle>
            <a:lvl1pPr marL="457200" indent="-431800">
              <a:buSzPct val="100000"/>
              <a:buFont typeface="Arial" panose="020B0604020202020204" pitchFamily="34" charset="0"/>
              <a:buChar char="•"/>
              <a:defRPr sz="2400">
                <a:latin typeface="Times New Roman" panose="02020603050405020304" pitchFamily="18" charset="0"/>
                <a:cs typeface="Times New Roman" panose="02020603050405020304" pitchFamily="18" charset="0"/>
              </a:defRPr>
            </a:lvl1pPr>
            <a:lvl2pPr marL="914400" indent="-406400">
              <a:buSzPct val="100000"/>
              <a:buFont typeface="Arial" panose="020B0604020202020204" pitchFamily="34" charset="0"/>
              <a:buChar char="–"/>
              <a:defRPr sz="2000">
                <a:latin typeface="Times New Roman" panose="02020603050405020304" pitchFamily="18" charset="0"/>
                <a:cs typeface="Times New Roman" panose="02020603050405020304" pitchFamily="18" charset="0"/>
              </a:defRPr>
            </a:lvl2pPr>
            <a:lvl3pPr>
              <a:buSzPct val="100000"/>
              <a:defRPr sz="1800">
                <a:latin typeface="Times New Roman" panose="02020603050405020304" pitchFamily="18" charset="0"/>
                <a:cs typeface="Times New Roman" panose="02020603050405020304" pitchFamily="18" charset="0"/>
              </a:defRPr>
            </a:lvl3pPr>
            <a:lvl4pPr>
              <a:buSzPct val="100000"/>
              <a:defRPr sz="1600">
                <a:latin typeface="Times New Roman" panose="02020603050405020304" pitchFamily="18" charset="0"/>
                <a:cs typeface="Times New Roman" panose="02020603050405020304" pitchFamily="18" charset="0"/>
              </a:defRPr>
            </a:lvl4pPr>
            <a:lvl5pPr>
              <a:buSzPct val="100000"/>
              <a:defRPr sz="1600">
                <a:latin typeface="Times New Roman" panose="02020603050405020304" pitchFamily="18" charset="0"/>
                <a:cs typeface="Times New Roman" panose="0202060305040502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0357492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xfrm>
            <a:off x="4342399" y="6475413"/>
            <a:ext cx="535403" cy="184666"/>
          </a:xfrm>
          <a:ln/>
        </p:spPr>
        <p:txBody>
          <a:bodyPr/>
          <a:lstStyle>
            <a:lvl1pPr>
              <a:defRPr sz="1200">
                <a:latin typeface="+mj-lt"/>
              </a:defRPr>
            </a:lvl1pPr>
          </a:lstStyle>
          <a:p>
            <a:pPr>
              <a:defRPr/>
            </a:pPr>
            <a:r>
              <a:rPr lang="en-US">
                <a:solidFill>
                  <a:srgbClr val="000000"/>
                </a:solidFill>
              </a:rPr>
              <a:t>Slide </a:t>
            </a:r>
            <a:fld id="{C65D8D74-25E4-4A14-9B13-1C1CBE0663D9}" type="slidenum">
              <a:rPr lang="en-US" smtClean="0">
                <a:solidFill>
                  <a:srgbClr val="000000"/>
                </a:solidFill>
              </a:rPr>
              <a:pPr>
                <a:defRPr/>
              </a:pPr>
              <a:t>‹#›</a:t>
            </a:fld>
            <a:endParaRPr lang="en-US" dirty="0">
              <a:solidFill>
                <a:srgbClr val="000000"/>
              </a:solidFill>
              <a:latin typeface="+mj-lt"/>
            </a:endParaRPr>
          </a:p>
        </p:txBody>
      </p:sp>
      <p:sp>
        <p:nvSpPr>
          <p:cNvPr id="5" name="タイトル 4"/>
          <p:cNvSpPr>
            <a:spLocks noGrp="1"/>
          </p:cNvSpPr>
          <p:nvPr>
            <p:ph type="title"/>
          </p:nvPr>
        </p:nvSpPr>
        <p:spPr/>
        <p:txBody>
          <a:bodyPr/>
          <a:lstStyle/>
          <a:p>
            <a:r>
              <a:rPr kumimoji="1" lang="ja-JP" altLang="en-US"/>
              <a:t>マスタ タイトルの書式設定</a:t>
            </a:r>
          </a:p>
        </p:txBody>
      </p:sp>
      <p:sp>
        <p:nvSpPr>
          <p:cNvPr id="8" name="Rectangle 4">
            <a:extLst>
              <a:ext uri="{FF2B5EF4-FFF2-40B4-BE49-F238E27FC236}">
                <a16:creationId xmlns:a16="http://schemas.microsoft.com/office/drawing/2014/main" id="{8B7B025E-5AD3-4FC8-8538-2264AD38BF1A}"/>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altLang="ja-JP">
                <a:solidFill>
                  <a:srgbClr val="000000"/>
                </a:solidFill>
                <a:latin typeface="Times New Roman" pitchFamily="18" charset="0"/>
              </a:rPr>
              <a:t>May 2024</a:t>
            </a:r>
            <a:endParaRPr kumimoji="0" lang="en-US" altLang="ja-JP" dirty="0">
              <a:solidFill>
                <a:srgbClr val="000000"/>
              </a:solidFill>
              <a:latin typeface="Times New Roman" pitchFamily="18" charset="0"/>
            </a:endParaRPr>
          </a:p>
        </p:txBody>
      </p:sp>
      <p:sp>
        <p:nvSpPr>
          <p:cNvPr id="9" name="フッター プレースホルダー 4">
            <a:extLst>
              <a:ext uri="{FF2B5EF4-FFF2-40B4-BE49-F238E27FC236}">
                <a16:creationId xmlns:a16="http://schemas.microsoft.com/office/drawing/2014/main" id="{674B2FA7-A919-49FF-9D77-45873A0BBCFE}"/>
              </a:ext>
            </a:extLst>
          </p:cNvPr>
          <p:cNvSpPr>
            <a:spLocks noGrp="1"/>
          </p:cNvSpPr>
          <p:nvPr>
            <p:ph type="ftr" sz="quarter" idx="3"/>
          </p:nvPr>
        </p:nvSpPr>
        <p:spPr>
          <a:xfrm>
            <a:off x="5220072" y="6453336"/>
            <a:ext cx="3744416" cy="553998"/>
          </a:xfrm>
        </p:spPr>
        <p:txBody>
          <a:bodyPr/>
          <a:lstStyle>
            <a:lvl1pPr>
              <a:defRPr>
                <a:latin typeface="+mj-lt"/>
              </a:defRPr>
            </a:lvl1pPr>
          </a:lstStyle>
          <a:p>
            <a:endParaRPr lang="en-US" altLang="ja-JP" sz="1200" dirty="0">
              <a:solidFill>
                <a:srgbClr val="000000"/>
              </a:solidFill>
            </a:endParaRPr>
          </a:p>
        </p:txBody>
      </p:sp>
    </p:spTree>
    <p:extLst>
      <p:ext uri="{BB962C8B-B14F-4D97-AF65-F5344CB8AC3E}">
        <p14:creationId xmlns:p14="http://schemas.microsoft.com/office/powerpoint/2010/main" val="10959992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2DCEF14-0175-5588-24B4-A27120416AB8}"/>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7A0EE947-6269-F580-E3CB-75339F210265}"/>
              </a:ext>
            </a:extLst>
          </p:cNvPr>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スライド番号プレースホルダー 5">
            <a:extLst>
              <a:ext uri="{FF2B5EF4-FFF2-40B4-BE49-F238E27FC236}">
                <a16:creationId xmlns:a16="http://schemas.microsoft.com/office/drawing/2014/main" id="{98D2BD4B-4AE7-1C50-E00B-05311CE60858}"/>
              </a:ext>
            </a:extLst>
          </p:cNvPr>
          <p:cNvSpPr>
            <a:spLocks noGrp="1"/>
          </p:cNvSpPr>
          <p:nvPr>
            <p:ph type="sldNum" sz="quarter" idx="12"/>
          </p:nvPr>
        </p:nvSpPr>
        <p:spPr/>
        <p:txBody>
          <a:bodyPr/>
          <a:lstStyle>
            <a:lvl1pPr>
              <a:defRPr/>
            </a:lvl1pPr>
          </a:lstStyle>
          <a:p>
            <a:r>
              <a:rPr lang="en-US" altLang="ja-JP"/>
              <a:t>Slide </a:t>
            </a:r>
            <a:fld id="{1B8858A5-62B6-9F48-B9FB-F96DB222C215}" type="slidenum">
              <a:rPr lang="en-US" altLang="ja-JP"/>
              <a:pPr/>
              <a:t>‹#›</a:t>
            </a:fld>
            <a:endParaRPr lang="en-US" altLang="ja-JP"/>
          </a:p>
        </p:txBody>
      </p:sp>
    </p:spTree>
    <p:extLst>
      <p:ext uri="{BB962C8B-B14F-4D97-AF65-F5344CB8AC3E}">
        <p14:creationId xmlns:p14="http://schemas.microsoft.com/office/powerpoint/2010/main" val="40287582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2024</a:t>
            </a:r>
            <a:endParaRPr lang="en-US" altLang="ja-JP" dirty="0"/>
          </a:p>
        </p:txBody>
      </p:sp>
    </p:spTree>
    <p:extLst>
      <p:ext uri="{BB962C8B-B14F-4D97-AF65-F5344CB8AC3E}">
        <p14:creationId xmlns:p14="http://schemas.microsoft.com/office/powerpoint/2010/main" val="768897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2024</a:t>
            </a:r>
            <a:endParaRPr lang="en-US" altLang="ja-JP" dirty="0"/>
          </a:p>
        </p:txBody>
      </p:sp>
    </p:spTree>
    <p:extLst>
      <p:ext uri="{BB962C8B-B14F-4D97-AF65-F5344CB8AC3E}">
        <p14:creationId xmlns:p14="http://schemas.microsoft.com/office/powerpoint/2010/main" val="1386678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2024</a:t>
            </a:r>
            <a:endParaRPr lang="en-US" altLang="ja-JP" dirty="0"/>
          </a:p>
        </p:txBody>
      </p:sp>
    </p:spTree>
    <p:extLst>
      <p:ext uri="{BB962C8B-B14F-4D97-AF65-F5344CB8AC3E}">
        <p14:creationId xmlns:p14="http://schemas.microsoft.com/office/powerpoint/2010/main" val="11421778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2024</a:t>
            </a:r>
            <a:endParaRPr lang="en-US" altLang="ja-JP" dirty="0"/>
          </a:p>
        </p:txBody>
      </p:sp>
    </p:spTree>
    <p:extLst>
      <p:ext uri="{BB962C8B-B14F-4D97-AF65-F5344CB8AC3E}">
        <p14:creationId xmlns:p14="http://schemas.microsoft.com/office/powerpoint/2010/main" val="297604991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2024</a:t>
            </a:r>
            <a:endParaRPr lang="en-US" altLang="ja-JP" dirty="0"/>
          </a:p>
        </p:txBody>
      </p:sp>
      <p:sp>
        <p:nvSpPr>
          <p:cNvPr id="3" name="スライド番号プレースホルダー 3">
            <a:extLst>
              <a:ext uri="{FF2B5EF4-FFF2-40B4-BE49-F238E27FC236}">
                <a16:creationId xmlns:a16="http://schemas.microsoft.com/office/drawing/2014/main" id="{7ECC3DA4-3912-A8BD-408D-1306053DAF66}"/>
              </a:ext>
            </a:extLst>
          </p:cNvPr>
          <p:cNvSpPr txBox="1">
            <a:spLocks/>
          </p:cNvSpPr>
          <p:nvPr userDrawn="1"/>
        </p:nvSpPr>
        <p:spPr bwMode="auto">
          <a:xfrm>
            <a:off x="4374646" y="6486295"/>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marL="0" algn="ctr" defTabSz="457200" rtl="0" eaLnBrk="1" latinLnBrk="0" hangingPunct="1">
              <a:defRPr sz="1400" kern="1200">
                <a:solidFill>
                  <a:schemeClr val="tx1"/>
                </a:solidFill>
                <a:latin typeface="+mn-lt"/>
                <a:ea typeface="ＭＳ Ｐゴシック" charset="-128"/>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a:t>Slide </a:t>
            </a:r>
            <a:fld id="{266A080E-4E30-4968-B029-7CF782D6220C}" type="slidenum">
              <a:rPr lang="en-US" altLang="ja-JP" smtClean="0"/>
              <a:pPr/>
              <a:t>‹#›</a:t>
            </a:fld>
            <a:endParaRPr lang="en-US" altLang="ja-JP" dirty="0"/>
          </a:p>
        </p:txBody>
      </p:sp>
    </p:spTree>
    <p:extLst>
      <p:ext uri="{BB962C8B-B14F-4D97-AF65-F5344CB8AC3E}">
        <p14:creationId xmlns:p14="http://schemas.microsoft.com/office/powerpoint/2010/main" val="5609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2024</a:t>
            </a:r>
            <a:endParaRPr lang="en-US" altLang="ja-JP" dirty="0"/>
          </a:p>
        </p:txBody>
      </p:sp>
      <p:sp>
        <p:nvSpPr>
          <p:cNvPr id="3" name="スライド番号プレースホルダー 3">
            <a:extLst>
              <a:ext uri="{FF2B5EF4-FFF2-40B4-BE49-F238E27FC236}">
                <a16:creationId xmlns:a16="http://schemas.microsoft.com/office/drawing/2014/main" id="{692C7D50-C90F-466E-DE10-88956826EED5}"/>
              </a:ext>
            </a:extLst>
          </p:cNvPr>
          <p:cNvSpPr txBox="1">
            <a:spLocks/>
          </p:cNvSpPr>
          <p:nvPr userDrawn="1"/>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marL="0" algn="ctr" defTabSz="457200" rtl="0" eaLnBrk="1" latinLnBrk="0" hangingPunct="1">
              <a:defRPr sz="1400" kern="1200">
                <a:solidFill>
                  <a:schemeClr val="tx1"/>
                </a:solidFill>
                <a:latin typeface="+mn-lt"/>
                <a:ea typeface="ＭＳ Ｐゴシック" charset="-128"/>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a:t>Slide </a:t>
            </a:r>
            <a:fld id="{266A080E-4E30-4968-B029-7CF782D6220C}" type="slidenum">
              <a:rPr lang="en-US" altLang="ja-JP" smtClean="0"/>
              <a:pPr/>
              <a:t>‹#›</a:t>
            </a:fld>
            <a:endParaRPr lang="en-US" altLang="ja-JP" dirty="0"/>
          </a:p>
        </p:txBody>
      </p:sp>
    </p:spTree>
    <p:extLst>
      <p:ext uri="{BB962C8B-B14F-4D97-AF65-F5344CB8AC3E}">
        <p14:creationId xmlns:p14="http://schemas.microsoft.com/office/powerpoint/2010/main" val="231100901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2024</a:t>
            </a:r>
            <a:endParaRPr lang="en-US" altLang="ja-JP" dirty="0"/>
          </a:p>
        </p:txBody>
      </p:sp>
    </p:spTree>
    <p:extLst>
      <p:ext uri="{BB962C8B-B14F-4D97-AF65-F5344CB8AC3E}">
        <p14:creationId xmlns:p14="http://schemas.microsoft.com/office/powerpoint/2010/main" val="2133844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1_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2024</a:t>
            </a:r>
            <a:endParaRPr lang="en-US" altLang="ja-JP" dirty="0"/>
          </a:p>
        </p:txBody>
      </p:sp>
      <p:sp>
        <p:nvSpPr>
          <p:cNvPr id="3" name="スライド番号プレースホルダー 3">
            <a:extLst>
              <a:ext uri="{FF2B5EF4-FFF2-40B4-BE49-F238E27FC236}">
                <a16:creationId xmlns:a16="http://schemas.microsoft.com/office/drawing/2014/main" id="{F0D3190D-3C0A-C5B0-B33C-7B275E84AA1A}"/>
              </a:ext>
            </a:extLst>
          </p:cNvPr>
          <p:cNvSpPr>
            <a:spLocks noGrp="1"/>
          </p:cNvSpPr>
          <p:nvPr>
            <p:ph type="sldNum" sz="quarter" idx="13"/>
          </p:nvPr>
        </p:nvSpPr>
        <p:spPr>
          <a:xfrm>
            <a:off x="4276676" y="6475413"/>
            <a:ext cx="666849" cy="215444"/>
          </a:xfrm>
        </p:spPr>
        <p:txBody>
          <a:bodyPr/>
          <a:lstStyle>
            <a:lvl1pPr>
              <a:defRPr/>
            </a:lvl1pPr>
          </a:lstStyle>
          <a:p>
            <a:r>
              <a:rPr lang="en-US" altLang="ja-JP" dirty="0"/>
              <a:t>Slide </a:t>
            </a:r>
            <a:fld id="{266A080E-4E30-4968-B029-7CF782D6220C}" type="slidenum">
              <a:rPr lang="en-US" altLang="ja-JP"/>
              <a:pPr/>
              <a:t>‹#›</a:t>
            </a:fld>
            <a:endParaRPr lang="en-US" altLang="ja-JP" dirty="0"/>
          </a:p>
        </p:txBody>
      </p:sp>
    </p:spTree>
    <p:extLst>
      <p:ext uri="{BB962C8B-B14F-4D97-AF65-F5344CB8AC3E}">
        <p14:creationId xmlns:p14="http://schemas.microsoft.com/office/powerpoint/2010/main" val="3864895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87620"/>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802.15-24-0300-00-06ma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2024</a:t>
            </a:r>
            <a:endParaRPr lang="en-US" altLang="ja-JP" dirty="0"/>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787025" y="6463844"/>
            <a:ext cx="2552629" cy="276999"/>
          </a:xfrm>
          <a:prstGeom prst="rect">
            <a:avLst/>
          </a:prstGeom>
        </p:spPr>
        <p:txBody>
          <a:bodyPr wrap="square">
            <a:spAutoFit/>
          </a:bodyPr>
          <a:lstStyle/>
          <a:p>
            <a:r>
              <a:rPr lang="en-US" altLang="ja-JP" sz="1200" dirty="0"/>
              <a:t>Ryuji Kohno(YNU/YRP-IAI)</a:t>
            </a:r>
          </a:p>
        </p:txBody>
      </p:sp>
    </p:spTree>
    <p:extLst>
      <p:ext uri="{BB962C8B-B14F-4D97-AF65-F5344CB8AC3E}">
        <p14:creationId xmlns:p14="http://schemas.microsoft.com/office/powerpoint/2010/main" val="1633860139"/>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6" r:id="rId3"/>
    <p:sldLayoutId id="2147483677" r:id="rId4"/>
    <p:sldLayoutId id="2147483678" r:id="rId5"/>
    <p:sldLayoutId id="2147483679" r:id="rId6"/>
    <p:sldLayoutId id="2147483680" r:id="rId7"/>
    <p:sldLayoutId id="2147483681" r:id="rId8"/>
    <p:sldLayoutId id="2147483697" r:id="rId9"/>
    <p:sldLayoutId id="2147483699" r:id="rId10"/>
    <p:sldLayoutId id="2147483710" r:id="rId11"/>
    <p:sldLayoutId id="2147483711" r:id="rId12"/>
    <p:sldLayoutId id="2147483712" r:id="rId13"/>
    <p:sldLayoutId id="2147483713" r:id="rId14"/>
  </p:sldLayoutIdLst>
  <p:hf hdr="0" ft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16904" y="609600"/>
            <a:ext cx="8991600" cy="5329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[TG15.6ma Closing Report for May 2024]</a:t>
            </a:r>
          </a:p>
          <a:p>
            <a:r>
              <a:rPr lang="en-US" altLang="ja-JP" sz="1600" b="1" dirty="0">
                <a:ea typeface="ＭＳ Ｐゴシック" charset="-128"/>
              </a:rPr>
              <a:t>Date Submitted: </a:t>
            </a:r>
            <a:r>
              <a:rPr lang="en-US" altLang="ja-JP" sz="1600" dirty="0">
                <a:ea typeface="ＭＳ Ｐゴシック" charset="-128"/>
              </a:rPr>
              <a:t>[15</a:t>
            </a:r>
            <a:r>
              <a:rPr lang="en-US" altLang="ja-JP" sz="1600" baseline="30000" dirty="0">
                <a:ea typeface="ＭＳ Ｐゴシック" charset="-128"/>
              </a:rPr>
              <a:t>th</a:t>
            </a:r>
            <a:r>
              <a:rPr lang="en-US" altLang="ja-JP" sz="1600" dirty="0">
                <a:ea typeface="ＭＳ Ｐゴシック" charset="-128"/>
              </a:rPr>
              <a:t> May 2024]	</a:t>
            </a:r>
          </a:p>
          <a:p>
            <a:pPr>
              <a:lnSpc>
                <a:spcPts val="1700"/>
              </a:lnSpc>
            </a:pPr>
            <a:r>
              <a:rPr lang="en-US" altLang="ja-JP" sz="1600" b="1" dirty="0">
                <a:solidFill>
                  <a:srgbClr val="000000"/>
                </a:solidFill>
              </a:rPr>
              <a:t>Source:</a:t>
            </a:r>
            <a:r>
              <a:rPr lang="en-US" altLang="ja-JP" sz="1600" dirty="0">
                <a:solidFill>
                  <a:srgbClr val="000000"/>
                </a:solidFill>
              </a:rPr>
              <a:t> </a:t>
            </a:r>
            <a:r>
              <a:rPr lang="en-US" altLang="ko-KR" sz="1600" dirty="0">
                <a:solidFill>
                  <a:srgbClr val="000000"/>
                </a:solidFill>
              </a:rPr>
              <a:t>[Ryuji Kohno1,2,]</a:t>
            </a:r>
            <a:r>
              <a:rPr lang="en-US" altLang="ko-KR" sz="1600" dirty="0">
                <a:solidFill>
                  <a:srgbClr val="000000"/>
                </a:solidFill>
                <a:ea typeface="굴림" pitchFamily="50" charset="-127"/>
              </a:rPr>
              <a:t> [1;Yokohama National University, 2;YRP International Alliance Institute(YRP-IAI)]                                  </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Address </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79-5 Tokiwadai, Hodogaya-ku, Yokohama, 240-8501 Japan</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               2; </a:t>
            </a:r>
            <a:r>
              <a:rPr kumimoji="0" lang="pl-PL"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YRP1 Blg., 3-4 HikarinoOka, Yokosuka-City, Kanagawa, 239-0847 Japan</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Voice:</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+81-90-5408-0611], FAX: [+81-45-383-5528],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Email:</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kohno@ynu.ac.jp,  2: kohno@yrp-iai.jp] Re: []</a:t>
            </a:r>
            <a:endParaRPr lang="en-US" altLang="ja-JP" sz="1600" dirty="0">
              <a:solidFill>
                <a:srgbClr val="000000"/>
              </a:solidFill>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closing report for TG15.6ma for Revision of P802.15.6-2012 with Enhanced Dependability May 2024.]</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2" name="日付プレースホルダー 1">
            <a:extLst>
              <a:ext uri="{FF2B5EF4-FFF2-40B4-BE49-F238E27FC236}">
                <a16:creationId xmlns:a16="http://schemas.microsoft.com/office/drawing/2014/main" id="{2F68B29C-93AD-42D4-8D62-D6AAA500564C}"/>
              </a:ext>
            </a:extLst>
          </p:cNvPr>
          <p:cNvSpPr>
            <a:spLocks noGrp="1"/>
          </p:cNvSpPr>
          <p:nvPr>
            <p:ph type="dt" sz="half" idx="2"/>
          </p:nvPr>
        </p:nvSpPr>
        <p:spPr>
          <a:xfrm>
            <a:off x="684483" y="394156"/>
            <a:ext cx="1600200" cy="215444"/>
          </a:xfrm>
        </p:spPr>
        <p:txBody>
          <a:bodyPr/>
          <a:lstStyle/>
          <a:p>
            <a:r>
              <a:rPr lang="en-US" altLang="ja-JP"/>
              <a:t>May 2024</a:t>
            </a:r>
            <a:endParaRPr lang="en-US" altLang="ja-JP" dirty="0"/>
          </a:p>
        </p:txBody>
      </p:sp>
    </p:spTree>
    <p:extLst>
      <p:ext uri="{BB962C8B-B14F-4D97-AF65-F5344CB8AC3E}">
        <p14:creationId xmlns:p14="http://schemas.microsoft.com/office/powerpoint/2010/main" val="20823157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CA27B59-ECBD-F48A-BC6E-4290A7E47D3B}"/>
              </a:ext>
            </a:extLst>
          </p:cNvPr>
          <p:cNvSpPr>
            <a:spLocks noGrp="1"/>
          </p:cNvSpPr>
          <p:nvPr>
            <p:ph type="title"/>
          </p:nvPr>
        </p:nvSpPr>
        <p:spPr>
          <a:xfrm>
            <a:off x="69850" y="578009"/>
            <a:ext cx="9004300" cy="792490"/>
          </a:xfrm>
        </p:spPr>
        <p:txBody>
          <a:bodyPr/>
          <a:lstStyle/>
          <a:p>
            <a:r>
              <a:rPr kumimoji="0" lang="en-US" altLang="ja-JP" sz="2400" b="1" i="0" u="none" strike="noStrike" kern="0" cap="none" spc="0" normalizeH="0" baseline="0" noProof="0" dirty="0">
                <a:ln>
                  <a:noFill/>
                </a:ln>
                <a:solidFill>
                  <a:srgbClr val="000000"/>
                </a:solidFill>
                <a:effectLst/>
                <a:uLnTx/>
                <a:uFillTx/>
                <a:latin typeface="+mn-ea"/>
                <a:ea typeface="+mn-ea"/>
                <a:cs typeface="Times New Roman"/>
                <a:sym typeface="Times New Roman"/>
              </a:rPr>
              <a:t>FEC/HARQ for 64 </a:t>
            </a:r>
            <a:r>
              <a:rPr kumimoji="0" lang="en-US" altLang="ja-JP" sz="2400" b="1" dirty="0">
                <a:solidFill>
                  <a:srgbClr val="000000"/>
                </a:solidFill>
                <a:latin typeface="+mn-ea"/>
                <a:ea typeface="+mn-ea"/>
                <a:cs typeface="Times New Roman"/>
                <a:sym typeface="Times New Roman"/>
              </a:rPr>
              <a:t>Combinations of </a:t>
            </a:r>
            <a:r>
              <a:rPr kumimoji="0" lang="en-US" altLang="ja-JP" sz="2400" b="1" i="0" u="none" strike="noStrike" kern="0" cap="none" spc="0" normalizeH="0" baseline="0" noProof="0" dirty="0">
                <a:ln>
                  <a:noFill/>
                </a:ln>
                <a:solidFill>
                  <a:srgbClr val="000000"/>
                </a:solidFill>
                <a:effectLst/>
                <a:uLnTx/>
                <a:uFillTx/>
                <a:latin typeface="+mn-ea"/>
                <a:ea typeface="+mn-ea"/>
                <a:cs typeface="Times New Roman"/>
                <a:sym typeface="Times New Roman"/>
              </a:rPr>
              <a:t>8 Coexistence Classes </a:t>
            </a:r>
            <a:br>
              <a:rPr kumimoji="0" lang="en-US" altLang="ja-JP" sz="2400" b="1" i="0" u="none" strike="noStrike" kern="0" cap="none" spc="0" normalizeH="0" baseline="0" noProof="0" dirty="0">
                <a:ln>
                  <a:noFill/>
                </a:ln>
                <a:solidFill>
                  <a:srgbClr val="000000"/>
                </a:solidFill>
                <a:effectLst/>
                <a:uLnTx/>
                <a:uFillTx/>
                <a:latin typeface="+mn-ea"/>
                <a:ea typeface="+mn-ea"/>
                <a:cs typeface="Times New Roman"/>
                <a:sym typeface="Times New Roman"/>
              </a:rPr>
            </a:br>
            <a:r>
              <a:rPr kumimoji="0" lang="en-US" altLang="ja-JP" sz="2400" b="1" i="0" u="none" strike="noStrike" kern="0" cap="none" spc="0" normalizeH="0" baseline="0" noProof="0" dirty="0">
                <a:ln>
                  <a:noFill/>
                </a:ln>
                <a:solidFill>
                  <a:srgbClr val="000000"/>
                </a:solidFill>
                <a:effectLst/>
                <a:uLnTx/>
                <a:uFillTx/>
                <a:latin typeface="ADLaM Display" panose="020F0502020204030204" pitchFamily="2" charset="0"/>
                <a:ea typeface="ADLaM Display" panose="020F0502020204030204" pitchFamily="2" charset="0"/>
                <a:cs typeface="ADLaM Display" panose="020F0502020204030204" pitchFamily="2" charset="0"/>
                <a:sym typeface="Times New Roman"/>
              </a:rPr>
              <a:t>×</a:t>
            </a:r>
            <a:r>
              <a:rPr kumimoji="0" lang="en-US" altLang="ja-JP" sz="2400" b="1" i="0" u="none" strike="noStrike" kern="0" cap="none" spc="0" normalizeH="0" baseline="0" noProof="0" dirty="0">
                <a:ln>
                  <a:noFill/>
                </a:ln>
                <a:solidFill>
                  <a:srgbClr val="000000"/>
                </a:solidFill>
                <a:effectLst/>
                <a:uLnTx/>
                <a:uFillTx/>
                <a:latin typeface="+mn-ea"/>
                <a:ea typeface="+mn-ea"/>
                <a:cs typeface="Times New Roman"/>
                <a:sym typeface="Times New Roman"/>
              </a:rPr>
              <a:t> 8 QoS Packet Levels</a:t>
            </a:r>
            <a:endParaRPr kumimoji="1" lang="ja-JP" altLang="en-US" sz="3200" b="1" dirty="0">
              <a:latin typeface="+mn-ea"/>
              <a:ea typeface="+mn-ea"/>
            </a:endParaRPr>
          </a:p>
        </p:txBody>
      </p:sp>
      <p:sp>
        <p:nvSpPr>
          <p:cNvPr id="3" name="日付プレースホルダー 2">
            <a:extLst>
              <a:ext uri="{FF2B5EF4-FFF2-40B4-BE49-F238E27FC236}">
                <a16:creationId xmlns:a16="http://schemas.microsoft.com/office/drawing/2014/main" id="{FDD6005F-B91B-D90C-1D20-07C5CF679ACF}"/>
              </a:ext>
            </a:extLst>
          </p:cNvPr>
          <p:cNvSpPr>
            <a:spLocks noGrp="1"/>
          </p:cNvSpPr>
          <p:nvPr>
            <p:ph type="dt" idx="10"/>
          </p:nvPr>
        </p:nvSpPr>
        <p:spPr/>
        <p:txBody>
          <a:bodyPr/>
          <a:lstStyle/>
          <a:p>
            <a:r>
              <a:rPr lang="en-US" altLang="ja-JP"/>
              <a:t>May 2024</a:t>
            </a:r>
            <a:endParaRPr lang="en-US" dirty="0"/>
          </a:p>
        </p:txBody>
      </p:sp>
      <p:sp>
        <p:nvSpPr>
          <p:cNvPr id="4" name="スライド番号プレースホルダー 3">
            <a:extLst>
              <a:ext uri="{FF2B5EF4-FFF2-40B4-BE49-F238E27FC236}">
                <a16:creationId xmlns:a16="http://schemas.microsoft.com/office/drawing/2014/main" id="{2E170962-E92D-64AF-46BE-20BED70C4562}"/>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10</a:t>
            </a:fld>
            <a:endParaRPr dirty="0"/>
          </a:p>
        </p:txBody>
      </p:sp>
      <p:sp>
        <p:nvSpPr>
          <p:cNvPr id="7" name="Content Placeholder 2">
            <a:extLst>
              <a:ext uri="{FF2B5EF4-FFF2-40B4-BE49-F238E27FC236}">
                <a16:creationId xmlns:a16="http://schemas.microsoft.com/office/drawing/2014/main" id="{0600EB28-75D8-9334-A3E6-24030A8099C7}"/>
              </a:ext>
            </a:extLst>
          </p:cNvPr>
          <p:cNvSpPr>
            <a:spLocks noGrp="1"/>
          </p:cNvSpPr>
          <p:nvPr>
            <p:ph type="body" sz="quarter" idx="13"/>
          </p:nvPr>
        </p:nvSpPr>
        <p:spPr>
          <a:xfrm>
            <a:off x="647699" y="5601917"/>
            <a:ext cx="8106833" cy="722682"/>
          </a:xfrm>
          <a:prstGeom prst="rect">
            <a:avLst/>
          </a:prstGeom>
        </p:spPr>
        <p:txBody>
          <a:bodyPr/>
          <a:lstStyle/>
          <a:p>
            <a:pPr marL="182880" indent="-182880"/>
            <a:r>
              <a:rPr kumimoji="1" lang="en-US" altLang="ja-JP" sz="1800" dirty="0"/>
              <a:t>FEC codes and Hybrid ARQ have been designed for 8 ×</a:t>
            </a:r>
            <a:r>
              <a:rPr lang="ja-JP" altLang="en-US" sz="1800" dirty="0"/>
              <a:t> </a:t>
            </a:r>
            <a:r>
              <a:rPr lang="en-US" altLang="ja-JP" sz="1800" dirty="0"/>
              <a:t>8</a:t>
            </a:r>
            <a:r>
              <a:rPr lang="ja-JP" altLang="en-US" sz="1800" dirty="0"/>
              <a:t> </a:t>
            </a:r>
            <a:r>
              <a:rPr lang="en-US" altLang="ja-JP" sz="1800" dirty="0"/>
              <a:t>=</a:t>
            </a:r>
            <a:r>
              <a:rPr lang="ja-JP" altLang="en-US" sz="1800" dirty="0"/>
              <a:t> </a:t>
            </a:r>
            <a:r>
              <a:rPr lang="en-US" altLang="ja-JP" sz="1800" dirty="0"/>
              <a:t>64</a:t>
            </a:r>
            <a:r>
              <a:rPr lang="ja-JP" altLang="en-US" sz="1800" dirty="0"/>
              <a:t> </a:t>
            </a:r>
            <a:r>
              <a:rPr lang="en-US" altLang="ja-JP" sz="1800" dirty="0"/>
              <a:t>combinations</a:t>
            </a:r>
            <a:r>
              <a:rPr lang="ja-JP" altLang="en-US" sz="1800" dirty="0"/>
              <a:t> </a:t>
            </a:r>
            <a:r>
              <a:rPr lang="en-US" altLang="ja-JP" sz="1800" dirty="0"/>
              <a:t>for</a:t>
            </a:r>
            <a:r>
              <a:rPr lang="ja-JP" altLang="en-US" sz="1800" dirty="0"/>
              <a:t> </a:t>
            </a:r>
            <a:r>
              <a:rPr lang="en-US" altLang="ja-JP" sz="1800" dirty="0"/>
              <a:t>QoS</a:t>
            </a:r>
            <a:r>
              <a:rPr lang="ja-JP" altLang="en-US" sz="1800" dirty="0"/>
              <a:t> </a:t>
            </a:r>
            <a:r>
              <a:rPr lang="en-US" altLang="ja-JP" sz="1800" dirty="0"/>
              <a:t>levels</a:t>
            </a:r>
            <a:r>
              <a:rPr lang="ja-JP" altLang="en-US" sz="1800" dirty="0"/>
              <a:t> </a:t>
            </a:r>
            <a:r>
              <a:rPr lang="en-US" altLang="ja-JP" sz="1800" dirty="0"/>
              <a:t>and</a:t>
            </a:r>
            <a:r>
              <a:rPr lang="ja-JP" altLang="en-US" sz="1800" dirty="0"/>
              <a:t> </a:t>
            </a:r>
            <a:r>
              <a:rPr lang="en-US" altLang="ja-JP" sz="1800" dirty="0"/>
              <a:t>Coexistence</a:t>
            </a:r>
            <a:r>
              <a:rPr lang="ja-JP" altLang="en-US" sz="1800" dirty="0"/>
              <a:t> </a:t>
            </a:r>
            <a:r>
              <a:rPr lang="en-US" altLang="ja-JP" sz="1800" dirty="0"/>
              <a:t>classes under various standard of channel models.</a:t>
            </a:r>
            <a:endParaRPr lang="en-US" sz="1800" dirty="0"/>
          </a:p>
        </p:txBody>
      </p:sp>
      <p:pic>
        <p:nvPicPr>
          <p:cNvPr id="8" name="図 7" descr="テーブル&#10;&#10;自動的に生成された説明">
            <a:extLst>
              <a:ext uri="{FF2B5EF4-FFF2-40B4-BE49-F238E27FC236}">
                <a16:creationId xmlns:a16="http://schemas.microsoft.com/office/drawing/2014/main" id="{5A0F5656-6485-A679-9C79-B70FAD45FD5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5208" y="1373667"/>
            <a:ext cx="8213584" cy="4110665"/>
          </a:xfrm>
          <a:prstGeom prst="rect">
            <a:avLst/>
          </a:prstGeom>
        </p:spPr>
      </p:pic>
    </p:spTree>
    <p:extLst>
      <p:ext uri="{BB962C8B-B14F-4D97-AF65-F5344CB8AC3E}">
        <p14:creationId xmlns:p14="http://schemas.microsoft.com/office/powerpoint/2010/main" val="34791555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AD62449-2CE3-43A4-7F9F-8C5F5F6E97CA}"/>
              </a:ext>
            </a:extLst>
          </p:cNvPr>
          <p:cNvSpPr>
            <a:spLocks noGrp="1"/>
          </p:cNvSpPr>
          <p:nvPr>
            <p:ph type="title"/>
          </p:nvPr>
        </p:nvSpPr>
        <p:spPr>
          <a:xfrm>
            <a:off x="468351" y="542638"/>
            <a:ext cx="7772400" cy="1066800"/>
          </a:xfrm>
        </p:spPr>
        <p:txBody>
          <a:bodyPr/>
          <a:lstStyle/>
          <a:p>
            <a:r>
              <a:rPr lang="en-US" altLang="ja-JP" sz="2800" b="1" dirty="0">
                <a:solidFill>
                  <a:schemeClr val="tx1"/>
                </a:solidFill>
                <a:latin typeface="+mn-lt"/>
              </a:rPr>
              <a:t>FEC in TG6ma</a:t>
            </a:r>
            <a:br>
              <a:rPr lang="en-US" altLang="ja-JP" sz="2800" b="1" dirty="0">
                <a:solidFill>
                  <a:schemeClr val="tx1"/>
                </a:solidFill>
                <a:latin typeface="+mn-lt"/>
              </a:rPr>
            </a:br>
            <a:endParaRPr kumimoji="1" lang="ja-JP" altLang="en-US" sz="2800" b="1" dirty="0">
              <a:solidFill>
                <a:schemeClr val="tx1"/>
              </a:solidFill>
              <a:latin typeface="+mn-lt"/>
            </a:endParaRPr>
          </a:p>
        </p:txBody>
      </p:sp>
      <p:sp>
        <p:nvSpPr>
          <p:cNvPr id="4" name="スライド番号プレースホルダー 3">
            <a:extLst>
              <a:ext uri="{FF2B5EF4-FFF2-40B4-BE49-F238E27FC236}">
                <a16:creationId xmlns:a16="http://schemas.microsoft.com/office/drawing/2014/main" id="{BE741D88-75CF-F0D0-F9CF-67083C57B0B9}"/>
              </a:ext>
            </a:extLst>
          </p:cNvPr>
          <p:cNvSpPr>
            <a:spLocks noGrp="1"/>
          </p:cNvSpPr>
          <p:nvPr>
            <p:ph type="sldNum" sz="quarter" idx="12"/>
          </p:nvPr>
        </p:nvSpPr>
        <p:spPr>
          <a:xfrm>
            <a:off x="4393695" y="6475413"/>
            <a:ext cx="432811" cy="184666"/>
          </a:xfrm>
        </p:spPr>
        <p:txBody>
          <a:bodyPr/>
          <a:lstStyle/>
          <a:p>
            <a:r>
              <a:rPr lang="en-US" altLang="ja-JP"/>
              <a:t>Slide </a:t>
            </a:r>
            <a:fld id="{1B8858A5-62B6-9F48-B9FB-F96DB222C215}" type="slidenum">
              <a:rPr lang="en-US" altLang="ja-JP" smtClean="0"/>
              <a:pPr/>
              <a:t>11</a:t>
            </a:fld>
            <a:endParaRPr lang="en-US" altLang="ja-JP"/>
          </a:p>
        </p:txBody>
      </p:sp>
      <p:sp>
        <p:nvSpPr>
          <p:cNvPr id="14" name="テキスト ボックス 13">
            <a:extLst>
              <a:ext uri="{FF2B5EF4-FFF2-40B4-BE49-F238E27FC236}">
                <a16:creationId xmlns:a16="http://schemas.microsoft.com/office/drawing/2014/main" id="{06D0086B-34A2-7443-9B17-178ADFA57B17}"/>
              </a:ext>
            </a:extLst>
          </p:cNvPr>
          <p:cNvSpPr txBox="1"/>
          <p:nvPr/>
        </p:nvSpPr>
        <p:spPr>
          <a:xfrm>
            <a:off x="226689" y="4699010"/>
            <a:ext cx="8568952" cy="2031325"/>
          </a:xfrm>
          <a:prstGeom prst="rect">
            <a:avLst/>
          </a:prstGeom>
          <a:noFill/>
        </p:spPr>
        <p:txBody>
          <a:bodyPr wrap="square" rtlCol="0">
            <a:spAutoFit/>
          </a:bodyPr>
          <a:lstStyle/>
          <a:p>
            <a:pPr marL="285750" indent="-285750" eaLnBrk="1" fontAlgn="auto" hangingPunct="1">
              <a:spcBef>
                <a:spcPts val="0"/>
              </a:spcBef>
              <a:spcAft>
                <a:spcPts val="0"/>
              </a:spcAft>
              <a:buFont typeface="Arial" panose="020B0604020202020204" pitchFamily="34" charset="0"/>
              <a:buChar char="•"/>
            </a:pPr>
            <a:r>
              <a:rPr kumimoji="1" lang="en-US" altLang="ja-JP" sz="1800" dirty="0">
                <a:solidFill>
                  <a:srgbClr val="000000"/>
                </a:solidFill>
                <a:latin typeface="Times New Roman"/>
              </a:rPr>
              <a:t>As an outer code, shortened Reed-Solomon (RS) codes with N=54 (original code length N=63) will be selected to correct burst errors due to interference from other WBANs and the coding rates are changed according to each QoS and channel condition</a:t>
            </a:r>
          </a:p>
          <a:p>
            <a:pPr marL="285750" indent="-285750" eaLnBrk="1" fontAlgn="auto" hangingPunct="1">
              <a:spcBef>
                <a:spcPts val="0"/>
              </a:spcBef>
              <a:spcAft>
                <a:spcPts val="0"/>
              </a:spcAft>
              <a:buFont typeface="Arial" panose="020B0604020202020204" pitchFamily="34" charset="0"/>
              <a:buChar char="•"/>
            </a:pPr>
            <a:r>
              <a:rPr kumimoji="1" lang="en-US" altLang="ja-JP" sz="1800" dirty="0">
                <a:solidFill>
                  <a:srgbClr val="000000"/>
                </a:solidFill>
                <a:latin typeface="Times New Roman"/>
              </a:rPr>
              <a:t>As an inner code, 15.4ab </a:t>
            </a:r>
            <a:r>
              <a:rPr kumimoji="1" lang="en-US" altLang="ja-JP" sz="1800" dirty="0">
                <a:solidFill>
                  <a:srgbClr val="FF0000"/>
                </a:solidFill>
                <a:latin typeface="Times New Roman"/>
              </a:rPr>
              <a:t>LDPC (K=324, 648, 972, R=1/2) in mandatory </a:t>
            </a:r>
            <a:r>
              <a:rPr kumimoji="1" lang="en-US" altLang="ja-JP" sz="1800" dirty="0">
                <a:solidFill>
                  <a:srgbClr val="000000"/>
                </a:solidFill>
                <a:latin typeface="Times New Roman"/>
              </a:rPr>
              <a:t>or </a:t>
            </a:r>
            <a:r>
              <a:rPr kumimoji="1" lang="en-US" altLang="ja-JP" sz="1800" dirty="0">
                <a:solidFill>
                  <a:srgbClr val="FF0000"/>
                </a:solidFill>
                <a:latin typeface="Times New Roman"/>
              </a:rPr>
              <a:t>BCC in optional</a:t>
            </a:r>
            <a:r>
              <a:rPr kumimoji="1" lang="en-US" altLang="ja-JP" sz="1800" dirty="0">
                <a:solidFill>
                  <a:srgbClr val="000000"/>
                </a:solidFill>
                <a:latin typeface="Times New Roman"/>
              </a:rPr>
              <a:t> will be selected for the coexistence of 15.6ma and 15.4ab</a:t>
            </a:r>
          </a:p>
          <a:p>
            <a:pPr marL="285750" indent="-285750" eaLnBrk="1" fontAlgn="auto" hangingPunct="1">
              <a:spcBef>
                <a:spcPts val="0"/>
              </a:spcBef>
              <a:spcAft>
                <a:spcPts val="0"/>
              </a:spcAft>
              <a:buFont typeface="Arial" panose="020B0604020202020204" pitchFamily="34" charset="0"/>
              <a:buChar char="•"/>
            </a:pPr>
            <a:r>
              <a:rPr kumimoji="1" lang="en-US" altLang="ja-JP" sz="1800" dirty="0">
                <a:solidFill>
                  <a:srgbClr val="000000"/>
                </a:solidFill>
                <a:latin typeface="Times New Roman"/>
              </a:rPr>
              <a:t>This updated concept table is considered as the first priority</a:t>
            </a:r>
          </a:p>
          <a:p>
            <a:pPr marL="285750" indent="-285750" eaLnBrk="1" fontAlgn="auto" hangingPunct="1">
              <a:spcBef>
                <a:spcPts val="0"/>
              </a:spcBef>
              <a:spcAft>
                <a:spcPts val="0"/>
              </a:spcAft>
              <a:buFont typeface="Arial" panose="020B0604020202020204" pitchFamily="34" charset="0"/>
              <a:buChar char="•"/>
            </a:pPr>
            <a:endParaRPr kumimoji="1" lang="ja-JP" altLang="en-US" sz="1800" dirty="0">
              <a:solidFill>
                <a:srgbClr val="000000"/>
              </a:solidFill>
              <a:latin typeface="Times New Roman"/>
            </a:endParaRPr>
          </a:p>
        </p:txBody>
      </p:sp>
      <p:graphicFrame>
        <p:nvGraphicFramePr>
          <p:cNvPr id="15" name="表 7">
            <a:extLst>
              <a:ext uri="{FF2B5EF4-FFF2-40B4-BE49-F238E27FC236}">
                <a16:creationId xmlns:a16="http://schemas.microsoft.com/office/drawing/2014/main" id="{53140E2F-BAAF-73D9-62C5-72BFE6CCF763}"/>
              </a:ext>
            </a:extLst>
          </p:cNvPr>
          <p:cNvGraphicFramePr>
            <a:graphicFrameLocks noGrp="1"/>
          </p:cNvGraphicFramePr>
          <p:nvPr>
            <p:extLst>
              <p:ext uri="{D42A27DB-BD31-4B8C-83A1-F6EECF244321}">
                <p14:modId xmlns:p14="http://schemas.microsoft.com/office/powerpoint/2010/main" val="1499524434"/>
              </p:ext>
            </p:extLst>
          </p:nvPr>
        </p:nvGraphicFramePr>
        <p:xfrm>
          <a:off x="232470" y="1202664"/>
          <a:ext cx="8679061" cy="3545961"/>
        </p:xfrm>
        <a:graphic>
          <a:graphicData uri="http://schemas.openxmlformats.org/drawingml/2006/table">
            <a:tbl>
              <a:tblPr firstRow="1" bandRow="1"/>
              <a:tblGrid>
                <a:gridCol w="1131794">
                  <a:extLst>
                    <a:ext uri="{9D8B030D-6E8A-4147-A177-3AD203B41FA5}">
                      <a16:colId xmlns:a16="http://schemas.microsoft.com/office/drawing/2014/main" val="3882507656"/>
                    </a:ext>
                  </a:extLst>
                </a:gridCol>
                <a:gridCol w="3495768">
                  <a:extLst>
                    <a:ext uri="{9D8B030D-6E8A-4147-A177-3AD203B41FA5}">
                      <a16:colId xmlns:a16="http://schemas.microsoft.com/office/drawing/2014/main" val="3623240585"/>
                    </a:ext>
                  </a:extLst>
                </a:gridCol>
                <a:gridCol w="2808312">
                  <a:extLst>
                    <a:ext uri="{9D8B030D-6E8A-4147-A177-3AD203B41FA5}">
                      <a16:colId xmlns:a16="http://schemas.microsoft.com/office/drawing/2014/main" val="3026466261"/>
                    </a:ext>
                  </a:extLst>
                </a:gridCol>
                <a:gridCol w="1243187">
                  <a:extLst>
                    <a:ext uri="{9D8B030D-6E8A-4147-A177-3AD203B41FA5}">
                      <a16:colId xmlns:a16="http://schemas.microsoft.com/office/drawing/2014/main" val="2189150411"/>
                    </a:ext>
                  </a:extLst>
                </a:gridCol>
              </a:tblGrid>
              <a:tr h="370840">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r>
                        <a:rPr kumimoji="1" lang="en-US" altLang="ja-JP" sz="1600" dirty="0"/>
                        <a:t>User priority</a:t>
                      </a:r>
                      <a:endParaRPr kumimoji="1" lang="ja-JP" altLang="en-US" sz="1600" dirty="0"/>
                    </a:p>
                  </a:txBody>
                  <a:tcPr anchor="ct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CC99"/>
                    </a:solid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r>
                        <a:rPr kumimoji="1" lang="en-US" altLang="ja-JP" sz="1600" dirty="0"/>
                        <a:t>Inner code</a:t>
                      </a:r>
                      <a:endParaRPr kumimoji="1" lang="ja-JP" altLang="en-US" sz="1600" dirty="0"/>
                    </a:p>
                  </a:txBody>
                  <a:tcPr anchor="ct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CC99"/>
                    </a:solid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r>
                        <a:rPr kumimoji="1" lang="en-US" altLang="ja-JP" sz="1600" dirty="0"/>
                        <a:t>Outer code</a:t>
                      </a:r>
                      <a:endParaRPr kumimoji="1" lang="ja-JP" altLang="en-US" sz="1600" dirty="0"/>
                    </a:p>
                  </a:txBody>
                  <a:tcPr anchor="ct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CC99"/>
                    </a:solid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r>
                        <a:rPr kumimoji="1" lang="en-US" altLang="ja-JP" sz="1600" dirty="0"/>
                        <a:t>HARQ</a:t>
                      </a:r>
                      <a:endParaRPr kumimoji="1" lang="ja-JP" altLang="en-US" sz="1600" dirty="0"/>
                    </a:p>
                  </a:txBody>
                  <a:tcPr anchor="ct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CC99"/>
                    </a:solidFill>
                  </a:tcPr>
                </a:tc>
                <a:extLst>
                  <a:ext uri="{0D108BD9-81ED-4DB2-BD59-A6C34878D82A}">
                    <a16:rowId xmlns:a16="http://schemas.microsoft.com/office/drawing/2014/main" val="489010237"/>
                  </a:ext>
                </a:extLst>
              </a:tr>
              <a:tr h="370840">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600" b="1" dirty="0"/>
                        <a:t>0</a:t>
                      </a:r>
                      <a:endParaRPr kumimoji="1" lang="ja-JP" altLang="en-US" sz="1600" b="1" dirty="0"/>
                    </a:p>
                  </a:txBody>
                  <a:tcPr anchor="ct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600" b="1" dirty="0"/>
                        <a:t>15.4ab LDPC or BCC (R=1/2)</a:t>
                      </a:r>
                      <a:endParaRPr kumimoji="1" lang="ja-JP" altLang="en-US" sz="1600" b="1" dirty="0"/>
                    </a:p>
                  </a:txBody>
                  <a:tcPr anchor="ct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endParaRPr kumimoji="1" lang="ja-JP" altLang="en-US" sz="1600" b="1" dirty="0"/>
                    </a:p>
                  </a:txBody>
                  <a:tcPr anchor="ct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600" b="1" dirty="0"/>
                        <a:t>-</a:t>
                      </a:r>
                      <a:endParaRPr kumimoji="1" lang="ja-JP" altLang="en-US" sz="1600" b="1" dirty="0"/>
                    </a:p>
                  </a:txBody>
                  <a:tcPr anchor="ct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extLst>
                  <a:ext uri="{0D108BD9-81ED-4DB2-BD59-A6C34878D82A}">
                    <a16:rowId xmlns:a16="http://schemas.microsoft.com/office/drawing/2014/main" val="1922590291"/>
                  </a:ext>
                </a:extLst>
              </a:tr>
              <a:tr h="370961">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600" b="1" dirty="0"/>
                        <a:t>1</a:t>
                      </a:r>
                      <a:endParaRPr kumimoji="1" lang="ja-JP" altLang="en-US" sz="1600" b="1"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600" b="1" dirty="0"/>
                        <a:t>15.4ab LDPC or BCC  (R=1/2)</a:t>
                      </a:r>
                      <a:endParaRPr kumimoji="1" lang="ja-JP" altLang="en-US" sz="1600" b="1"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b="1"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1" dirty="0"/>
                        <a:t>-</a:t>
                      </a:r>
                      <a:endParaRPr kumimoji="1" lang="ja-JP" altLang="en-US" sz="1600" b="1"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extLst>
                  <a:ext uri="{0D108BD9-81ED-4DB2-BD59-A6C34878D82A}">
                    <a16:rowId xmlns:a16="http://schemas.microsoft.com/office/drawing/2014/main" val="1046508798"/>
                  </a:ext>
                </a:extLst>
              </a:tr>
              <a:tr h="370840">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600" b="1" dirty="0"/>
                        <a:t>2</a:t>
                      </a:r>
                      <a:endParaRPr kumimoji="1" lang="ja-JP" altLang="en-US" sz="1600" b="1"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600" b="1" dirty="0"/>
                        <a:t>15.4ab LDPC or BCC  (R=1/2)</a:t>
                      </a:r>
                      <a:endParaRPr kumimoji="1" lang="ja-JP" altLang="en-US" sz="1600" b="1"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b="1"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1" dirty="0"/>
                        <a:t>-</a:t>
                      </a:r>
                      <a:endParaRPr kumimoji="1" lang="ja-JP" altLang="en-US" sz="1600" b="1"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extLst>
                  <a:ext uri="{0D108BD9-81ED-4DB2-BD59-A6C34878D82A}">
                    <a16:rowId xmlns:a16="http://schemas.microsoft.com/office/drawing/2014/main" val="1144015334"/>
                  </a:ext>
                </a:extLst>
              </a:tr>
              <a:tr h="370840">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600" b="1" dirty="0"/>
                        <a:t>3</a:t>
                      </a:r>
                      <a:endParaRPr kumimoji="1" lang="ja-JP" altLang="en-US" sz="1600" b="1"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600" b="1" dirty="0"/>
                        <a:t>15.4ab LDPC or BCC  (R=1/2)</a:t>
                      </a:r>
                      <a:endParaRPr kumimoji="1" lang="ja-JP" altLang="en-US" sz="1600" b="1"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b="1"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1" dirty="0"/>
                        <a:t>-</a:t>
                      </a:r>
                      <a:endParaRPr kumimoji="1" lang="ja-JP" altLang="en-US" sz="1600" b="1"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extLst>
                  <a:ext uri="{0D108BD9-81ED-4DB2-BD59-A6C34878D82A}">
                    <a16:rowId xmlns:a16="http://schemas.microsoft.com/office/drawing/2014/main" val="4289825731"/>
                  </a:ext>
                </a:extLst>
              </a:tr>
              <a:tr h="370840">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600" b="1" dirty="0"/>
                        <a:t>4</a:t>
                      </a:r>
                      <a:endParaRPr kumimoji="1" lang="ja-JP" altLang="en-US" sz="1600" b="1"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600" b="1" dirty="0"/>
                        <a:t>15.4ab LDPC or BCC  (R=1/2)</a:t>
                      </a:r>
                      <a:endParaRPr kumimoji="1" lang="ja-JP" altLang="en-US" sz="1600" b="1"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1" dirty="0"/>
                        <a:t>(54, 46) shortened RS code</a:t>
                      </a:r>
                      <a:endParaRPr kumimoji="1" lang="ja-JP" altLang="en-US" sz="1600" b="1"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1" dirty="0"/>
                        <a:t>-</a:t>
                      </a:r>
                      <a:endParaRPr kumimoji="1" lang="ja-JP" altLang="en-US" sz="1600" b="1"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extLst>
                  <a:ext uri="{0D108BD9-81ED-4DB2-BD59-A6C34878D82A}">
                    <a16:rowId xmlns:a16="http://schemas.microsoft.com/office/drawing/2014/main" val="3532085425"/>
                  </a:ext>
                </a:extLst>
              </a:tr>
              <a:tr h="370840">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600" b="1" dirty="0"/>
                        <a:t>5</a:t>
                      </a:r>
                      <a:endParaRPr kumimoji="1" lang="ja-JP" altLang="en-US" sz="1600" b="1"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600" b="1" dirty="0"/>
                        <a:t>15.4ab LDPC or BCC  (R=1/2)</a:t>
                      </a:r>
                      <a:endParaRPr kumimoji="1" lang="ja-JP" altLang="en-US" sz="1600" b="1"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1" dirty="0"/>
                        <a:t>(54, 38) shortened RS code</a:t>
                      </a:r>
                      <a:endParaRPr kumimoji="1" lang="ja-JP" altLang="en-US" sz="1600" b="1"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1" dirty="0"/>
                        <a:t>-</a:t>
                      </a:r>
                      <a:endParaRPr kumimoji="1" lang="ja-JP" altLang="en-US" sz="1600" b="1"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extLst>
                  <a:ext uri="{0D108BD9-81ED-4DB2-BD59-A6C34878D82A}">
                    <a16:rowId xmlns:a16="http://schemas.microsoft.com/office/drawing/2014/main" val="2277818415"/>
                  </a:ext>
                </a:extLst>
              </a:tr>
              <a:tr h="370840">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600" b="1" dirty="0"/>
                        <a:t>6</a:t>
                      </a:r>
                      <a:endParaRPr kumimoji="1" lang="ja-JP" altLang="en-US" sz="1600" b="1"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600" b="1" dirty="0"/>
                        <a:t>15.4ab LDPC or BCC  (R=1/2)</a:t>
                      </a:r>
                      <a:endParaRPr kumimoji="1" lang="ja-JP" altLang="en-US" sz="1600" b="1"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1" dirty="0"/>
                        <a:t>(54, 28) shortened RS code</a:t>
                      </a:r>
                      <a:endParaRPr kumimoji="1" lang="ja-JP" altLang="en-US" sz="1600" b="1"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1" dirty="0"/>
                        <a:t>-</a:t>
                      </a:r>
                      <a:endParaRPr kumimoji="1" lang="ja-JP" altLang="en-US" sz="1600" b="1"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extLst>
                  <a:ext uri="{0D108BD9-81ED-4DB2-BD59-A6C34878D82A}">
                    <a16:rowId xmlns:a16="http://schemas.microsoft.com/office/drawing/2014/main" val="1781593504"/>
                  </a:ext>
                </a:extLst>
              </a:tr>
              <a:tr h="370840">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600" b="1" dirty="0"/>
                        <a:t>7</a:t>
                      </a:r>
                      <a:endParaRPr kumimoji="1" lang="ja-JP" altLang="en-US" sz="1600" b="1"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600" b="1" dirty="0"/>
                        <a:t>15.4ab LDPC or BCC  (R=1/2)</a:t>
                      </a:r>
                      <a:endParaRPr kumimoji="1" lang="ja-JP" altLang="en-US" sz="1600" b="1"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1" dirty="0"/>
                        <a:t>(54, 14) shortened RS code</a:t>
                      </a:r>
                      <a:endParaRPr kumimoji="1" lang="ja-JP" altLang="en-US" sz="1600" b="1"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1" dirty="0"/>
                        <a:t>-</a:t>
                      </a:r>
                      <a:endParaRPr kumimoji="1" lang="ja-JP" altLang="en-US" sz="1600" b="1"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extLst>
                  <a:ext uri="{0D108BD9-81ED-4DB2-BD59-A6C34878D82A}">
                    <a16:rowId xmlns:a16="http://schemas.microsoft.com/office/drawing/2014/main" val="1730419461"/>
                  </a:ext>
                </a:extLst>
              </a:tr>
            </a:tbl>
          </a:graphicData>
        </a:graphic>
      </p:graphicFrame>
      <p:sp>
        <p:nvSpPr>
          <p:cNvPr id="3" name="吹き出し: 四角形 2">
            <a:extLst>
              <a:ext uri="{FF2B5EF4-FFF2-40B4-BE49-F238E27FC236}">
                <a16:creationId xmlns:a16="http://schemas.microsoft.com/office/drawing/2014/main" id="{C7EC5680-3E5A-D83B-5BBB-153DDECEFC42}"/>
              </a:ext>
            </a:extLst>
          </p:cNvPr>
          <p:cNvSpPr/>
          <p:nvPr/>
        </p:nvSpPr>
        <p:spPr bwMode="auto">
          <a:xfrm>
            <a:off x="1415873" y="1121290"/>
            <a:ext cx="3384376" cy="3582083"/>
          </a:xfrm>
          <a:prstGeom prst="wedgeRectCallout">
            <a:avLst>
              <a:gd name="adj1" fmla="val -46116"/>
              <a:gd name="adj2" fmla="val -55173"/>
            </a:avLst>
          </a:prstGeom>
          <a:noFill/>
          <a:ln w="57150" cap="flat" cmpd="sng" algn="ctr">
            <a:solidFill>
              <a:srgbClr val="CC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ja-JP" alt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5" name="テキスト ボックス 4">
            <a:extLst>
              <a:ext uri="{FF2B5EF4-FFF2-40B4-BE49-F238E27FC236}">
                <a16:creationId xmlns:a16="http://schemas.microsoft.com/office/drawing/2014/main" id="{F50DE5C9-E86C-2EF7-0370-74207041BA37}"/>
              </a:ext>
            </a:extLst>
          </p:cNvPr>
          <p:cNvSpPr txBox="1"/>
          <p:nvPr/>
        </p:nvSpPr>
        <p:spPr>
          <a:xfrm>
            <a:off x="64531" y="609599"/>
            <a:ext cx="2304256" cy="58477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CC00FF"/>
                </a:solidFill>
                <a:effectLst/>
                <a:highlight>
                  <a:srgbClr val="FFFF00"/>
                </a:highlight>
                <a:uLnTx/>
                <a:uFillTx/>
                <a:latin typeface="Arial"/>
                <a:ea typeface="+mn-ea"/>
                <a:cs typeface="+mn-cs"/>
              </a:rPr>
              <a:t>Common with IEEE802.15.4ab</a:t>
            </a:r>
            <a:endParaRPr kumimoji="1" lang="ja-JP" altLang="en-US" sz="1600" b="1" i="0" u="none" strike="noStrike" kern="1200" cap="none" spc="0" normalizeH="0" baseline="0" noProof="0" dirty="0">
              <a:ln>
                <a:noFill/>
              </a:ln>
              <a:solidFill>
                <a:srgbClr val="CC00FF"/>
              </a:solidFill>
              <a:effectLst/>
              <a:highlight>
                <a:srgbClr val="FFFF00"/>
              </a:highlight>
              <a:uLnTx/>
              <a:uFillTx/>
              <a:latin typeface="Arial"/>
              <a:ea typeface="+mn-ea"/>
              <a:cs typeface="+mn-cs"/>
            </a:endParaRPr>
          </a:p>
        </p:txBody>
      </p:sp>
      <p:sp>
        <p:nvSpPr>
          <p:cNvPr id="6" name="吹き出し: 四角形 5">
            <a:extLst>
              <a:ext uri="{FF2B5EF4-FFF2-40B4-BE49-F238E27FC236}">
                <a16:creationId xmlns:a16="http://schemas.microsoft.com/office/drawing/2014/main" id="{418AC6A9-651D-16E7-E44D-DCF85487D4DE}"/>
              </a:ext>
            </a:extLst>
          </p:cNvPr>
          <p:cNvSpPr/>
          <p:nvPr/>
        </p:nvSpPr>
        <p:spPr bwMode="auto">
          <a:xfrm>
            <a:off x="4877803" y="1116927"/>
            <a:ext cx="4105736" cy="3582083"/>
          </a:xfrm>
          <a:prstGeom prst="wedgeRectCallout">
            <a:avLst>
              <a:gd name="adj1" fmla="val -9246"/>
              <a:gd name="adj2" fmla="val -55312"/>
            </a:avLst>
          </a:prstGeom>
          <a:noFill/>
          <a:ln w="57150" cap="flat" cmpd="sng" algn="ctr">
            <a:solidFill>
              <a:srgbClr val="0070C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ja-JP" alt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7" name="テキスト ボックス 6">
            <a:extLst>
              <a:ext uri="{FF2B5EF4-FFF2-40B4-BE49-F238E27FC236}">
                <a16:creationId xmlns:a16="http://schemas.microsoft.com/office/drawing/2014/main" id="{0B7DAB02-C0DF-B109-5AF7-278C4ADFE62C}"/>
              </a:ext>
            </a:extLst>
          </p:cNvPr>
          <p:cNvSpPr txBox="1"/>
          <p:nvPr/>
        </p:nvSpPr>
        <p:spPr>
          <a:xfrm>
            <a:off x="6564574" y="617693"/>
            <a:ext cx="2643115" cy="52322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dirty="0">
                <a:ln>
                  <a:noFill/>
                </a:ln>
                <a:solidFill>
                  <a:srgbClr val="CC00FF"/>
                </a:solidFill>
                <a:effectLst/>
                <a:highlight>
                  <a:srgbClr val="FFFF00"/>
                </a:highlight>
                <a:uLnTx/>
                <a:uFillTx/>
                <a:latin typeface="Arial"/>
                <a:ea typeface="+mn-ea"/>
                <a:cs typeface="+mn-cs"/>
              </a:rPr>
              <a:t>Error-correcting codes corresponding to QoS levels</a:t>
            </a:r>
            <a:endParaRPr kumimoji="1" lang="ja-JP" altLang="en-US" sz="1400" b="1" i="0" u="none" strike="noStrike" kern="1200" cap="none" spc="0" normalizeH="0" baseline="0" noProof="0" dirty="0">
              <a:ln>
                <a:noFill/>
              </a:ln>
              <a:solidFill>
                <a:srgbClr val="CC00FF"/>
              </a:solidFill>
              <a:effectLst/>
              <a:highlight>
                <a:srgbClr val="FFFF00"/>
              </a:highlight>
              <a:uLnTx/>
              <a:uFillTx/>
              <a:latin typeface="Arial"/>
              <a:ea typeface="+mn-ea"/>
              <a:cs typeface="+mn-cs"/>
            </a:endParaRPr>
          </a:p>
        </p:txBody>
      </p:sp>
    </p:spTree>
    <p:extLst>
      <p:ext uri="{BB962C8B-B14F-4D97-AF65-F5344CB8AC3E}">
        <p14:creationId xmlns:p14="http://schemas.microsoft.com/office/powerpoint/2010/main" val="3493991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ppt_x"/>
                                          </p:val>
                                        </p:tav>
                                        <p:tav tm="100000">
                                          <p:val>
                                            <p:strVal val="#ppt_x"/>
                                          </p:val>
                                        </p:tav>
                                      </p:tavLst>
                                    </p:anim>
                                    <p:anim calcmode="lin" valueType="num">
                                      <p:cBhvr additive="base">
                                        <p:cTn id="18" dur="500" fill="hold"/>
                                        <p:tgtEl>
                                          <p:spTgt spid="6"/>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additive="base">
                                        <p:cTn id="21" dur="500" fill="hold"/>
                                        <p:tgtEl>
                                          <p:spTgt spid="7"/>
                                        </p:tgtEl>
                                        <p:attrNameLst>
                                          <p:attrName>ppt_x</p:attrName>
                                        </p:attrNameLst>
                                      </p:cBhvr>
                                      <p:tavLst>
                                        <p:tav tm="0">
                                          <p:val>
                                            <p:strVal val="#ppt_x"/>
                                          </p:val>
                                        </p:tav>
                                        <p:tav tm="100000">
                                          <p:val>
                                            <p:strVal val="#ppt_x"/>
                                          </p:val>
                                        </p:tav>
                                      </p:tavLst>
                                    </p:anim>
                                    <p:anim calcmode="lin" valueType="num">
                                      <p:cBhvr additive="base">
                                        <p:cTn id="2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P spid="6" grpId="0" animBg="1"/>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5A3264A-2E3F-2C64-A019-EB9179AA7CB8}"/>
              </a:ext>
            </a:extLst>
          </p:cNvPr>
          <p:cNvSpPr>
            <a:spLocks noGrp="1"/>
          </p:cNvSpPr>
          <p:nvPr>
            <p:ph type="dt" idx="10"/>
          </p:nvPr>
        </p:nvSpPr>
        <p:spPr>
          <a:xfrm>
            <a:off x="757765" y="372533"/>
            <a:ext cx="1858435" cy="323609"/>
          </a:xfrm>
        </p:spPr>
        <p:txBody>
          <a:bodyPr/>
          <a:lstStyle/>
          <a:p>
            <a:r>
              <a:rPr lang="en-US" altLang="ja-JP" sz="1600"/>
              <a:t>May 2024</a:t>
            </a:r>
            <a:endParaRPr lang="en-US" sz="1600" dirty="0"/>
          </a:p>
        </p:txBody>
      </p:sp>
      <p:sp>
        <p:nvSpPr>
          <p:cNvPr id="6" name="Slide Number Placeholder 5">
            <a:extLst>
              <a:ext uri="{FF2B5EF4-FFF2-40B4-BE49-F238E27FC236}">
                <a16:creationId xmlns:a16="http://schemas.microsoft.com/office/drawing/2014/main" id="{C772DBF5-43C7-9840-D31E-9261564A7023}"/>
              </a:ext>
            </a:extLst>
          </p:cNvPr>
          <p:cNvSpPr>
            <a:spLocks noGrp="1"/>
          </p:cNvSpPr>
          <p:nvPr>
            <p:ph type="sldNum" idx="12"/>
          </p:nvPr>
        </p:nvSpPr>
        <p:spPr/>
        <p:txBody>
          <a:bodyPr/>
          <a:lstStyle/>
          <a:p>
            <a:r>
              <a:rPr lang="en-US" sz="1200"/>
              <a:t>Slide </a:t>
            </a:r>
            <a:fld id="{00000000-1234-1234-1234-123412341234}" type="slidenum">
              <a:rPr lang="en-US" sz="1200" smtClean="0"/>
              <a:pPr/>
              <a:t>12</a:t>
            </a:fld>
            <a:endParaRPr sz="1200" dirty="0"/>
          </a:p>
        </p:txBody>
      </p:sp>
      <p:sp>
        <p:nvSpPr>
          <p:cNvPr id="8" name="TextBox 7">
            <a:extLst>
              <a:ext uri="{FF2B5EF4-FFF2-40B4-BE49-F238E27FC236}">
                <a16:creationId xmlns:a16="http://schemas.microsoft.com/office/drawing/2014/main" id="{7B14EB0E-B9CF-075B-5093-D06159F95FFF}"/>
              </a:ext>
            </a:extLst>
          </p:cNvPr>
          <p:cNvSpPr txBox="1"/>
          <p:nvPr/>
        </p:nvSpPr>
        <p:spPr>
          <a:xfrm>
            <a:off x="2495624" y="816080"/>
            <a:ext cx="4180183" cy="461665"/>
          </a:xfrm>
          <a:prstGeom prst="rect">
            <a:avLst/>
          </a:prstGeom>
          <a:noFill/>
        </p:spPr>
        <p:txBody>
          <a:bodyPr wrap="none" rtlCol="0">
            <a:spAutoFit/>
          </a:bodyPr>
          <a:lstStyle/>
          <a:p>
            <a:r>
              <a:rPr lang="en-US" sz="2400" b="1" dirty="0"/>
              <a:t>TG 6ma Timeline(expected)</a:t>
            </a:r>
          </a:p>
        </p:txBody>
      </p:sp>
      <p:sp>
        <p:nvSpPr>
          <p:cNvPr id="15" name="TextBox 15">
            <a:extLst>
              <a:ext uri="{FF2B5EF4-FFF2-40B4-BE49-F238E27FC236}">
                <a16:creationId xmlns:a16="http://schemas.microsoft.com/office/drawing/2014/main" id="{8B2AC054-8654-E6EA-986F-05225075DF1E}"/>
              </a:ext>
            </a:extLst>
          </p:cNvPr>
          <p:cNvSpPr txBox="1"/>
          <p:nvPr/>
        </p:nvSpPr>
        <p:spPr>
          <a:xfrm>
            <a:off x="4670324" y="5854490"/>
            <a:ext cx="4111741" cy="307777"/>
          </a:xfrm>
          <a:prstGeom prst="rect">
            <a:avLst/>
          </a:prstGeom>
          <a:noFill/>
        </p:spPr>
        <p:txBody>
          <a:bodyPr wrap="square">
            <a:spAutoFit/>
          </a:bodyPr>
          <a:lstStyle/>
          <a:p>
            <a:r>
              <a:rPr lang="en-US" sz="1400" dirty="0">
                <a:solidFill>
                  <a:srgbClr val="000000"/>
                </a:solidFill>
                <a:highlight>
                  <a:srgbClr val="FFFF00"/>
                </a:highlight>
                <a:latin typeface="Calibri" panose="020F0502020204030204" pitchFamily="34" charset="0"/>
              </a:rPr>
              <a:t>Notes:  SASB/RevCom scheduled for 2024 a guess</a:t>
            </a:r>
            <a:r>
              <a:rPr lang="en-US" sz="1400" dirty="0">
                <a:highlight>
                  <a:srgbClr val="FFFF00"/>
                </a:highlight>
              </a:rPr>
              <a:t> </a:t>
            </a:r>
          </a:p>
        </p:txBody>
      </p:sp>
      <p:sp>
        <p:nvSpPr>
          <p:cNvPr id="27" name="矢印: 右 26">
            <a:extLst>
              <a:ext uri="{FF2B5EF4-FFF2-40B4-BE49-F238E27FC236}">
                <a16:creationId xmlns:a16="http://schemas.microsoft.com/office/drawing/2014/main" id="{50FB6FC7-3A03-F5D6-B90B-637CFD3C1644}"/>
              </a:ext>
            </a:extLst>
          </p:cNvPr>
          <p:cNvSpPr/>
          <p:nvPr/>
        </p:nvSpPr>
        <p:spPr bwMode="auto">
          <a:xfrm>
            <a:off x="106093" y="2717593"/>
            <a:ext cx="9150949" cy="1422813"/>
          </a:xfrm>
          <a:prstGeom prst="rightArrow">
            <a:avLst>
              <a:gd name="adj1" fmla="val 50000"/>
              <a:gd name="adj2" fmla="val 35511"/>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0" scaled="1"/>
            <a:tileRect/>
          </a:gra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grpSp>
        <p:nvGrpSpPr>
          <p:cNvPr id="28" name="グループ化 27">
            <a:extLst>
              <a:ext uri="{FF2B5EF4-FFF2-40B4-BE49-F238E27FC236}">
                <a16:creationId xmlns:a16="http://schemas.microsoft.com/office/drawing/2014/main" id="{975F2817-83BE-D3AA-5C65-0C754D7D69BC}"/>
              </a:ext>
            </a:extLst>
          </p:cNvPr>
          <p:cNvGrpSpPr/>
          <p:nvPr/>
        </p:nvGrpSpPr>
        <p:grpSpPr>
          <a:xfrm>
            <a:off x="7666656" y="1601218"/>
            <a:ext cx="1015012" cy="2021768"/>
            <a:chOff x="7739699" y="331512"/>
            <a:chExt cx="1015012" cy="2021768"/>
          </a:xfrm>
        </p:grpSpPr>
        <p:sp>
          <p:nvSpPr>
            <p:cNvPr id="29" name="正方形/長方形 28">
              <a:extLst>
                <a:ext uri="{FF2B5EF4-FFF2-40B4-BE49-F238E27FC236}">
                  <a16:creationId xmlns:a16="http://schemas.microsoft.com/office/drawing/2014/main" id="{E05673CC-FC66-4B17-99D6-77C90DB1F55B}"/>
                </a:ext>
              </a:extLst>
            </p:cNvPr>
            <p:cNvSpPr/>
            <p:nvPr/>
          </p:nvSpPr>
          <p:spPr>
            <a:xfrm>
              <a:off x="7739699" y="331512"/>
              <a:ext cx="598174"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30" name="テキスト ボックス 29">
              <a:extLst>
                <a:ext uri="{FF2B5EF4-FFF2-40B4-BE49-F238E27FC236}">
                  <a16:creationId xmlns:a16="http://schemas.microsoft.com/office/drawing/2014/main" id="{16566BB0-0DED-6D69-826B-750B9BC23D54}"/>
                </a:ext>
              </a:extLst>
            </p:cNvPr>
            <p:cNvSpPr txBox="1"/>
            <p:nvPr/>
          </p:nvSpPr>
          <p:spPr>
            <a:xfrm>
              <a:off x="7905164" y="826769"/>
              <a:ext cx="849547"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lang="en-US" sz="1400" kern="1200" dirty="0" err="1">
                  <a:solidFill>
                    <a:srgbClr val="000000">
                      <a:hueOff val="0"/>
                      <a:satOff val="0"/>
                      <a:lumOff val="0"/>
                      <a:alphaOff val="0"/>
                    </a:srgbClr>
                  </a:solidFill>
                  <a:latin typeface="Times New Roman"/>
                  <a:ea typeface="+mn-ea"/>
                  <a:cs typeface="+mn-cs"/>
                </a:rPr>
                <a:t>Revcom</a:t>
              </a:r>
              <a:r>
                <a:rPr lang="en-US" sz="1400" kern="1200" dirty="0">
                  <a:solidFill>
                    <a:srgbClr val="000000">
                      <a:hueOff val="0"/>
                      <a:satOff val="0"/>
                      <a:lumOff val="0"/>
                      <a:alphaOff val="0"/>
                    </a:srgbClr>
                  </a:solidFill>
                  <a:latin typeface="Times New Roman"/>
                  <a:ea typeface="+mn-ea"/>
                  <a:cs typeface="+mn-cs"/>
                </a:rPr>
                <a:t> Approve   </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July 2025</a:t>
              </a:r>
            </a:p>
          </p:txBody>
        </p:sp>
      </p:grpSp>
      <p:sp>
        <p:nvSpPr>
          <p:cNvPr id="32" name="テキスト ボックス 31">
            <a:extLst>
              <a:ext uri="{FF2B5EF4-FFF2-40B4-BE49-F238E27FC236}">
                <a16:creationId xmlns:a16="http://schemas.microsoft.com/office/drawing/2014/main" id="{52AE7D25-EE8B-230F-5B5B-7D380BE5E9E5}"/>
              </a:ext>
            </a:extLst>
          </p:cNvPr>
          <p:cNvSpPr txBox="1"/>
          <p:nvPr/>
        </p:nvSpPr>
        <p:spPr>
          <a:xfrm>
            <a:off x="7286254" y="3530196"/>
            <a:ext cx="849547" cy="1443376"/>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err="1">
                <a:solidFill>
                  <a:srgbClr val="000000">
                    <a:hueOff val="0"/>
                    <a:satOff val="0"/>
                    <a:lumOff val="0"/>
                    <a:alphaOff val="0"/>
                  </a:srgbClr>
                </a:solidFill>
                <a:latin typeface="Times New Roman"/>
                <a:ea typeface="+mn-ea"/>
                <a:cs typeface="+mn-cs"/>
              </a:rPr>
              <a:t>RevcomSubmission</a:t>
            </a:r>
            <a:endParaRPr kumimoji="1" lang="en-US" altLang="ja-JP"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lang="en-US" sz="1400" b="1" dirty="0">
                <a:solidFill>
                  <a:srgbClr val="000000">
                    <a:hueOff val="0"/>
                    <a:satOff val="0"/>
                    <a:lumOff val="0"/>
                    <a:alphaOff val="0"/>
                  </a:srgbClr>
                </a:solidFill>
                <a:latin typeface="Times New Roman"/>
              </a:rPr>
              <a:t>June</a:t>
            </a:r>
            <a:r>
              <a:rPr lang="en-US" sz="1400" b="1" kern="1200" dirty="0">
                <a:solidFill>
                  <a:srgbClr val="000000">
                    <a:hueOff val="0"/>
                    <a:satOff val="0"/>
                    <a:lumOff val="0"/>
                    <a:alphaOff val="0"/>
                  </a:srgbClr>
                </a:solidFill>
                <a:latin typeface="Times New Roman"/>
                <a:ea typeface="+mn-ea"/>
                <a:cs typeface="+mn-cs"/>
              </a:rPr>
              <a:t> 2025</a:t>
            </a:r>
          </a:p>
        </p:txBody>
      </p:sp>
      <p:sp>
        <p:nvSpPr>
          <p:cNvPr id="33" name="テキスト ボックス 32">
            <a:extLst>
              <a:ext uri="{FF2B5EF4-FFF2-40B4-BE49-F238E27FC236}">
                <a16:creationId xmlns:a16="http://schemas.microsoft.com/office/drawing/2014/main" id="{B163E589-ED70-6235-3399-1D2A91F825EB}"/>
              </a:ext>
            </a:extLst>
          </p:cNvPr>
          <p:cNvSpPr txBox="1"/>
          <p:nvPr/>
        </p:nvSpPr>
        <p:spPr>
          <a:xfrm>
            <a:off x="6917005" y="1974827"/>
            <a:ext cx="795456" cy="115376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lang="en-US" sz="1400" kern="1200" dirty="0">
                <a:solidFill>
                  <a:srgbClr val="000000">
                    <a:hueOff val="0"/>
                    <a:satOff val="0"/>
                    <a:lumOff val="0"/>
                    <a:alphaOff val="0"/>
                  </a:srgbClr>
                </a:solidFill>
                <a:latin typeface="Times New Roman"/>
                <a:ea typeface="+mn-ea"/>
                <a:cs typeface="+mn-cs"/>
              </a:rPr>
              <a:t>SB recirculation if required</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May 2025</a:t>
            </a:r>
          </a:p>
        </p:txBody>
      </p:sp>
      <p:sp>
        <p:nvSpPr>
          <p:cNvPr id="34" name="テキスト ボックス 33">
            <a:extLst>
              <a:ext uri="{FF2B5EF4-FFF2-40B4-BE49-F238E27FC236}">
                <a16:creationId xmlns:a16="http://schemas.microsoft.com/office/drawing/2014/main" id="{CDF008D0-5530-1F6F-0268-778D6A8C227F}"/>
              </a:ext>
            </a:extLst>
          </p:cNvPr>
          <p:cNvSpPr txBox="1"/>
          <p:nvPr/>
        </p:nvSpPr>
        <p:spPr>
          <a:xfrm>
            <a:off x="6444878" y="1669193"/>
            <a:ext cx="772516" cy="3339536"/>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SB recirculation</a:t>
            </a:r>
          </a:p>
          <a:p>
            <a:pPr marL="0" lvl="0" indent="0" algn="ctr" defTabSz="622300">
              <a:lnSpc>
                <a:spcPct val="90000"/>
              </a:lnSpc>
              <a:spcBef>
                <a:spcPct val="0"/>
              </a:spcBef>
              <a:spcAft>
                <a:spcPct val="35000"/>
              </a:spcAft>
              <a:buNone/>
            </a:pPr>
            <a:r>
              <a:rPr lang="en-US" sz="1400" b="1" dirty="0">
                <a:solidFill>
                  <a:srgbClr val="000000">
                    <a:hueOff val="0"/>
                    <a:satOff val="0"/>
                    <a:lumOff val="0"/>
                    <a:alphaOff val="0"/>
                  </a:srgbClr>
                </a:solidFill>
                <a:latin typeface="Times New Roman"/>
              </a:rPr>
              <a:t>March 2025</a:t>
            </a:r>
            <a:endParaRPr lang="en-US" sz="1400" b="1" kern="1200" dirty="0">
              <a:solidFill>
                <a:srgbClr val="000000">
                  <a:hueOff val="0"/>
                  <a:satOff val="0"/>
                  <a:lumOff val="0"/>
                  <a:alphaOff val="0"/>
                </a:srgbClr>
              </a:solidFill>
              <a:latin typeface="Times New Roman"/>
              <a:ea typeface="+mn-ea"/>
              <a:cs typeface="+mn-cs"/>
            </a:endParaRPr>
          </a:p>
        </p:txBody>
      </p:sp>
      <p:sp>
        <p:nvSpPr>
          <p:cNvPr id="35" name="テキスト ボックス 34">
            <a:extLst>
              <a:ext uri="{FF2B5EF4-FFF2-40B4-BE49-F238E27FC236}">
                <a16:creationId xmlns:a16="http://schemas.microsoft.com/office/drawing/2014/main" id="{805FC481-3394-E393-8F82-25D94BED8EF5}"/>
              </a:ext>
            </a:extLst>
          </p:cNvPr>
          <p:cNvSpPr txBox="1"/>
          <p:nvPr/>
        </p:nvSpPr>
        <p:spPr>
          <a:xfrm>
            <a:off x="5623970" y="1609548"/>
            <a:ext cx="1055364" cy="150802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EC approval to SB, SB submission</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January 2025</a:t>
            </a:r>
          </a:p>
        </p:txBody>
      </p:sp>
      <p:grpSp>
        <p:nvGrpSpPr>
          <p:cNvPr id="36" name="グループ化 35">
            <a:extLst>
              <a:ext uri="{FF2B5EF4-FFF2-40B4-BE49-F238E27FC236}">
                <a16:creationId xmlns:a16="http://schemas.microsoft.com/office/drawing/2014/main" id="{52A4B6CD-8960-8129-BB40-344F9BB847F6}"/>
              </a:ext>
            </a:extLst>
          </p:cNvPr>
          <p:cNvGrpSpPr/>
          <p:nvPr/>
        </p:nvGrpSpPr>
        <p:grpSpPr>
          <a:xfrm>
            <a:off x="4975254" y="3772910"/>
            <a:ext cx="1102549" cy="1658699"/>
            <a:chOff x="4758751" y="2157579"/>
            <a:chExt cx="923756" cy="1658699"/>
          </a:xfrm>
        </p:grpSpPr>
        <p:sp>
          <p:nvSpPr>
            <p:cNvPr id="37" name="正方形/長方形 36">
              <a:extLst>
                <a:ext uri="{FF2B5EF4-FFF2-40B4-BE49-F238E27FC236}">
                  <a16:creationId xmlns:a16="http://schemas.microsoft.com/office/drawing/2014/main" id="{6757D758-FA43-451A-8DE8-7CEBF65B5F54}"/>
                </a:ext>
              </a:extLst>
            </p:cNvPr>
            <p:cNvSpPr/>
            <p:nvPr/>
          </p:nvSpPr>
          <p:spPr>
            <a:xfrm>
              <a:off x="4758751" y="2289767"/>
              <a:ext cx="923756"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38" name="テキスト ボックス 37">
              <a:extLst>
                <a:ext uri="{FF2B5EF4-FFF2-40B4-BE49-F238E27FC236}">
                  <a16:creationId xmlns:a16="http://schemas.microsoft.com/office/drawing/2014/main" id="{567AFB51-59F2-318C-B2E2-582386BB81E9}"/>
                </a:ext>
              </a:extLst>
            </p:cNvPr>
            <p:cNvSpPr txBox="1"/>
            <p:nvPr/>
          </p:nvSpPr>
          <p:spPr>
            <a:xfrm>
              <a:off x="4758751" y="2157579"/>
              <a:ext cx="923756"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Conditional approval for Sponsor Ballot (SB)</a:t>
              </a:r>
              <a:endParaRPr kumimoji="1" lang="ja-JP" altLang="ja-JP"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kumimoji="1" lang="en-US" altLang="ja-JP" sz="1400" b="1" kern="1200" dirty="0">
                  <a:solidFill>
                    <a:srgbClr val="000000">
                      <a:hueOff val="0"/>
                      <a:satOff val="0"/>
                      <a:lumOff val="0"/>
                      <a:alphaOff val="0"/>
                    </a:srgbClr>
                  </a:solidFill>
                  <a:latin typeface="Times New Roman"/>
                  <a:ea typeface="+mn-ea"/>
                  <a:cs typeface="+mn-cs"/>
                </a:rPr>
                <a:t>Nov.</a:t>
              </a:r>
              <a:r>
                <a:rPr lang="en-US" sz="1400" b="1" kern="1200" dirty="0">
                  <a:solidFill>
                    <a:srgbClr val="000000">
                      <a:hueOff val="0"/>
                      <a:satOff val="0"/>
                      <a:lumOff val="0"/>
                      <a:alphaOff val="0"/>
                    </a:srgbClr>
                  </a:solidFill>
                  <a:latin typeface="Times New Roman"/>
                  <a:ea typeface="+mn-ea"/>
                  <a:cs typeface="+mn-cs"/>
                </a:rPr>
                <a:t> 2024</a:t>
              </a:r>
            </a:p>
          </p:txBody>
        </p:sp>
      </p:grpSp>
      <p:grpSp>
        <p:nvGrpSpPr>
          <p:cNvPr id="39" name="グループ化 38">
            <a:extLst>
              <a:ext uri="{FF2B5EF4-FFF2-40B4-BE49-F238E27FC236}">
                <a16:creationId xmlns:a16="http://schemas.microsoft.com/office/drawing/2014/main" id="{397BC963-FCEC-5F39-649B-B16F44B9C6CE}"/>
              </a:ext>
            </a:extLst>
          </p:cNvPr>
          <p:cNvGrpSpPr/>
          <p:nvPr/>
        </p:nvGrpSpPr>
        <p:grpSpPr>
          <a:xfrm>
            <a:off x="4300869" y="1515791"/>
            <a:ext cx="997151" cy="1626596"/>
            <a:chOff x="4298861" y="71418"/>
            <a:chExt cx="822635" cy="1626596"/>
          </a:xfrm>
        </p:grpSpPr>
        <p:sp>
          <p:nvSpPr>
            <p:cNvPr id="40" name="正方形/長方形 39">
              <a:extLst>
                <a:ext uri="{FF2B5EF4-FFF2-40B4-BE49-F238E27FC236}">
                  <a16:creationId xmlns:a16="http://schemas.microsoft.com/office/drawing/2014/main" id="{D8F0863F-64D6-060C-71AC-CECC7D43A9C6}"/>
                </a:ext>
              </a:extLst>
            </p:cNvPr>
            <p:cNvSpPr/>
            <p:nvPr/>
          </p:nvSpPr>
          <p:spPr>
            <a:xfrm>
              <a:off x="4336395" y="171503"/>
              <a:ext cx="637315"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41" name="テキスト ボックス 40">
              <a:extLst>
                <a:ext uri="{FF2B5EF4-FFF2-40B4-BE49-F238E27FC236}">
                  <a16:creationId xmlns:a16="http://schemas.microsoft.com/office/drawing/2014/main" id="{FB7D9B05-6121-DA9D-829A-9D1B0B8795A2}"/>
                </a:ext>
              </a:extLst>
            </p:cNvPr>
            <p:cNvSpPr txBox="1"/>
            <p:nvPr/>
          </p:nvSpPr>
          <p:spPr>
            <a:xfrm>
              <a:off x="4298861" y="71418"/>
              <a:ext cx="822635"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Comment </a:t>
              </a:r>
              <a:r>
                <a:rPr kumimoji="1" lang="en-US" altLang="ja-JP" sz="1400" kern="1200" dirty="0" err="1">
                  <a:solidFill>
                    <a:srgbClr val="000000">
                      <a:hueOff val="0"/>
                      <a:satOff val="0"/>
                      <a:lumOff val="0"/>
                      <a:alphaOff val="0"/>
                    </a:srgbClr>
                  </a:solidFill>
                  <a:latin typeface="Times New Roman"/>
                  <a:ea typeface="+mn-ea"/>
                  <a:cs typeface="+mn-cs"/>
                </a:rPr>
                <a:t>Resolution</a:t>
              </a:r>
              <a:r>
                <a:rPr kumimoji="1" lang="en-US" altLang="ja-JP" sz="1400" dirty="0" err="1">
                  <a:solidFill>
                    <a:srgbClr val="000000">
                      <a:hueOff val="0"/>
                      <a:satOff val="0"/>
                      <a:lumOff val="0"/>
                      <a:alphaOff val="0"/>
                    </a:srgbClr>
                  </a:solidFill>
                  <a:latin typeface="Times New Roman"/>
                </a:rPr>
                <a:t>for</a:t>
              </a:r>
              <a:r>
                <a:rPr kumimoji="1" lang="en-US" altLang="ja-JP" sz="1400" dirty="0">
                  <a:solidFill>
                    <a:srgbClr val="000000">
                      <a:hueOff val="0"/>
                      <a:satOff val="0"/>
                      <a:lumOff val="0"/>
                      <a:alphaOff val="0"/>
                    </a:srgbClr>
                  </a:solidFill>
                  <a:latin typeface="Times New Roman"/>
                </a:rPr>
                <a:t> LB</a:t>
              </a:r>
              <a:endParaRPr kumimoji="1" lang="en-US" altLang="ja-JP"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Sept. 2024</a:t>
              </a:r>
            </a:p>
          </p:txBody>
        </p:sp>
      </p:grpSp>
      <p:grpSp>
        <p:nvGrpSpPr>
          <p:cNvPr id="42" name="グループ化 41">
            <a:extLst>
              <a:ext uri="{FF2B5EF4-FFF2-40B4-BE49-F238E27FC236}">
                <a16:creationId xmlns:a16="http://schemas.microsoft.com/office/drawing/2014/main" id="{A241D8DA-41AB-0926-A2A2-24567C8339EA}"/>
              </a:ext>
            </a:extLst>
          </p:cNvPr>
          <p:cNvGrpSpPr/>
          <p:nvPr/>
        </p:nvGrpSpPr>
        <p:grpSpPr>
          <a:xfrm>
            <a:off x="3709366" y="3692595"/>
            <a:ext cx="893646" cy="1074145"/>
            <a:chOff x="3821741" y="2742133"/>
            <a:chExt cx="596518" cy="1074145"/>
          </a:xfrm>
        </p:grpSpPr>
        <p:sp>
          <p:nvSpPr>
            <p:cNvPr id="43" name="正方形/長方形 42">
              <a:extLst>
                <a:ext uri="{FF2B5EF4-FFF2-40B4-BE49-F238E27FC236}">
                  <a16:creationId xmlns:a16="http://schemas.microsoft.com/office/drawing/2014/main" id="{94AC8CF5-508F-DE08-8DBF-53651672D460}"/>
                </a:ext>
              </a:extLst>
            </p:cNvPr>
            <p:cNvSpPr/>
            <p:nvPr/>
          </p:nvSpPr>
          <p:spPr>
            <a:xfrm>
              <a:off x="3821741" y="2742133"/>
              <a:ext cx="514525" cy="1074145"/>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44" name="テキスト ボックス 43">
              <a:extLst>
                <a:ext uri="{FF2B5EF4-FFF2-40B4-BE49-F238E27FC236}">
                  <a16:creationId xmlns:a16="http://schemas.microsoft.com/office/drawing/2014/main" id="{EE344C53-EBEA-727D-C3E3-9A9770A188DD}"/>
                </a:ext>
              </a:extLst>
            </p:cNvPr>
            <p:cNvSpPr txBox="1"/>
            <p:nvPr/>
          </p:nvSpPr>
          <p:spPr>
            <a:xfrm>
              <a:off x="3835773" y="2742133"/>
              <a:ext cx="582486" cy="1074145"/>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b" anchorCtr="0">
              <a:noAutofit/>
            </a:bodyPr>
            <a:lstStyle/>
            <a:p>
              <a:pPr marL="0" lvl="0" indent="0" algn="ctr" defTabSz="533400">
                <a:lnSpc>
                  <a:spcPct val="90000"/>
                </a:lnSpc>
                <a:spcBef>
                  <a:spcPct val="0"/>
                </a:spcBef>
                <a:spcAft>
                  <a:spcPct val="35000"/>
                </a:spcAft>
                <a:buNone/>
              </a:pPr>
              <a:r>
                <a:rPr lang="fi-FI" sz="1200" b="0" i="0" u="none" strike="noStrike" kern="1200" dirty="0">
                  <a:solidFill>
                    <a:srgbClr val="000000"/>
                  </a:solidFill>
                  <a:effectLst/>
                  <a:latin typeface="Times New Roman" panose="02020603050405020304" pitchFamily="18" charset="0"/>
                  <a:ea typeface="ＭＳ Ｐゴシック" panose="020B0600070205080204" pitchFamily="50" charset="-128"/>
                </a:rPr>
                <a:t>1st </a:t>
              </a:r>
              <a:r>
                <a:rPr lang="fi-FI" sz="1200" b="0" i="0" u="none" strike="noStrike" kern="1200" dirty="0" err="1">
                  <a:solidFill>
                    <a:srgbClr val="000000"/>
                  </a:solidFill>
                  <a:effectLst/>
                  <a:latin typeface="Times New Roman" panose="02020603050405020304" pitchFamily="18" charset="0"/>
                  <a:ea typeface="ＭＳ Ｐゴシック" panose="020B0600070205080204" pitchFamily="50" charset="-128"/>
                </a:rPr>
                <a:t>Letter</a:t>
              </a:r>
              <a:r>
                <a:rPr lang="fi-FI" sz="1200" b="0" i="0" u="none" strike="noStrike" kern="1200" dirty="0">
                  <a:solidFill>
                    <a:srgbClr val="000000"/>
                  </a:solidFill>
                  <a:effectLst/>
                  <a:latin typeface="Times New Roman" panose="02020603050405020304" pitchFamily="18" charset="0"/>
                  <a:ea typeface="ＭＳ Ｐゴシック" panose="020B0600070205080204" pitchFamily="50" charset="-128"/>
                </a:rPr>
                <a:t> </a:t>
              </a:r>
              <a:r>
                <a:rPr lang="fi-FI" sz="1200" b="0" i="0" u="none" strike="noStrike" kern="1200" dirty="0" err="1">
                  <a:solidFill>
                    <a:srgbClr val="000000"/>
                  </a:solidFill>
                  <a:effectLst/>
                  <a:latin typeface="Times New Roman" panose="02020603050405020304" pitchFamily="18" charset="0"/>
                  <a:ea typeface="ＭＳ Ｐゴシック" panose="020B0600070205080204" pitchFamily="50" charset="-128"/>
                </a:rPr>
                <a:t>Ballot</a:t>
              </a:r>
              <a:r>
                <a:rPr lang="fi-FI" sz="1200" b="0" i="0" u="none" strike="noStrike" kern="1200" dirty="0">
                  <a:solidFill>
                    <a:srgbClr val="000000"/>
                  </a:solidFill>
                  <a:effectLst/>
                  <a:latin typeface="Times New Roman" panose="02020603050405020304" pitchFamily="18" charset="0"/>
                  <a:ea typeface="ＭＳ Ｐゴシック" panose="020B0600070205080204" pitchFamily="50" charset="-128"/>
                </a:rPr>
                <a:t>(LB)</a:t>
              </a:r>
              <a:endParaRPr lang="en-US" sz="1400" b="1" kern="1200" dirty="0">
                <a:solidFill>
                  <a:srgbClr val="000000">
                    <a:hueOff val="0"/>
                    <a:satOff val="0"/>
                    <a:lumOff val="0"/>
                    <a:alphaOff val="0"/>
                  </a:srgbClr>
                </a:solidFill>
                <a:latin typeface="Times New Roman"/>
                <a:ea typeface="+mn-ea"/>
                <a:cs typeface="+mn-cs"/>
              </a:endParaRPr>
            </a:p>
            <a:p>
              <a:pPr marL="0" lvl="0" indent="0" algn="ctr" defTabSz="5334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July 2024</a:t>
              </a:r>
            </a:p>
          </p:txBody>
        </p:sp>
      </p:grpSp>
      <p:grpSp>
        <p:nvGrpSpPr>
          <p:cNvPr id="45" name="グループ化 44">
            <a:extLst>
              <a:ext uri="{FF2B5EF4-FFF2-40B4-BE49-F238E27FC236}">
                <a16:creationId xmlns:a16="http://schemas.microsoft.com/office/drawing/2014/main" id="{F7427775-B397-9951-BCC7-D6D4DA6AC99B}"/>
              </a:ext>
            </a:extLst>
          </p:cNvPr>
          <p:cNvGrpSpPr/>
          <p:nvPr/>
        </p:nvGrpSpPr>
        <p:grpSpPr>
          <a:xfrm>
            <a:off x="3158556" y="1800002"/>
            <a:ext cx="963174" cy="1355521"/>
            <a:chOff x="2222243" y="89518"/>
            <a:chExt cx="963174" cy="1355521"/>
          </a:xfrm>
        </p:grpSpPr>
        <p:sp>
          <p:nvSpPr>
            <p:cNvPr id="46" name="正方形/長方形 45">
              <a:extLst>
                <a:ext uri="{FF2B5EF4-FFF2-40B4-BE49-F238E27FC236}">
                  <a16:creationId xmlns:a16="http://schemas.microsoft.com/office/drawing/2014/main" id="{0BF433C0-DE8C-B2DC-B6D8-6DE4718AF654}"/>
                </a:ext>
              </a:extLst>
            </p:cNvPr>
            <p:cNvSpPr/>
            <p:nvPr/>
          </p:nvSpPr>
          <p:spPr>
            <a:xfrm>
              <a:off x="2222243" y="89518"/>
              <a:ext cx="868169" cy="135552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47" name="テキスト ボックス 46">
              <a:extLst>
                <a:ext uri="{FF2B5EF4-FFF2-40B4-BE49-F238E27FC236}">
                  <a16:creationId xmlns:a16="http://schemas.microsoft.com/office/drawing/2014/main" id="{A97643F3-BE71-E409-3CC4-BCD76282754A}"/>
                </a:ext>
              </a:extLst>
            </p:cNvPr>
            <p:cNvSpPr txBox="1"/>
            <p:nvPr/>
          </p:nvSpPr>
          <p:spPr>
            <a:xfrm>
              <a:off x="2222243" y="89518"/>
              <a:ext cx="963174" cy="135552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8016" tIns="128016" rIns="128016" bIns="128016" numCol="1" spcCol="1270" anchor="b" anchorCtr="0">
              <a:noAutofit/>
            </a:bodyPr>
            <a:lstStyle/>
            <a:p>
              <a:pPr marL="0" lvl="0" indent="0" algn="ctr" defTabSz="800100">
                <a:lnSpc>
                  <a:spcPct val="100000"/>
                </a:lnSpc>
                <a:spcBef>
                  <a:spcPct val="0"/>
                </a:spcBef>
                <a:spcAft>
                  <a:spcPct val="35000"/>
                </a:spcAft>
                <a:buNone/>
              </a:pPr>
              <a:r>
                <a:rPr kumimoji="1" lang="en-US" altLang="ja-JP" sz="1800" kern="1200" baseline="30000" dirty="0">
                  <a:solidFill>
                    <a:srgbClr val="000000">
                      <a:hueOff val="0"/>
                      <a:satOff val="0"/>
                      <a:lumOff val="0"/>
                      <a:alphaOff val="0"/>
                    </a:srgbClr>
                  </a:solidFill>
                  <a:latin typeface="Times New Roman"/>
                  <a:ea typeface="+mn-ea"/>
                  <a:cs typeface="+mn-cs"/>
                </a:rPr>
                <a:t>WG </a:t>
              </a:r>
              <a:r>
                <a:rPr kumimoji="1" lang="en-US" altLang="ja-JP" baseline="30000" dirty="0">
                  <a:solidFill>
                    <a:srgbClr val="000000">
                      <a:hueOff val="0"/>
                      <a:satOff val="0"/>
                      <a:lumOff val="0"/>
                      <a:alphaOff val="0"/>
                    </a:srgbClr>
                  </a:solidFill>
                  <a:latin typeface="Times New Roman"/>
                </a:rPr>
                <a:t>      </a:t>
              </a:r>
              <a:r>
                <a:rPr kumimoji="1" lang="en-US" altLang="ja-JP" sz="1800" kern="1200" baseline="30000" dirty="0" err="1">
                  <a:solidFill>
                    <a:srgbClr val="000000">
                      <a:hueOff val="0"/>
                      <a:satOff val="0"/>
                      <a:lumOff val="0"/>
                      <a:alphaOff val="0"/>
                    </a:srgbClr>
                  </a:solidFill>
                  <a:latin typeface="Times New Roman"/>
                  <a:ea typeface="+mn-ea"/>
                  <a:cs typeface="+mn-cs"/>
                </a:rPr>
                <a:t>PreBa</a:t>
              </a:r>
              <a:r>
                <a:rPr kumimoji="1" lang="en-US" altLang="ja-JP" baseline="30000" dirty="0" err="1">
                  <a:solidFill>
                    <a:srgbClr val="000000">
                      <a:hueOff val="0"/>
                      <a:satOff val="0"/>
                      <a:lumOff val="0"/>
                      <a:alphaOff val="0"/>
                    </a:srgbClr>
                  </a:solidFill>
                  <a:latin typeface="Times New Roman"/>
                </a:rPr>
                <a:t>llot</a:t>
              </a:r>
              <a:r>
                <a:rPr kumimoji="1" lang="en-US" altLang="ja-JP" baseline="30000" dirty="0">
                  <a:solidFill>
                    <a:srgbClr val="000000">
                      <a:hueOff val="0"/>
                      <a:satOff val="0"/>
                      <a:lumOff val="0"/>
                      <a:alphaOff val="0"/>
                    </a:srgbClr>
                  </a:solidFill>
                  <a:latin typeface="Times New Roman"/>
                </a:rPr>
                <a:t> </a:t>
              </a:r>
              <a:r>
                <a:rPr kumimoji="1" lang="en-US" altLang="ja-JP" kern="1200" baseline="30000" dirty="0">
                  <a:solidFill>
                    <a:srgbClr val="000000">
                      <a:hueOff val="0"/>
                      <a:satOff val="0"/>
                      <a:lumOff val="0"/>
                      <a:alphaOff val="0"/>
                    </a:srgbClr>
                  </a:solidFill>
                  <a:latin typeface="Times New Roman"/>
                  <a:ea typeface="+mn-ea"/>
                  <a:cs typeface="+mn-cs"/>
                </a:rPr>
                <a:t>submission for </a:t>
              </a:r>
              <a:r>
                <a:rPr lang="en-US" sz="1200" kern="1200" dirty="0">
                  <a:solidFill>
                    <a:srgbClr val="000000">
                      <a:hueOff val="0"/>
                      <a:satOff val="0"/>
                      <a:lumOff val="0"/>
                      <a:alphaOff val="0"/>
                    </a:srgbClr>
                  </a:solidFill>
                  <a:latin typeface="Times New Roman"/>
                  <a:ea typeface="+mn-ea"/>
                  <a:cs typeface="+mn-cs"/>
                </a:rPr>
                <a:t>Draft1.1</a:t>
              </a:r>
              <a:r>
                <a:rPr lang="en-US" sz="1200" b="1" kern="1200" dirty="0">
                  <a:solidFill>
                    <a:srgbClr val="000000">
                      <a:hueOff val="0"/>
                      <a:satOff val="0"/>
                      <a:lumOff val="0"/>
                      <a:alphaOff val="0"/>
                    </a:srgbClr>
                  </a:solidFill>
                  <a:latin typeface="Times New Roman"/>
                  <a:ea typeface="+mn-ea"/>
                  <a:cs typeface="+mn-cs"/>
                </a:rPr>
                <a:t>8May</a:t>
              </a:r>
              <a:r>
                <a:rPr lang="en-US" sz="1200" b="1" dirty="0">
                  <a:solidFill>
                    <a:srgbClr val="000000">
                      <a:hueOff val="0"/>
                      <a:satOff val="0"/>
                      <a:lumOff val="0"/>
                      <a:alphaOff val="0"/>
                    </a:srgbClr>
                  </a:solidFill>
                  <a:latin typeface="Times New Roman"/>
                </a:rPr>
                <a:t>2024</a:t>
              </a:r>
              <a:endParaRPr lang="en-US" sz="1200" b="1" kern="1200" dirty="0">
                <a:solidFill>
                  <a:srgbClr val="000000">
                    <a:hueOff val="0"/>
                    <a:satOff val="0"/>
                    <a:lumOff val="0"/>
                    <a:alphaOff val="0"/>
                  </a:srgbClr>
                </a:solidFill>
                <a:latin typeface="Times New Roman"/>
                <a:ea typeface="+mn-ea"/>
                <a:cs typeface="+mn-cs"/>
              </a:endParaRPr>
            </a:p>
          </p:txBody>
        </p:sp>
      </p:grpSp>
      <p:grpSp>
        <p:nvGrpSpPr>
          <p:cNvPr id="48" name="グループ化 47">
            <a:extLst>
              <a:ext uri="{FF2B5EF4-FFF2-40B4-BE49-F238E27FC236}">
                <a16:creationId xmlns:a16="http://schemas.microsoft.com/office/drawing/2014/main" id="{B564882E-8793-B4E8-FA32-25D77C6F5827}"/>
              </a:ext>
            </a:extLst>
          </p:cNvPr>
          <p:cNvGrpSpPr/>
          <p:nvPr/>
        </p:nvGrpSpPr>
        <p:grpSpPr>
          <a:xfrm>
            <a:off x="2542479" y="3797431"/>
            <a:ext cx="1044057" cy="1526511"/>
            <a:chOff x="2784222" y="2239438"/>
            <a:chExt cx="783039" cy="1526511"/>
          </a:xfrm>
        </p:grpSpPr>
        <p:sp>
          <p:nvSpPr>
            <p:cNvPr id="49" name="正方形/長方形 48">
              <a:extLst>
                <a:ext uri="{FF2B5EF4-FFF2-40B4-BE49-F238E27FC236}">
                  <a16:creationId xmlns:a16="http://schemas.microsoft.com/office/drawing/2014/main" id="{D0865CF4-BF98-9A20-CD50-D1069D244F65}"/>
                </a:ext>
              </a:extLst>
            </p:cNvPr>
            <p:cNvSpPr/>
            <p:nvPr/>
          </p:nvSpPr>
          <p:spPr>
            <a:xfrm>
              <a:off x="2878386" y="2239438"/>
              <a:ext cx="630884"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50" name="テキスト ボックス 49">
              <a:extLst>
                <a:ext uri="{FF2B5EF4-FFF2-40B4-BE49-F238E27FC236}">
                  <a16:creationId xmlns:a16="http://schemas.microsoft.com/office/drawing/2014/main" id="{0BAEA6C0-034B-2510-6597-DCCD12A79BE7}"/>
                </a:ext>
              </a:extLst>
            </p:cNvPr>
            <p:cNvSpPr txBox="1"/>
            <p:nvPr/>
          </p:nvSpPr>
          <p:spPr>
            <a:xfrm>
              <a:off x="2784222" y="2239438"/>
              <a:ext cx="783039"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Comment Resolution </a:t>
              </a:r>
              <a:r>
                <a:rPr kumimoji="1" lang="en-US" altLang="ja-JP" sz="1400" kern="1200" dirty="0" err="1">
                  <a:solidFill>
                    <a:srgbClr val="000000">
                      <a:hueOff val="0"/>
                      <a:satOff val="0"/>
                      <a:lumOff val="0"/>
                      <a:alphaOff val="0"/>
                    </a:srgbClr>
                  </a:solidFill>
                  <a:latin typeface="Times New Roman"/>
                  <a:ea typeface="+mn-ea"/>
                  <a:cs typeface="+mn-cs"/>
                </a:rPr>
                <a:t>fo</a:t>
              </a:r>
              <a:r>
                <a:rPr kumimoji="1" lang="en-US" altLang="ja-JP" sz="1400" kern="1200" dirty="0">
                  <a:solidFill>
                    <a:srgbClr val="000000">
                      <a:hueOff val="0"/>
                      <a:satOff val="0"/>
                      <a:lumOff val="0"/>
                      <a:alphaOff val="0"/>
                    </a:srgbClr>
                  </a:solidFill>
                  <a:latin typeface="Times New Roman"/>
                  <a:ea typeface="+mn-ea"/>
                  <a:cs typeface="+mn-cs"/>
                </a:rPr>
                <a:t> Draft v1.14 on WG for </a:t>
              </a:r>
              <a:r>
                <a:rPr kumimoji="1" lang="en-US" altLang="ja-JP" sz="1400" kern="1200" dirty="0" err="1">
                  <a:solidFill>
                    <a:srgbClr val="000000">
                      <a:hueOff val="0"/>
                      <a:satOff val="0"/>
                      <a:lumOff val="0"/>
                      <a:alphaOff val="0"/>
                    </a:srgbClr>
                  </a:solidFill>
                  <a:latin typeface="Times New Roman"/>
                  <a:ea typeface="+mn-ea"/>
                  <a:cs typeface="+mn-cs"/>
                </a:rPr>
                <a:t>PreBallot</a:t>
              </a:r>
              <a:r>
                <a:rPr kumimoji="1" lang="en-US" altLang="ja-JP" sz="1400" kern="1200" dirty="0">
                  <a:solidFill>
                    <a:srgbClr val="000000">
                      <a:hueOff val="0"/>
                      <a:satOff val="0"/>
                      <a:lumOff val="0"/>
                      <a:alphaOff val="0"/>
                    </a:srgbClr>
                  </a:solidFill>
                  <a:latin typeface="Times New Roman"/>
                  <a:ea typeface="+mn-ea"/>
                  <a:cs typeface="+mn-cs"/>
                </a:rPr>
                <a:t> </a:t>
              </a:r>
              <a:r>
                <a:rPr lang="en-US" sz="1400" b="1" kern="1200" dirty="0">
                  <a:solidFill>
                    <a:srgbClr val="000000">
                      <a:hueOff val="0"/>
                      <a:satOff val="0"/>
                      <a:lumOff val="0"/>
                      <a:alphaOff val="0"/>
                    </a:srgbClr>
                  </a:solidFill>
                  <a:latin typeface="Times New Roman"/>
                  <a:ea typeface="+mn-ea"/>
                  <a:cs typeface="+mn-cs"/>
                </a:rPr>
                <a:t>March 2024</a:t>
              </a:r>
            </a:p>
          </p:txBody>
        </p:sp>
      </p:grpSp>
      <p:grpSp>
        <p:nvGrpSpPr>
          <p:cNvPr id="51" name="グループ化 50">
            <a:extLst>
              <a:ext uri="{FF2B5EF4-FFF2-40B4-BE49-F238E27FC236}">
                <a16:creationId xmlns:a16="http://schemas.microsoft.com/office/drawing/2014/main" id="{2E7FCD6E-D478-FA30-BF26-0896189A69D1}"/>
              </a:ext>
            </a:extLst>
          </p:cNvPr>
          <p:cNvGrpSpPr/>
          <p:nvPr/>
        </p:nvGrpSpPr>
        <p:grpSpPr>
          <a:xfrm>
            <a:off x="1801311" y="2129346"/>
            <a:ext cx="3123730" cy="2039217"/>
            <a:chOff x="1205811" y="-1400625"/>
            <a:chExt cx="1846233" cy="2977434"/>
          </a:xfrm>
        </p:grpSpPr>
        <p:sp>
          <p:nvSpPr>
            <p:cNvPr id="52" name="正方形/長方形 51">
              <a:extLst>
                <a:ext uri="{FF2B5EF4-FFF2-40B4-BE49-F238E27FC236}">
                  <a16:creationId xmlns:a16="http://schemas.microsoft.com/office/drawing/2014/main" id="{C3598F90-6AFB-009A-5C49-2021BDDD9001}"/>
                </a:ext>
              </a:extLst>
            </p:cNvPr>
            <p:cNvSpPr/>
            <p:nvPr/>
          </p:nvSpPr>
          <p:spPr>
            <a:xfrm>
              <a:off x="2345962" y="97681"/>
              <a:ext cx="706082" cy="1479128"/>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53" name="テキスト ボックス 52">
              <a:extLst>
                <a:ext uri="{FF2B5EF4-FFF2-40B4-BE49-F238E27FC236}">
                  <a16:creationId xmlns:a16="http://schemas.microsoft.com/office/drawing/2014/main" id="{1AC0FB68-DE59-F703-928D-C2CB1BA9422D}"/>
                </a:ext>
              </a:extLst>
            </p:cNvPr>
            <p:cNvSpPr txBox="1"/>
            <p:nvPr/>
          </p:nvSpPr>
          <p:spPr>
            <a:xfrm>
              <a:off x="1205811" y="-1400625"/>
              <a:ext cx="706082" cy="1479128"/>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8016" tIns="128016" rIns="128016" bIns="128016" numCol="1" spcCol="1270" anchor="b" anchorCtr="0">
              <a:noAutofit/>
            </a:bodyPr>
            <a:lstStyle/>
            <a:p>
              <a:pPr marL="0" lvl="0" indent="0" algn="ctr" defTabSz="800100">
                <a:lnSpc>
                  <a:spcPct val="100000"/>
                </a:lnSpc>
                <a:spcBef>
                  <a:spcPct val="0"/>
                </a:spcBef>
                <a:spcAft>
                  <a:spcPct val="35000"/>
                </a:spcAft>
                <a:buNone/>
              </a:pPr>
              <a:r>
                <a:rPr kumimoji="1" lang="en-US" altLang="ja-JP" sz="1800" kern="1200" baseline="30000" dirty="0">
                  <a:solidFill>
                    <a:srgbClr val="000000">
                      <a:hueOff val="0"/>
                      <a:satOff val="0"/>
                      <a:lumOff val="0"/>
                      <a:alphaOff val="0"/>
                    </a:srgbClr>
                  </a:solidFill>
                  <a:latin typeface="Times New Roman"/>
                  <a:ea typeface="+mn-ea"/>
                  <a:cs typeface="+mn-cs"/>
                </a:rPr>
                <a:t> Draft V1,11  Com</a:t>
              </a:r>
            </a:p>
            <a:p>
              <a:pPr marL="0" lvl="0" indent="0" algn="ctr" defTabSz="800100">
                <a:lnSpc>
                  <a:spcPct val="90000"/>
                </a:lnSpc>
                <a:spcBef>
                  <a:spcPct val="0"/>
                </a:spcBef>
                <a:spcAft>
                  <a:spcPct val="35000"/>
                </a:spcAft>
                <a:buNone/>
              </a:pPr>
              <a:r>
                <a:rPr lang="en-US" sz="1200" b="1" kern="1200" dirty="0">
                  <a:solidFill>
                    <a:srgbClr val="000000">
                      <a:hueOff val="0"/>
                      <a:satOff val="0"/>
                      <a:lumOff val="0"/>
                      <a:alphaOff val="0"/>
                    </a:srgbClr>
                  </a:solidFill>
                  <a:latin typeface="Times New Roman"/>
                  <a:ea typeface="+mn-ea"/>
                  <a:cs typeface="+mn-cs"/>
                </a:rPr>
                <a:t>Jan. 2024</a:t>
              </a:r>
            </a:p>
          </p:txBody>
        </p:sp>
      </p:grpSp>
      <p:grpSp>
        <p:nvGrpSpPr>
          <p:cNvPr id="54" name="グループ化 53">
            <a:extLst>
              <a:ext uri="{FF2B5EF4-FFF2-40B4-BE49-F238E27FC236}">
                <a16:creationId xmlns:a16="http://schemas.microsoft.com/office/drawing/2014/main" id="{3C1FA76E-D827-EE56-9F75-2F30C99122F9}"/>
              </a:ext>
            </a:extLst>
          </p:cNvPr>
          <p:cNvGrpSpPr/>
          <p:nvPr/>
        </p:nvGrpSpPr>
        <p:grpSpPr>
          <a:xfrm>
            <a:off x="1555764" y="3855627"/>
            <a:ext cx="790239" cy="1510147"/>
            <a:chOff x="2022891" y="2274853"/>
            <a:chExt cx="491092" cy="1510147"/>
          </a:xfrm>
        </p:grpSpPr>
        <p:sp>
          <p:nvSpPr>
            <p:cNvPr id="55" name="正方形/長方形 54">
              <a:extLst>
                <a:ext uri="{FF2B5EF4-FFF2-40B4-BE49-F238E27FC236}">
                  <a16:creationId xmlns:a16="http://schemas.microsoft.com/office/drawing/2014/main" id="{BFB8DBFA-2938-BDA9-92ED-089C158B0F33}"/>
                </a:ext>
              </a:extLst>
            </p:cNvPr>
            <p:cNvSpPr/>
            <p:nvPr/>
          </p:nvSpPr>
          <p:spPr>
            <a:xfrm>
              <a:off x="2022891" y="2274853"/>
              <a:ext cx="491092" cy="1510147"/>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56" name="テキスト ボックス 55">
              <a:extLst>
                <a:ext uri="{FF2B5EF4-FFF2-40B4-BE49-F238E27FC236}">
                  <a16:creationId xmlns:a16="http://schemas.microsoft.com/office/drawing/2014/main" id="{8867EE47-A141-F89A-BF89-B14070FC8ED3}"/>
                </a:ext>
              </a:extLst>
            </p:cNvPr>
            <p:cNvSpPr txBox="1"/>
            <p:nvPr/>
          </p:nvSpPr>
          <p:spPr>
            <a:xfrm>
              <a:off x="2022891" y="2274853"/>
              <a:ext cx="491092" cy="1510147"/>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t" anchorCtr="0">
              <a:noAutofit/>
            </a:bodyPr>
            <a:lstStyle/>
            <a:p>
              <a:pPr marL="0" lvl="0" indent="0" algn="ctr" defTabSz="533400">
                <a:lnSpc>
                  <a:spcPct val="90000"/>
                </a:lnSpc>
                <a:spcBef>
                  <a:spcPct val="0"/>
                </a:spcBef>
                <a:spcAft>
                  <a:spcPct val="35000"/>
                </a:spcAft>
                <a:buNone/>
              </a:pPr>
              <a:r>
                <a:rPr kumimoji="1" lang="en-US" altLang="ja-JP" sz="1200" kern="1200" dirty="0">
                  <a:solidFill>
                    <a:srgbClr val="000000">
                      <a:hueOff val="0"/>
                      <a:satOff val="0"/>
                      <a:lumOff val="0"/>
                      <a:alphaOff val="0"/>
                    </a:srgbClr>
                  </a:solidFill>
                  <a:latin typeface="Times New Roman"/>
                  <a:ea typeface="+mn-ea"/>
                  <a:cs typeface="+mn-cs"/>
                </a:rPr>
                <a:t>Std. </a:t>
              </a:r>
              <a:r>
                <a:rPr kumimoji="1" lang="en-US" altLang="ja-JP" sz="1200" kern="1200" dirty="0" err="1">
                  <a:solidFill>
                    <a:srgbClr val="000000">
                      <a:hueOff val="0"/>
                      <a:satOff val="0"/>
                      <a:lumOff val="0"/>
                      <a:alphaOff val="0"/>
                    </a:srgbClr>
                  </a:solidFill>
                  <a:latin typeface="Times New Roman"/>
                  <a:ea typeface="+mn-ea"/>
                  <a:cs typeface="+mn-cs"/>
                </a:rPr>
                <a:t>Draf</a:t>
              </a:r>
              <a:r>
                <a:rPr kumimoji="1" lang="en-US" altLang="ja-JP" sz="1200" kern="1200" dirty="0">
                  <a:solidFill>
                    <a:srgbClr val="000000">
                      <a:hueOff val="0"/>
                      <a:satOff val="0"/>
                      <a:lumOff val="0"/>
                      <a:alphaOff val="0"/>
                    </a:srgbClr>
                  </a:solidFill>
                  <a:latin typeface="Times New Roman"/>
                  <a:ea typeface="+mn-ea"/>
                  <a:cs typeface="+mn-cs"/>
                </a:rPr>
                <a:t> V1.9 Proposals</a:t>
              </a:r>
              <a:endParaRPr kumimoji="1" lang="ja-JP" altLang="ja-JP" sz="1200" kern="1200" dirty="0">
                <a:solidFill>
                  <a:srgbClr val="000000">
                    <a:hueOff val="0"/>
                    <a:satOff val="0"/>
                    <a:lumOff val="0"/>
                    <a:alphaOff val="0"/>
                  </a:srgbClr>
                </a:solidFill>
                <a:latin typeface="Times New Roman"/>
                <a:ea typeface="+mn-ea"/>
                <a:cs typeface="+mn-cs"/>
              </a:endParaRPr>
            </a:p>
            <a:p>
              <a:pPr marL="0" lvl="0" indent="0" algn="ctr" defTabSz="5334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Nov. 2023</a:t>
              </a:r>
            </a:p>
          </p:txBody>
        </p:sp>
      </p:grpSp>
      <p:grpSp>
        <p:nvGrpSpPr>
          <p:cNvPr id="57" name="グループ化 56">
            <a:extLst>
              <a:ext uri="{FF2B5EF4-FFF2-40B4-BE49-F238E27FC236}">
                <a16:creationId xmlns:a16="http://schemas.microsoft.com/office/drawing/2014/main" id="{D988B53A-AEB9-FD2B-6E88-390C27612323}"/>
              </a:ext>
            </a:extLst>
          </p:cNvPr>
          <p:cNvGrpSpPr/>
          <p:nvPr/>
        </p:nvGrpSpPr>
        <p:grpSpPr>
          <a:xfrm>
            <a:off x="1119939" y="1577238"/>
            <a:ext cx="790239" cy="1526511"/>
            <a:chOff x="1610119" y="12105"/>
            <a:chExt cx="530336" cy="1526511"/>
          </a:xfrm>
        </p:grpSpPr>
        <p:sp>
          <p:nvSpPr>
            <p:cNvPr id="58" name="正方形/長方形 57">
              <a:extLst>
                <a:ext uri="{FF2B5EF4-FFF2-40B4-BE49-F238E27FC236}">
                  <a16:creationId xmlns:a16="http://schemas.microsoft.com/office/drawing/2014/main" id="{E72AE40E-19A1-A326-7519-1E3458842BA1}"/>
                </a:ext>
              </a:extLst>
            </p:cNvPr>
            <p:cNvSpPr/>
            <p:nvPr/>
          </p:nvSpPr>
          <p:spPr>
            <a:xfrm>
              <a:off x="1610119" y="12105"/>
              <a:ext cx="530336"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59" name="テキスト ボックス 58">
              <a:extLst>
                <a:ext uri="{FF2B5EF4-FFF2-40B4-BE49-F238E27FC236}">
                  <a16:creationId xmlns:a16="http://schemas.microsoft.com/office/drawing/2014/main" id="{30658F7A-8DCA-BC1C-CAFC-DCCBA24380CD}"/>
                </a:ext>
              </a:extLst>
            </p:cNvPr>
            <p:cNvSpPr txBox="1"/>
            <p:nvPr/>
          </p:nvSpPr>
          <p:spPr>
            <a:xfrm>
              <a:off x="1610119" y="12105"/>
              <a:ext cx="530336"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78232" tIns="78232" rIns="78232" bIns="78232" numCol="1" spcCol="1270" anchor="b" anchorCtr="0">
              <a:noAutofit/>
            </a:bodyPr>
            <a:lstStyle/>
            <a:p>
              <a:pPr marL="0" lvl="0" indent="0" algn="ctr" defTabSz="488950">
                <a:lnSpc>
                  <a:spcPct val="90000"/>
                </a:lnSpc>
                <a:spcBef>
                  <a:spcPct val="0"/>
                </a:spcBef>
                <a:spcAft>
                  <a:spcPct val="35000"/>
                </a:spcAft>
                <a:buNone/>
              </a:pPr>
              <a:r>
                <a:rPr lang="en-US" sz="1100" kern="1200" dirty="0">
                  <a:effectLst/>
                </a:rPr>
                <a:t>Presentation of proposa</a:t>
              </a:r>
              <a:r>
                <a:rPr lang="en-US" sz="1050" kern="1200" dirty="0">
                  <a:effectLst/>
                </a:rPr>
                <a:t>l</a:t>
              </a:r>
              <a:r>
                <a:rPr lang="en-US" sz="1100" kern="1200" dirty="0">
                  <a:effectLst/>
                </a:rPr>
                <a:t>s</a:t>
              </a:r>
            </a:p>
            <a:p>
              <a:pPr marL="0" lvl="0" indent="0" algn="ctr" defTabSz="488950">
                <a:lnSpc>
                  <a:spcPct val="90000"/>
                </a:lnSpc>
                <a:spcBef>
                  <a:spcPct val="0"/>
                </a:spcBef>
                <a:spcAft>
                  <a:spcPct val="35000"/>
                </a:spcAft>
                <a:buNone/>
              </a:pPr>
              <a:r>
                <a:rPr lang="en-US" altLang="ja-JP" sz="1100" b="1" kern="1200" dirty="0">
                  <a:solidFill>
                    <a:srgbClr val="000000">
                      <a:hueOff val="0"/>
                      <a:satOff val="0"/>
                      <a:lumOff val="0"/>
                      <a:alphaOff val="0"/>
                    </a:srgbClr>
                  </a:solidFill>
                  <a:effectLst/>
                  <a:latin typeface="Times New Roman"/>
                  <a:ea typeface="+mn-ea"/>
                  <a:cs typeface="+mn-cs"/>
                </a:rPr>
                <a:t>May </a:t>
              </a:r>
              <a:r>
                <a:rPr lang="en-US" sz="1200" b="1" kern="1200" dirty="0">
                  <a:solidFill>
                    <a:srgbClr val="000000">
                      <a:hueOff val="0"/>
                      <a:satOff val="0"/>
                      <a:lumOff val="0"/>
                      <a:alphaOff val="0"/>
                    </a:srgbClr>
                  </a:solidFill>
                  <a:latin typeface="Times New Roman"/>
                  <a:ea typeface="+mn-ea"/>
                  <a:cs typeface="+mn-cs"/>
                </a:rPr>
                <a:t>2023</a:t>
              </a:r>
              <a:endParaRPr lang="en-US" sz="1400" b="1" kern="1200" dirty="0">
                <a:solidFill>
                  <a:srgbClr val="000000">
                    <a:hueOff val="0"/>
                    <a:satOff val="0"/>
                    <a:lumOff val="0"/>
                    <a:alphaOff val="0"/>
                  </a:srgbClr>
                </a:solidFill>
                <a:latin typeface="Times New Roman"/>
                <a:ea typeface="+mn-ea"/>
                <a:cs typeface="+mn-cs"/>
              </a:endParaRPr>
            </a:p>
          </p:txBody>
        </p:sp>
      </p:grpSp>
      <p:grpSp>
        <p:nvGrpSpPr>
          <p:cNvPr id="60" name="グループ化 59">
            <a:extLst>
              <a:ext uri="{FF2B5EF4-FFF2-40B4-BE49-F238E27FC236}">
                <a16:creationId xmlns:a16="http://schemas.microsoft.com/office/drawing/2014/main" id="{7C05A752-326E-2407-3B40-C6650FFA3A56}"/>
              </a:ext>
            </a:extLst>
          </p:cNvPr>
          <p:cNvGrpSpPr/>
          <p:nvPr/>
        </p:nvGrpSpPr>
        <p:grpSpPr>
          <a:xfrm>
            <a:off x="723075" y="2665744"/>
            <a:ext cx="4079200" cy="2726740"/>
            <a:chOff x="-2309449" y="2289767"/>
            <a:chExt cx="4079200" cy="2726740"/>
          </a:xfrm>
        </p:grpSpPr>
        <p:sp>
          <p:nvSpPr>
            <p:cNvPr id="61" name="正方形/長方形 60">
              <a:extLst>
                <a:ext uri="{FF2B5EF4-FFF2-40B4-BE49-F238E27FC236}">
                  <a16:creationId xmlns:a16="http://schemas.microsoft.com/office/drawing/2014/main" id="{1EC027E2-4934-2A3C-472C-0CA776A51FFD}"/>
                </a:ext>
              </a:extLst>
            </p:cNvPr>
            <p:cNvSpPr/>
            <p:nvPr/>
          </p:nvSpPr>
          <p:spPr>
            <a:xfrm>
              <a:off x="1309200" y="2289767"/>
              <a:ext cx="460551"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62" name="テキスト ボックス 61">
              <a:extLst>
                <a:ext uri="{FF2B5EF4-FFF2-40B4-BE49-F238E27FC236}">
                  <a16:creationId xmlns:a16="http://schemas.microsoft.com/office/drawing/2014/main" id="{1997ED19-1540-2322-F66D-0DF4A9299708}"/>
                </a:ext>
              </a:extLst>
            </p:cNvPr>
            <p:cNvSpPr txBox="1"/>
            <p:nvPr/>
          </p:nvSpPr>
          <p:spPr>
            <a:xfrm>
              <a:off x="-2309449" y="3489996"/>
              <a:ext cx="688838"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t" anchorCtr="0">
              <a:noAutofit/>
            </a:bodyPr>
            <a:lstStyle/>
            <a:p>
              <a:pPr marL="0" lvl="0" indent="0" algn="ctr" defTabSz="533400">
                <a:lnSpc>
                  <a:spcPct val="90000"/>
                </a:lnSpc>
                <a:spcBef>
                  <a:spcPct val="0"/>
                </a:spcBef>
                <a:spcAft>
                  <a:spcPct val="35000"/>
                </a:spcAft>
                <a:buNone/>
              </a:pPr>
              <a:r>
                <a:rPr lang="en-US" altLang="ja-JP" sz="1200" kern="1200" dirty="0">
                  <a:solidFill>
                    <a:srgbClr val="000000">
                      <a:hueOff val="0"/>
                      <a:satOff val="0"/>
                      <a:lumOff val="0"/>
                      <a:alphaOff val="0"/>
                    </a:srgbClr>
                  </a:solidFill>
                  <a:latin typeface="Times New Roman"/>
                  <a:ea typeface="+mn-ea"/>
                  <a:cs typeface="+mn-cs"/>
                </a:rPr>
                <a:t>TRD,CMD</a:t>
              </a:r>
            </a:p>
            <a:p>
              <a:pPr marL="0" lvl="0" indent="0" algn="ctr" defTabSz="533400">
                <a:lnSpc>
                  <a:spcPct val="90000"/>
                </a:lnSpc>
                <a:spcBef>
                  <a:spcPct val="0"/>
                </a:spcBef>
                <a:spcAft>
                  <a:spcPct val="35000"/>
                </a:spcAft>
                <a:buNone/>
              </a:pPr>
              <a:r>
                <a:rPr lang="en-US" sz="1200" kern="1200" dirty="0">
                  <a:solidFill>
                    <a:srgbClr val="000000">
                      <a:hueOff val="0"/>
                      <a:satOff val="0"/>
                      <a:lumOff val="0"/>
                      <a:alphaOff val="0"/>
                    </a:srgbClr>
                  </a:solidFill>
                  <a:latin typeface="Times New Roman"/>
                  <a:ea typeface="+mn-ea"/>
                  <a:cs typeface="+mn-cs"/>
                </a:rPr>
                <a:t>Call Proposals </a:t>
              </a:r>
              <a:r>
                <a:rPr lang="en-US" sz="1400" b="1" kern="1200" dirty="0">
                  <a:solidFill>
                    <a:srgbClr val="000000">
                      <a:hueOff val="0"/>
                      <a:satOff val="0"/>
                      <a:lumOff val="0"/>
                      <a:alphaOff val="0"/>
                    </a:srgbClr>
                  </a:solidFill>
                  <a:latin typeface="Times New Roman"/>
                  <a:ea typeface="+mn-ea"/>
                  <a:cs typeface="+mn-cs"/>
                </a:rPr>
                <a:t>Sept 2022</a:t>
              </a:r>
              <a:endParaRPr lang="en-US" sz="1200" b="1" kern="1200" dirty="0">
                <a:solidFill>
                  <a:srgbClr val="000000">
                    <a:hueOff val="0"/>
                    <a:satOff val="0"/>
                    <a:lumOff val="0"/>
                    <a:alphaOff val="0"/>
                  </a:srgbClr>
                </a:solidFill>
                <a:latin typeface="Times New Roman"/>
                <a:ea typeface="+mn-ea"/>
                <a:cs typeface="+mn-cs"/>
              </a:endParaRPr>
            </a:p>
          </p:txBody>
        </p:sp>
      </p:grpSp>
      <p:grpSp>
        <p:nvGrpSpPr>
          <p:cNvPr id="63" name="グループ化 62">
            <a:extLst>
              <a:ext uri="{FF2B5EF4-FFF2-40B4-BE49-F238E27FC236}">
                <a16:creationId xmlns:a16="http://schemas.microsoft.com/office/drawing/2014/main" id="{A673683E-64E1-C810-E1E3-E108E46C7894}"/>
              </a:ext>
            </a:extLst>
          </p:cNvPr>
          <p:cNvGrpSpPr/>
          <p:nvPr/>
        </p:nvGrpSpPr>
        <p:grpSpPr>
          <a:xfrm>
            <a:off x="143688" y="1615876"/>
            <a:ext cx="670301" cy="1526511"/>
            <a:chOff x="989797" y="0"/>
            <a:chExt cx="426316" cy="1526511"/>
          </a:xfrm>
        </p:grpSpPr>
        <p:sp>
          <p:nvSpPr>
            <p:cNvPr id="64" name="正方形/長方形 63">
              <a:extLst>
                <a:ext uri="{FF2B5EF4-FFF2-40B4-BE49-F238E27FC236}">
                  <a16:creationId xmlns:a16="http://schemas.microsoft.com/office/drawing/2014/main" id="{DD781AD1-617A-AB28-0787-3F014BBCFEB5}"/>
                </a:ext>
              </a:extLst>
            </p:cNvPr>
            <p:cNvSpPr/>
            <p:nvPr/>
          </p:nvSpPr>
          <p:spPr>
            <a:xfrm>
              <a:off x="989797" y="0"/>
              <a:ext cx="426316"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65" name="テキスト ボックス 64">
              <a:extLst>
                <a:ext uri="{FF2B5EF4-FFF2-40B4-BE49-F238E27FC236}">
                  <a16:creationId xmlns:a16="http://schemas.microsoft.com/office/drawing/2014/main" id="{CE6F509E-7727-B022-4B3B-9DD7FE82F573}"/>
                </a:ext>
              </a:extLst>
            </p:cNvPr>
            <p:cNvSpPr txBox="1"/>
            <p:nvPr/>
          </p:nvSpPr>
          <p:spPr>
            <a:xfrm>
              <a:off x="989797" y="0"/>
              <a:ext cx="426316"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b" anchorCtr="0">
              <a:noAutofit/>
            </a:bodyPr>
            <a:lstStyle/>
            <a:p>
              <a:pPr marL="0" lvl="0" indent="0" algn="ctr" defTabSz="533400">
                <a:lnSpc>
                  <a:spcPct val="90000"/>
                </a:lnSpc>
                <a:spcBef>
                  <a:spcPct val="0"/>
                </a:spcBef>
                <a:spcAft>
                  <a:spcPct val="35000"/>
                </a:spcAft>
                <a:buNone/>
              </a:pPr>
              <a:r>
                <a:rPr lang="en-US" sz="1200" kern="1200" dirty="0">
                  <a:solidFill>
                    <a:srgbClr val="000000">
                      <a:hueOff val="0"/>
                      <a:satOff val="0"/>
                      <a:lumOff val="0"/>
                      <a:alphaOff val="0"/>
                    </a:srgbClr>
                  </a:solidFill>
                  <a:latin typeface="Times New Roman"/>
                  <a:ea typeface="+mn-ea"/>
                  <a:cs typeface="+mn-cs"/>
                </a:rPr>
                <a:t>Tech Req Doc     </a:t>
              </a:r>
              <a:r>
                <a:rPr lang="en-US" sz="1200" b="1" i="0" kern="1200" dirty="0">
                  <a:solidFill>
                    <a:srgbClr val="000000">
                      <a:hueOff val="0"/>
                      <a:satOff val="0"/>
                      <a:lumOff val="0"/>
                      <a:alphaOff val="0"/>
                    </a:srgbClr>
                  </a:solidFill>
                  <a:latin typeface="Times New Roman"/>
                  <a:ea typeface="+mn-ea"/>
                  <a:cs typeface="+mn-cs"/>
                </a:rPr>
                <a:t>July 2022</a:t>
              </a:r>
              <a:endParaRPr lang="en-US" sz="1400" b="1" i="0" kern="1200" dirty="0">
                <a:solidFill>
                  <a:srgbClr val="000000">
                    <a:hueOff val="0"/>
                    <a:satOff val="0"/>
                    <a:lumOff val="0"/>
                    <a:alphaOff val="0"/>
                  </a:srgbClr>
                </a:solidFill>
                <a:latin typeface="Times New Roman"/>
                <a:ea typeface="+mn-ea"/>
                <a:cs typeface="+mn-cs"/>
              </a:endParaRPr>
            </a:p>
          </p:txBody>
        </p:sp>
      </p:grpSp>
      <p:sp>
        <p:nvSpPr>
          <p:cNvPr id="66" name="楕円 65">
            <a:extLst>
              <a:ext uri="{FF2B5EF4-FFF2-40B4-BE49-F238E27FC236}">
                <a16:creationId xmlns:a16="http://schemas.microsoft.com/office/drawing/2014/main" id="{4DC75DF1-3F80-FDA4-CAAD-46D807446489}"/>
              </a:ext>
            </a:extLst>
          </p:cNvPr>
          <p:cNvSpPr/>
          <p:nvPr/>
        </p:nvSpPr>
        <p:spPr>
          <a:xfrm>
            <a:off x="8149592" y="3260295"/>
            <a:ext cx="349736" cy="349736"/>
          </a:xfrm>
          <a:prstGeom prst="ellipse">
            <a:avLst/>
          </a:prstGeom>
          <a:solidFill>
            <a:srgbClr val="3333CC">
              <a:hueOff val="-3200000"/>
              <a:satOff val="-13334"/>
              <a:lumOff val="1111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67" name="楕円 66">
            <a:extLst>
              <a:ext uri="{FF2B5EF4-FFF2-40B4-BE49-F238E27FC236}">
                <a16:creationId xmlns:a16="http://schemas.microsoft.com/office/drawing/2014/main" id="{6D671A25-1B7D-DCB3-2297-8E0631FF96E7}"/>
              </a:ext>
            </a:extLst>
          </p:cNvPr>
          <p:cNvSpPr/>
          <p:nvPr/>
        </p:nvSpPr>
        <p:spPr>
          <a:xfrm>
            <a:off x="7608757" y="3260290"/>
            <a:ext cx="349736" cy="349736"/>
          </a:xfrm>
          <a:prstGeom prst="ellipse">
            <a:avLst/>
          </a:prstGeom>
          <a:solidFill>
            <a:srgbClr val="3333CC">
              <a:hueOff val="-3200000"/>
              <a:satOff val="-13334"/>
              <a:lumOff val="11111"/>
              <a:alpha val="45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68" name="楕円 67">
            <a:extLst>
              <a:ext uri="{FF2B5EF4-FFF2-40B4-BE49-F238E27FC236}">
                <a16:creationId xmlns:a16="http://schemas.microsoft.com/office/drawing/2014/main" id="{1E4707CF-EA59-A6D9-8793-42952C63433E}"/>
              </a:ext>
            </a:extLst>
          </p:cNvPr>
          <p:cNvSpPr/>
          <p:nvPr/>
        </p:nvSpPr>
        <p:spPr>
          <a:xfrm>
            <a:off x="7079073" y="3265875"/>
            <a:ext cx="349736" cy="349736"/>
          </a:xfrm>
          <a:prstGeom prst="ellipse">
            <a:avLst/>
          </a:prstGeom>
          <a:solidFill>
            <a:srgbClr val="3333CC">
              <a:hueOff val="-3200000"/>
              <a:satOff val="-13334"/>
              <a:lumOff val="11111"/>
              <a:alpha val="41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69" name="楕円 68">
            <a:extLst>
              <a:ext uri="{FF2B5EF4-FFF2-40B4-BE49-F238E27FC236}">
                <a16:creationId xmlns:a16="http://schemas.microsoft.com/office/drawing/2014/main" id="{0CE6FC6F-B57A-9680-734B-3EA04AA87354}"/>
              </a:ext>
            </a:extLst>
          </p:cNvPr>
          <p:cNvSpPr/>
          <p:nvPr/>
        </p:nvSpPr>
        <p:spPr>
          <a:xfrm>
            <a:off x="6538237" y="3271448"/>
            <a:ext cx="349736" cy="349736"/>
          </a:xfrm>
          <a:prstGeom prst="ellipse">
            <a:avLst/>
          </a:prstGeom>
          <a:solidFill>
            <a:srgbClr val="3333CC">
              <a:hueOff val="-3200000"/>
              <a:satOff val="-13334"/>
              <a:lumOff val="11111"/>
              <a:alpha val="39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0" name="楕円 69">
            <a:extLst>
              <a:ext uri="{FF2B5EF4-FFF2-40B4-BE49-F238E27FC236}">
                <a16:creationId xmlns:a16="http://schemas.microsoft.com/office/drawing/2014/main" id="{B272743C-BC3F-58B8-F6D1-D7FC143E6A23}"/>
              </a:ext>
            </a:extLst>
          </p:cNvPr>
          <p:cNvSpPr/>
          <p:nvPr/>
        </p:nvSpPr>
        <p:spPr>
          <a:xfrm>
            <a:off x="5969532" y="3271438"/>
            <a:ext cx="349736" cy="349736"/>
          </a:xfrm>
          <a:prstGeom prst="ellipse">
            <a:avLst/>
          </a:prstGeom>
          <a:solidFill>
            <a:srgbClr val="3333CC">
              <a:hueOff val="-3200000"/>
              <a:satOff val="-13334"/>
              <a:lumOff val="11111"/>
              <a:alpha val="39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1" name="楕円 70">
            <a:extLst>
              <a:ext uri="{FF2B5EF4-FFF2-40B4-BE49-F238E27FC236}">
                <a16:creationId xmlns:a16="http://schemas.microsoft.com/office/drawing/2014/main" id="{FE97B252-72D0-9CE3-F921-624BA043D0C0}"/>
              </a:ext>
            </a:extLst>
          </p:cNvPr>
          <p:cNvSpPr/>
          <p:nvPr/>
        </p:nvSpPr>
        <p:spPr>
          <a:xfrm>
            <a:off x="5361789" y="3282596"/>
            <a:ext cx="349736" cy="349736"/>
          </a:xfrm>
          <a:prstGeom prst="ellipse">
            <a:avLst/>
          </a:prstGeom>
          <a:solidFill>
            <a:srgbClr val="3333CC">
              <a:hueOff val="-3200000"/>
              <a:satOff val="-13334"/>
              <a:lumOff val="11111"/>
              <a:alpha val="30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2" name="楕円 71">
            <a:extLst>
              <a:ext uri="{FF2B5EF4-FFF2-40B4-BE49-F238E27FC236}">
                <a16:creationId xmlns:a16="http://schemas.microsoft.com/office/drawing/2014/main" id="{2673561F-7801-4CE8-3D08-6A6ACC3E2BDC}"/>
              </a:ext>
            </a:extLst>
          </p:cNvPr>
          <p:cNvSpPr/>
          <p:nvPr/>
        </p:nvSpPr>
        <p:spPr>
          <a:xfrm>
            <a:off x="4681568" y="3282598"/>
            <a:ext cx="349736" cy="349736"/>
          </a:xfrm>
          <a:prstGeom prst="ellipse">
            <a:avLst/>
          </a:prstGeom>
          <a:solidFill>
            <a:srgbClr val="3333CC">
              <a:hueOff val="-3200000"/>
              <a:satOff val="-13334"/>
              <a:lumOff val="11111"/>
              <a:alpha val="35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3" name="楕円 72">
            <a:extLst>
              <a:ext uri="{FF2B5EF4-FFF2-40B4-BE49-F238E27FC236}">
                <a16:creationId xmlns:a16="http://schemas.microsoft.com/office/drawing/2014/main" id="{9705AF0A-8FE5-1F34-25E8-F9A86D30961B}"/>
              </a:ext>
            </a:extLst>
          </p:cNvPr>
          <p:cNvSpPr/>
          <p:nvPr/>
        </p:nvSpPr>
        <p:spPr>
          <a:xfrm>
            <a:off x="4045947" y="3282600"/>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4" name="楕円 73">
            <a:extLst>
              <a:ext uri="{FF2B5EF4-FFF2-40B4-BE49-F238E27FC236}">
                <a16:creationId xmlns:a16="http://schemas.microsoft.com/office/drawing/2014/main" id="{3DA4BDC2-258D-7BC7-F1A4-E3A155B074F7}"/>
              </a:ext>
            </a:extLst>
          </p:cNvPr>
          <p:cNvSpPr/>
          <p:nvPr/>
        </p:nvSpPr>
        <p:spPr>
          <a:xfrm>
            <a:off x="3484669" y="3290033"/>
            <a:ext cx="349736" cy="349736"/>
          </a:xfrm>
          <a:prstGeom prst="ellipse">
            <a:avLst/>
          </a:prstGeom>
          <a:solidFill>
            <a:srgbClr val="3333CC">
              <a:hueOff val="-3200000"/>
              <a:satOff val="-13334"/>
              <a:lumOff val="11111"/>
              <a:alpha val="1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5" name="楕円 74">
            <a:extLst>
              <a:ext uri="{FF2B5EF4-FFF2-40B4-BE49-F238E27FC236}">
                <a16:creationId xmlns:a16="http://schemas.microsoft.com/office/drawing/2014/main" id="{64ADC48E-E6D3-747D-1B3F-B75A4BB9BC3B}"/>
              </a:ext>
            </a:extLst>
          </p:cNvPr>
          <p:cNvSpPr/>
          <p:nvPr/>
        </p:nvSpPr>
        <p:spPr>
          <a:xfrm>
            <a:off x="2893653" y="3276188"/>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6" name="楕円 75">
            <a:extLst>
              <a:ext uri="{FF2B5EF4-FFF2-40B4-BE49-F238E27FC236}">
                <a16:creationId xmlns:a16="http://schemas.microsoft.com/office/drawing/2014/main" id="{723632FA-C6DC-6BDD-F8A6-30A7DED2CB05}"/>
              </a:ext>
            </a:extLst>
          </p:cNvPr>
          <p:cNvSpPr/>
          <p:nvPr/>
        </p:nvSpPr>
        <p:spPr>
          <a:xfrm>
            <a:off x="2297069" y="3267726"/>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7" name="楕円 76">
            <a:extLst>
              <a:ext uri="{FF2B5EF4-FFF2-40B4-BE49-F238E27FC236}">
                <a16:creationId xmlns:a16="http://schemas.microsoft.com/office/drawing/2014/main" id="{62ED6C15-E174-2860-BBEF-3073BB75DE4F}"/>
              </a:ext>
            </a:extLst>
          </p:cNvPr>
          <p:cNvSpPr/>
          <p:nvPr/>
        </p:nvSpPr>
        <p:spPr>
          <a:xfrm>
            <a:off x="1794120" y="3268340"/>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8" name="楕円 77">
            <a:extLst>
              <a:ext uri="{FF2B5EF4-FFF2-40B4-BE49-F238E27FC236}">
                <a16:creationId xmlns:a16="http://schemas.microsoft.com/office/drawing/2014/main" id="{5AFF632B-C93C-4596-EFE7-18A2967B1DA9}"/>
              </a:ext>
            </a:extLst>
          </p:cNvPr>
          <p:cNvSpPr/>
          <p:nvPr/>
        </p:nvSpPr>
        <p:spPr>
          <a:xfrm>
            <a:off x="1320899" y="3260899"/>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9" name="楕円 78">
            <a:extLst>
              <a:ext uri="{FF2B5EF4-FFF2-40B4-BE49-F238E27FC236}">
                <a16:creationId xmlns:a16="http://schemas.microsoft.com/office/drawing/2014/main" id="{59EFCD21-8225-FA80-B898-214F7993DC41}"/>
              </a:ext>
            </a:extLst>
          </p:cNvPr>
          <p:cNvSpPr/>
          <p:nvPr/>
        </p:nvSpPr>
        <p:spPr>
          <a:xfrm>
            <a:off x="852987" y="3284454"/>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80" name="楕円 79">
            <a:extLst>
              <a:ext uri="{FF2B5EF4-FFF2-40B4-BE49-F238E27FC236}">
                <a16:creationId xmlns:a16="http://schemas.microsoft.com/office/drawing/2014/main" id="{672BC2BD-3E38-F25F-027D-6610D936D578}"/>
              </a:ext>
            </a:extLst>
          </p:cNvPr>
          <p:cNvSpPr/>
          <p:nvPr/>
        </p:nvSpPr>
        <p:spPr>
          <a:xfrm>
            <a:off x="284279" y="3251001"/>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Tree>
    <p:extLst>
      <p:ext uri="{BB962C8B-B14F-4D97-AF65-F5344CB8AC3E}">
        <p14:creationId xmlns:p14="http://schemas.microsoft.com/office/powerpoint/2010/main" val="37531649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F521436-9E69-889E-4F75-A740886D1DEF}"/>
              </a:ext>
            </a:extLst>
          </p:cNvPr>
          <p:cNvSpPr>
            <a:spLocks noGrp="1"/>
          </p:cNvSpPr>
          <p:nvPr>
            <p:ph type="dt" idx="10"/>
          </p:nvPr>
        </p:nvSpPr>
        <p:spPr>
          <a:xfrm>
            <a:off x="979227" y="466463"/>
            <a:ext cx="1600200" cy="215900"/>
          </a:xfrm>
        </p:spPr>
        <p:txBody>
          <a:bodyPr/>
          <a:lstStyle/>
          <a:p>
            <a:r>
              <a:rPr lang="en-US" altLang="ja-JP" sz="1400"/>
              <a:t>May 2024</a:t>
            </a:r>
            <a:endParaRPr lang="en-US" sz="1400" dirty="0"/>
          </a:p>
        </p:txBody>
      </p:sp>
      <p:sp>
        <p:nvSpPr>
          <p:cNvPr id="6" name="Slide Number Placeholder 5">
            <a:extLst>
              <a:ext uri="{FF2B5EF4-FFF2-40B4-BE49-F238E27FC236}">
                <a16:creationId xmlns:a16="http://schemas.microsoft.com/office/drawing/2014/main" id="{59B0BE59-3329-155B-EA4D-ED6917043A9A}"/>
              </a:ext>
            </a:extLst>
          </p:cNvPr>
          <p:cNvSpPr>
            <a:spLocks noGrp="1"/>
          </p:cNvSpPr>
          <p:nvPr>
            <p:ph type="sldNum" idx="12"/>
          </p:nvPr>
        </p:nvSpPr>
        <p:spPr/>
        <p:txBody>
          <a:bodyPr/>
          <a:lstStyle/>
          <a:p>
            <a:r>
              <a:rPr lang="en-US" sz="1100"/>
              <a:t>Slide </a:t>
            </a:r>
            <a:fld id="{00000000-1234-1234-1234-123412341234}" type="slidenum">
              <a:rPr lang="en-US" sz="1100" smtClean="0"/>
              <a:pPr/>
              <a:t>13</a:t>
            </a:fld>
            <a:endParaRPr sz="1100" dirty="0"/>
          </a:p>
        </p:txBody>
      </p:sp>
      <p:sp>
        <p:nvSpPr>
          <p:cNvPr id="9" name="TextBox 8">
            <a:extLst>
              <a:ext uri="{FF2B5EF4-FFF2-40B4-BE49-F238E27FC236}">
                <a16:creationId xmlns:a16="http://schemas.microsoft.com/office/drawing/2014/main" id="{C92F2013-0BE3-2D37-2527-5FF42FCE904D}"/>
              </a:ext>
            </a:extLst>
          </p:cNvPr>
          <p:cNvSpPr txBox="1"/>
          <p:nvPr/>
        </p:nvSpPr>
        <p:spPr>
          <a:xfrm>
            <a:off x="915876" y="6185965"/>
            <a:ext cx="3425938" cy="300082"/>
          </a:xfrm>
          <a:prstGeom prst="rect">
            <a:avLst/>
          </a:prstGeom>
          <a:noFill/>
        </p:spPr>
        <p:txBody>
          <a:bodyPr wrap="none" rtlCol="0">
            <a:spAutoFit/>
          </a:bodyPr>
          <a:lstStyle/>
          <a:p>
            <a:r>
              <a:rPr lang="en-US" sz="1350" dirty="0"/>
              <a:t>Note: the deadlines are subject to change.</a:t>
            </a:r>
          </a:p>
        </p:txBody>
      </p:sp>
      <p:sp>
        <p:nvSpPr>
          <p:cNvPr id="3" name="TextBox 7">
            <a:extLst>
              <a:ext uri="{FF2B5EF4-FFF2-40B4-BE49-F238E27FC236}">
                <a16:creationId xmlns:a16="http://schemas.microsoft.com/office/drawing/2014/main" id="{0E687580-B60A-2870-4F13-80A6690CFE4D}"/>
              </a:ext>
            </a:extLst>
          </p:cNvPr>
          <p:cNvSpPr txBox="1"/>
          <p:nvPr/>
        </p:nvSpPr>
        <p:spPr>
          <a:xfrm>
            <a:off x="2488442" y="732580"/>
            <a:ext cx="3869201" cy="461665"/>
          </a:xfrm>
          <a:prstGeom prst="rect">
            <a:avLst/>
          </a:prstGeom>
          <a:noFill/>
        </p:spPr>
        <p:txBody>
          <a:bodyPr wrap="none" rtlCol="0">
            <a:spAutoFit/>
          </a:bodyPr>
          <a:lstStyle/>
          <a:p>
            <a:r>
              <a:rPr lang="en-US" sz="2400" b="1" dirty="0"/>
              <a:t>Expecting Timeline detail</a:t>
            </a:r>
          </a:p>
        </p:txBody>
      </p:sp>
      <p:graphicFrame>
        <p:nvGraphicFramePr>
          <p:cNvPr id="7" name="表 6">
            <a:extLst>
              <a:ext uri="{FF2B5EF4-FFF2-40B4-BE49-F238E27FC236}">
                <a16:creationId xmlns:a16="http://schemas.microsoft.com/office/drawing/2014/main" id="{6E8B2FF4-4FDB-8835-1E2E-46982DD2E7DA}"/>
              </a:ext>
            </a:extLst>
          </p:cNvPr>
          <p:cNvGraphicFramePr>
            <a:graphicFrameLocks noGrp="1"/>
          </p:cNvGraphicFramePr>
          <p:nvPr>
            <p:extLst>
              <p:ext uri="{D42A27DB-BD31-4B8C-83A1-F6EECF244321}">
                <p14:modId xmlns:p14="http://schemas.microsoft.com/office/powerpoint/2010/main" val="3929494146"/>
              </p:ext>
            </p:extLst>
          </p:nvPr>
        </p:nvGraphicFramePr>
        <p:xfrm>
          <a:off x="295701" y="1338969"/>
          <a:ext cx="8652681" cy="4817385"/>
        </p:xfrm>
        <a:graphic>
          <a:graphicData uri="http://schemas.openxmlformats.org/drawingml/2006/table">
            <a:tbl>
              <a:tblPr/>
              <a:tblGrid>
                <a:gridCol w="3109260">
                  <a:extLst>
                    <a:ext uri="{9D8B030D-6E8A-4147-A177-3AD203B41FA5}">
                      <a16:colId xmlns:a16="http://schemas.microsoft.com/office/drawing/2014/main" val="2726848592"/>
                    </a:ext>
                  </a:extLst>
                </a:gridCol>
                <a:gridCol w="817726">
                  <a:extLst>
                    <a:ext uri="{9D8B030D-6E8A-4147-A177-3AD203B41FA5}">
                      <a16:colId xmlns:a16="http://schemas.microsoft.com/office/drawing/2014/main" val="330972616"/>
                    </a:ext>
                  </a:extLst>
                </a:gridCol>
                <a:gridCol w="1454791">
                  <a:extLst>
                    <a:ext uri="{9D8B030D-6E8A-4147-A177-3AD203B41FA5}">
                      <a16:colId xmlns:a16="http://schemas.microsoft.com/office/drawing/2014/main" val="3835812335"/>
                    </a:ext>
                  </a:extLst>
                </a:gridCol>
                <a:gridCol w="3270904">
                  <a:extLst>
                    <a:ext uri="{9D8B030D-6E8A-4147-A177-3AD203B41FA5}">
                      <a16:colId xmlns:a16="http://schemas.microsoft.com/office/drawing/2014/main" val="366394293"/>
                    </a:ext>
                  </a:extLst>
                </a:gridCol>
              </a:tblGrid>
              <a:tr h="213527">
                <a:tc>
                  <a:txBody>
                    <a:bodyPr/>
                    <a:lstStyle/>
                    <a:p>
                      <a:pPr algn="ctr" fontAlgn="ctr"/>
                      <a:r>
                        <a:rPr lang="fi-FI" sz="1400" b="1" i="0" u="none" strike="noStrike" dirty="0" err="1">
                          <a:solidFill>
                            <a:srgbClr val="FFFFFF"/>
                          </a:solidFill>
                          <a:effectLst/>
                          <a:highlight>
                            <a:srgbClr val="00B050"/>
                          </a:highlight>
                          <a:latin typeface="Work Sans" pitchFamily="2" charset="0"/>
                          <a:ea typeface="ＭＳ Ｐゴシック" panose="020B0600070205080204" pitchFamily="50" charset="-128"/>
                        </a:rPr>
                        <a:t>Topic</a:t>
                      </a:r>
                      <a:r>
                        <a:rPr lang="fi-FI" sz="1400" b="1" i="0" u="none" strike="noStrike" dirty="0">
                          <a:solidFill>
                            <a:srgbClr val="FFFFFF"/>
                          </a:solidFill>
                          <a:effectLst/>
                          <a:highlight>
                            <a:srgbClr val="00B050"/>
                          </a:highlight>
                          <a:latin typeface="Work Sans" pitchFamily="2" charset="0"/>
                          <a:ea typeface="ＭＳ Ｐゴシック" panose="020B0600070205080204" pitchFamily="50" charset="-128"/>
                        </a:rPr>
                        <a:t> </a:t>
                      </a:r>
                      <a:r>
                        <a:rPr lang="fi-FI" sz="1400" b="1" i="0" u="none" strike="noStrike" dirty="0" err="1">
                          <a:solidFill>
                            <a:srgbClr val="FFFFFF"/>
                          </a:solidFill>
                          <a:effectLst/>
                          <a:highlight>
                            <a:srgbClr val="00B050"/>
                          </a:highlight>
                          <a:latin typeface="Work Sans" pitchFamily="2" charset="0"/>
                          <a:ea typeface="ＭＳ Ｐゴシック" panose="020B0600070205080204" pitchFamily="50" charset="-128"/>
                        </a:rPr>
                        <a:t>item</a:t>
                      </a:r>
                      <a:endParaRPr lang="fi-FI" sz="1400" b="1" i="0" u="none" strike="noStrike" dirty="0">
                        <a:solidFill>
                          <a:srgbClr val="FFFFFF"/>
                        </a:solidFill>
                        <a:effectLst/>
                        <a:highlight>
                          <a:srgbClr val="00B050"/>
                        </a:highlight>
                        <a:latin typeface="Work Sans" pitchFamily="2" charset="0"/>
                        <a:ea typeface="ＭＳ Ｐゴシック" panose="020B0600070205080204" pitchFamily="50" charset="-128"/>
                      </a:endParaRPr>
                    </a:p>
                  </a:txBody>
                  <a:tcPr marL="2135" marR="2135" marT="2135" marB="0" anchor="ctr">
                    <a:lnL>
                      <a:noFill/>
                    </a:lnL>
                    <a:lnR>
                      <a:noFill/>
                    </a:lnR>
                    <a:lnT>
                      <a:noFill/>
                    </a:lnT>
                    <a:lnB>
                      <a:noFill/>
                    </a:lnB>
                    <a:solidFill>
                      <a:srgbClr val="00B050"/>
                    </a:solidFill>
                  </a:tcPr>
                </a:tc>
                <a:tc>
                  <a:txBody>
                    <a:bodyPr/>
                    <a:lstStyle/>
                    <a:p>
                      <a:pPr algn="ctr" fontAlgn="ctr"/>
                      <a:r>
                        <a:rPr lang="fi-FI" sz="1400" b="1" i="0" u="none" strike="noStrike">
                          <a:solidFill>
                            <a:srgbClr val="FFFFFF"/>
                          </a:solidFill>
                          <a:effectLst/>
                          <a:highlight>
                            <a:srgbClr val="00B050"/>
                          </a:highlight>
                          <a:latin typeface="Work Sans" pitchFamily="2" charset="0"/>
                          <a:ea typeface="ＭＳ Ｐゴシック" panose="020B0600070205080204" pitchFamily="50" charset="-128"/>
                        </a:rPr>
                        <a:t>Deadline</a:t>
                      </a:r>
                    </a:p>
                  </a:txBody>
                  <a:tcPr marL="2135" marR="2135" marT="2135" marB="0" anchor="ctr">
                    <a:lnL>
                      <a:noFill/>
                    </a:lnL>
                    <a:lnR>
                      <a:noFill/>
                    </a:lnR>
                    <a:lnT>
                      <a:noFill/>
                    </a:lnT>
                    <a:lnB>
                      <a:noFill/>
                    </a:lnB>
                    <a:solidFill>
                      <a:srgbClr val="00B050"/>
                    </a:solidFill>
                  </a:tcPr>
                </a:tc>
                <a:tc>
                  <a:txBody>
                    <a:bodyPr/>
                    <a:lstStyle/>
                    <a:p>
                      <a:pPr algn="ctr" fontAlgn="ctr"/>
                      <a:r>
                        <a:rPr lang="fi-FI" sz="1400" b="1" i="0" u="none" strike="noStrike">
                          <a:solidFill>
                            <a:srgbClr val="FFFFFF"/>
                          </a:solidFill>
                          <a:effectLst/>
                          <a:highlight>
                            <a:srgbClr val="00B050"/>
                          </a:highlight>
                          <a:latin typeface="Work Sans" pitchFamily="2" charset="0"/>
                          <a:ea typeface="ＭＳ Ｐゴシック" panose="020B0600070205080204" pitchFamily="50" charset="-128"/>
                        </a:rPr>
                        <a:t>Action items</a:t>
                      </a:r>
                    </a:p>
                  </a:txBody>
                  <a:tcPr marL="2135" marR="2135" marT="2135" marB="0" anchor="ctr">
                    <a:lnL>
                      <a:noFill/>
                    </a:lnL>
                    <a:lnR>
                      <a:noFill/>
                    </a:lnR>
                    <a:lnT>
                      <a:noFill/>
                    </a:lnT>
                    <a:lnB>
                      <a:noFill/>
                    </a:lnB>
                    <a:solidFill>
                      <a:srgbClr val="00B050"/>
                    </a:solidFill>
                  </a:tcPr>
                </a:tc>
                <a:tc>
                  <a:txBody>
                    <a:bodyPr/>
                    <a:lstStyle/>
                    <a:p>
                      <a:pPr algn="ctr" fontAlgn="ctr"/>
                      <a:r>
                        <a:rPr lang="fi-FI" sz="1400" b="1" i="0" u="none" strike="noStrike">
                          <a:solidFill>
                            <a:srgbClr val="FFFFFF"/>
                          </a:solidFill>
                          <a:effectLst/>
                          <a:highlight>
                            <a:srgbClr val="00B050"/>
                          </a:highlight>
                          <a:latin typeface="Work Sans" pitchFamily="2" charset="0"/>
                          <a:ea typeface="ＭＳ Ｐゴシック" panose="020B0600070205080204" pitchFamily="50" charset="-128"/>
                        </a:rPr>
                        <a:t>Notes</a:t>
                      </a:r>
                    </a:p>
                  </a:txBody>
                  <a:tcPr marL="2135" marR="2135" marT="2135" marB="0" anchor="ctr">
                    <a:lnL>
                      <a:noFill/>
                    </a:lnL>
                    <a:lnR>
                      <a:noFill/>
                    </a:lnR>
                    <a:lnT>
                      <a:noFill/>
                    </a:lnT>
                    <a:lnB>
                      <a:noFill/>
                    </a:lnB>
                    <a:solidFill>
                      <a:srgbClr val="00B050"/>
                    </a:solidFill>
                  </a:tcPr>
                </a:tc>
                <a:extLst>
                  <a:ext uri="{0D108BD9-81ED-4DB2-BD59-A6C34878D82A}">
                    <a16:rowId xmlns:a16="http://schemas.microsoft.com/office/drawing/2014/main" val="4153921232"/>
                  </a:ext>
                </a:extLst>
              </a:tr>
              <a:tr h="254098">
                <a:tc>
                  <a:txBody>
                    <a:bodyPr/>
                    <a:lstStyle/>
                    <a:p>
                      <a:pPr algn="l" fontAlgn="ctr"/>
                      <a:r>
                        <a:rPr lang="en-US" sz="1200" b="0" i="0" u="none" strike="noStrike" dirty="0">
                          <a:solidFill>
                            <a:srgbClr val="000000"/>
                          </a:solidFill>
                          <a:effectLst/>
                          <a:highlight>
                            <a:srgbClr val="C6E0B4"/>
                          </a:highlight>
                          <a:latin typeface="Times New Roman" panose="02020603050405020304" pitchFamily="18" charset="0"/>
                          <a:ea typeface="ＭＳ Ｐゴシック" panose="020B0600070205080204" pitchFamily="50" charset="-128"/>
                        </a:rPr>
                        <a:t>Std Draft v.1.18 WG pre-ballot recirculation.</a:t>
                      </a:r>
                    </a:p>
                  </a:txBody>
                  <a:tcPr marL="2135" marR="2135" marT="213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6E0B4"/>
                    </a:solidFill>
                  </a:tcPr>
                </a:tc>
                <a:tc>
                  <a:txBody>
                    <a:bodyPr/>
                    <a:lstStyle/>
                    <a:p>
                      <a:pPr algn="ctr" fontAlgn="ctr"/>
                      <a:r>
                        <a:rPr lang="fi-FI" sz="1200" b="0" i="0" u="none" strike="noStrike">
                          <a:solidFill>
                            <a:srgbClr val="000000"/>
                          </a:solidFill>
                          <a:effectLst/>
                          <a:highlight>
                            <a:srgbClr val="C6E0B4"/>
                          </a:highlight>
                          <a:latin typeface="Times New Roman" panose="02020603050405020304" pitchFamily="18" charset="0"/>
                          <a:ea typeface="ＭＳ Ｐゴシック" panose="020B0600070205080204" pitchFamily="50" charset="-128"/>
                        </a:rPr>
                        <a:t>May/2024</a:t>
                      </a:r>
                    </a:p>
                  </a:txBody>
                  <a:tcPr marL="2135" marR="2135" marT="213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6E0B4"/>
                    </a:solidFill>
                  </a:tcPr>
                </a:tc>
                <a:tc>
                  <a:txBody>
                    <a:bodyPr/>
                    <a:lstStyle/>
                    <a:p>
                      <a:pPr algn="l" fontAlgn="ctr"/>
                      <a:r>
                        <a:rPr lang="fi-FI" sz="1200" b="0" i="0" u="none" strike="noStrike">
                          <a:solidFill>
                            <a:srgbClr val="000000"/>
                          </a:solidFill>
                          <a:effectLst/>
                          <a:highlight>
                            <a:srgbClr val="C6E0B4"/>
                          </a:highlight>
                          <a:latin typeface="Times New Roman" panose="02020603050405020304" pitchFamily="18" charset="0"/>
                          <a:ea typeface="ＭＳ Ｐゴシック" panose="020B0600070205080204" pitchFamily="50" charset="-128"/>
                        </a:rPr>
                        <a:t>Disposition of comments.</a:t>
                      </a:r>
                      <a:br>
                        <a:rPr lang="fi-FI" sz="1200" b="0" i="0" u="none" strike="noStrike">
                          <a:solidFill>
                            <a:srgbClr val="000000"/>
                          </a:solidFill>
                          <a:effectLst/>
                          <a:highlight>
                            <a:srgbClr val="C6E0B4"/>
                          </a:highlight>
                          <a:latin typeface="Times New Roman" panose="02020603050405020304" pitchFamily="18" charset="0"/>
                          <a:ea typeface="ＭＳ Ｐゴシック" panose="020B0600070205080204" pitchFamily="50" charset="-128"/>
                        </a:rPr>
                      </a:br>
                      <a:endParaRPr lang="fi-FI" sz="1200" b="0" i="0" u="none" strike="noStrike">
                        <a:solidFill>
                          <a:srgbClr val="000000"/>
                        </a:solidFill>
                        <a:effectLst/>
                        <a:highlight>
                          <a:srgbClr val="C6E0B4"/>
                        </a:highlight>
                        <a:latin typeface="Times New Roman" panose="02020603050405020304" pitchFamily="18" charset="0"/>
                        <a:ea typeface="ＭＳ Ｐゴシック" panose="020B0600070205080204" pitchFamily="50" charset="-128"/>
                      </a:endParaRPr>
                    </a:p>
                  </a:txBody>
                  <a:tcPr marL="2135" marR="2135" marT="213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6E0B4"/>
                    </a:solidFill>
                  </a:tcPr>
                </a:tc>
                <a:tc>
                  <a:txBody>
                    <a:bodyPr/>
                    <a:lstStyle/>
                    <a:p>
                      <a:pPr algn="l" fontAlgn="ctr"/>
                      <a:r>
                        <a:rPr lang="ja-JP" altLang="en-US" sz="1200" b="0" i="0" u="none" strike="noStrike">
                          <a:solidFill>
                            <a:srgbClr val="000000"/>
                          </a:solidFill>
                          <a:effectLst/>
                          <a:highlight>
                            <a:srgbClr val="C6E0B4"/>
                          </a:highlight>
                          <a:latin typeface="Times New Roman" panose="02020603050405020304" pitchFamily="18" charset="0"/>
                          <a:ea typeface="ＭＳ Ｐゴシック" panose="020B0600070205080204" pitchFamily="50" charset="-128"/>
                        </a:rPr>
                        <a:t>　</a:t>
                      </a:r>
                    </a:p>
                  </a:txBody>
                  <a:tcPr marL="2135" marR="2135" marT="213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solidFill>
                      <a:srgbClr val="C6E0B4"/>
                    </a:solidFill>
                  </a:tcPr>
                </a:tc>
                <a:extLst>
                  <a:ext uri="{0D108BD9-81ED-4DB2-BD59-A6C34878D82A}">
                    <a16:rowId xmlns:a16="http://schemas.microsoft.com/office/drawing/2014/main" val="3772885507"/>
                  </a:ext>
                </a:extLst>
              </a:tr>
              <a:tr h="384349">
                <a:tc>
                  <a:txBody>
                    <a:bodyPr/>
                    <a:lstStyle/>
                    <a:p>
                      <a:pPr algn="l" fontAlgn="ctr"/>
                      <a:r>
                        <a:rPr lang="en-US" sz="1200" b="0" i="0" u="none" strike="noStrike">
                          <a:solidFill>
                            <a:srgbClr val="000000"/>
                          </a:solidFill>
                          <a:effectLst/>
                          <a:latin typeface="Times New Roman" panose="02020603050405020304" pitchFamily="18" charset="0"/>
                          <a:ea typeface="ＭＳ Ｐゴシック" panose="020B0600070205080204" pitchFamily="50" charset="-128"/>
                        </a:rPr>
                        <a:t>Towards the July 2024 meeting</a:t>
                      </a:r>
                    </a:p>
                  </a:txBody>
                  <a:tcPr marL="2135" marR="2135" marT="213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200" b="0" i="0" u="none" strike="noStrike">
                          <a:solidFill>
                            <a:srgbClr val="000000"/>
                          </a:solidFill>
                          <a:effectLst/>
                          <a:latin typeface="Times New Roman" panose="02020603050405020304" pitchFamily="18" charset="0"/>
                          <a:ea typeface="ＭＳ Ｐゴシック" panose="020B0600070205080204" pitchFamily="50" charset="-128"/>
                        </a:rPr>
                        <a:t>July/2024</a:t>
                      </a:r>
                    </a:p>
                  </a:txBody>
                  <a:tcPr marL="2135" marR="2135" marT="213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200" b="0" i="0" u="none" strike="noStrike">
                          <a:solidFill>
                            <a:srgbClr val="000000"/>
                          </a:solidFill>
                          <a:effectLst/>
                          <a:latin typeface="Times New Roman" panose="02020603050405020304" pitchFamily="18" charset="0"/>
                          <a:ea typeface="ＭＳ Ｐゴシック" panose="020B0600070205080204" pitchFamily="50" charset="-128"/>
                        </a:rPr>
                        <a:t>Adding MAC text.</a:t>
                      </a:r>
                      <a:br>
                        <a:rPr lang="en-US" sz="1200" b="0" i="0" u="none" strike="noStrike">
                          <a:solidFill>
                            <a:srgbClr val="000000"/>
                          </a:solidFill>
                          <a:effectLst/>
                          <a:latin typeface="Times New Roman" panose="02020603050405020304" pitchFamily="18" charset="0"/>
                          <a:ea typeface="ＭＳ Ｐゴシック" panose="020B0600070205080204" pitchFamily="50" charset="-128"/>
                        </a:rPr>
                      </a:br>
                      <a:r>
                        <a:rPr lang="en-US" sz="1200" b="0" i="0" u="none" strike="noStrike">
                          <a:solidFill>
                            <a:srgbClr val="000000"/>
                          </a:solidFill>
                          <a:effectLst/>
                          <a:latin typeface="Times New Roman" panose="02020603050405020304" pitchFamily="18" charset="0"/>
                          <a:ea typeface="ＭＳ Ｐゴシック" panose="020B0600070205080204" pitchFamily="50" charset="-128"/>
                        </a:rPr>
                        <a:t>Revise PHY text.</a:t>
                      </a:r>
                      <a:br>
                        <a:rPr lang="en-US" sz="1200" b="0" i="0" u="none" strike="noStrike">
                          <a:solidFill>
                            <a:srgbClr val="000000"/>
                          </a:solidFill>
                          <a:effectLst/>
                          <a:latin typeface="Times New Roman" panose="02020603050405020304" pitchFamily="18" charset="0"/>
                          <a:ea typeface="ＭＳ Ｐゴシック" panose="020B0600070205080204" pitchFamily="50" charset="-128"/>
                        </a:rPr>
                      </a:br>
                      <a:r>
                        <a:rPr lang="en-US" sz="1200" b="0" i="0" u="none" strike="noStrike">
                          <a:solidFill>
                            <a:srgbClr val="000000"/>
                          </a:solidFill>
                          <a:effectLst/>
                          <a:latin typeface="Times New Roman" panose="02020603050405020304" pitchFamily="18" charset="0"/>
                          <a:ea typeface="ＭＳ Ｐゴシック" panose="020B0600070205080204" pitchFamily="50" charset="-128"/>
                        </a:rPr>
                        <a:t>Editorial revisions.</a:t>
                      </a:r>
                    </a:p>
                  </a:txBody>
                  <a:tcPr marL="2135" marR="2135" marT="213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20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2135" marR="2135" marT="213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50676246"/>
                  </a:ext>
                </a:extLst>
              </a:tr>
              <a:tr h="384349">
                <a:tc>
                  <a:txBody>
                    <a:bodyPr/>
                    <a:lstStyle/>
                    <a:p>
                      <a:pPr algn="l" fontAlgn="ctr"/>
                      <a:r>
                        <a:rPr lang="en-US" sz="1200" b="0" i="0" u="none" strike="noStrike">
                          <a:solidFill>
                            <a:srgbClr val="000000"/>
                          </a:solidFill>
                          <a:effectLst/>
                          <a:highlight>
                            <a:srgbClr val="FFE699"/>
                          </a:highlight>
                          <a:latin typeface="Times New Roman" panose="02020603050405020304" pitchFamily="18" charset="0"/>
                          <a:ea typeface="ＭＳ Ｐゴシック" panose="020B0600070205080204" pitchFamily="50" charset="-128"/>
                        </a:rPr>
                        <a:t>Target WG letter ballot (LB) submission: submit draft to TEG</a:t>
                      </a:r>
                      <a:br>
                        <a:rPr lang="en-US" sz="1200" b="0" i="0" u="none" strike="noStrike">
                          <a:solidFill>
                            <a:srgbClr val="000000"/>
                          </a:solidFill>
                          <a:effectLst/>
                          <a:highlight>
                            <a:srgbClr val="FFE699"/>
                          </a:highlight>
                          <a:latin typeface="Times New Roman" panose="02020603050405020304" pitchFamily="18" charset="0"/>
                          <a:ea typeface="ＭＳ Ｐゴシック" panose="020B0600070205080204" pitchFamily="50" charset="-128"/>
                        </a:rPr>
                      </a:br>
                      <a:endParaRPr lang="en-US" sz="1200" b="0" i="0" u="none" strike="noStrike">
                        <a:solidFill>
                          <a:srgbClr val="000000"/>
                        </a:solidFill>
                        <a:effectLst/>
                        <a:highlight>
                          <a:srgbClr val="FFE699"/>
                        </a:highlight>
                        <a:latin typeface="Times New Roman" panose="02020603050405020304" pitchFamily="18" charset="0"/>
                        <a:ea typeface="ＭＳ Ｐゴシック" panose="020B0600070205080204" pitchFamily="50" charset="-128"/>
                      </a:endParaRPr>
                    </a:p>
                  </a:txBody>
                  <a:tcPr marL="2135" marR="2135" marT="213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699"/>
                    </a:solidFill>
                  </a:tcPr>
                </a:tc>
                <a:tc>
                  <a:txBody>
                    <a:bodyPr/>
                    <a:lstStyle/>
                    <a:p>
                      <a:pPr algn="ctr" fontAlgn="ctr"/>
                      <a:r>
                        <a:rPr lang="fi-FI" sz="1200" b="0" i="0" u="none" strike="noStrike">
                          <a:solidFill>
                            <a:srgbClr val="000000"/>
                          </a:solidFill>
                          <a:effectLst/>
                          <a:highlight>
                            <a:srgbClr val="FFE699"/>
                          </a:highlight>
                          <a:latin typeface="Times New Roman" panose="02020603050405020304" pitchFamily="18" charset="0"/>
                          <a:ea typeface="ＭＳ Ｐゴシック" panose="020B0600070205080204" pitchFamily="50" charset="-128"/>
                        </a:rPr>
                        <a:t>July/2024</a:t>
                      </a:r>
                    </a:p>
                  </a:txBody>
                  <a:tcPr marL="2135" marR="2135" marT="213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699"/>
                    </a:solidFill>
                  </a:tcPr>
                </a:tc>
                <a:tc>
                  <a:txBody>
                    <a:bodyPr/>
                    <a:lstStyle/>
                    <a:p>
                      <a:pPr algn="l" fontAlgn="ctr"/>
                      <a:r>
                        <a:rPr lang="fi-FI" sz="1200" b="0" i="0" u="none" strike="noStrike">
                          <a:solidFill>
                            <a:srgbClr val="000000"/>
                          </a:solidFill>
                          <a:effectLst/>
                          <a:highlight>
                            <a:srgbClr val="C6E0B4"/>
                          </a:highlight>
                          <a:latin typeface="Times New Roman" panose="02020603050405020304" pitchFamily="18" charset="0"/>
                          <a:ea typeface="ＭＳ Ｐゴシック" panose="020B0600070205080204" pitchFamily="50" charset="-128"/>
                        </a:rPr>
                        <a:t>Disposition of comments.</a:t>
                      </a:r>
                      <a:br>
                        <a:rPr lang="fi-FI" sz="1200" b="0" i="0" u="none" strike="noStrike">
                          <a:solidFill>
                            <a:srgbClr val="000000"/>
                          </a:solidFill>
                          <a:effectLst/>
                          <a:highlight>
                            <a:srgbClr val="C6E0B4"/>
                          </a:highlight>
                          <a:latin typeface="Times New Roman" panose="02020603050405020304" pitchFamily="18" charset="0"/>
                          <a:ea typeface="ＭＳ Ｐゴシック" panose="020B0600070205080204" pitchFamily="50" charset="-128"/>
                        </a:rPr>
                      </a:br>
                      <a:r>
                        <a:rPr lang="fi-FI" sz="1200" b="0" i="0" u="none" strike="noStrike">
                          <a:solidFill>
                            <a:srgbClr val="000000"/>
                          </a:solidFill>
                          <a:effectLst/>
                          <a:highlight>
                            <a:srgbClr val="C6E0B4"/>
                          </a:highlight>
                          <a:latin typeface="Times New Roman" panose="02020603050405020304" pitchFamily="18" charset="0"/>
                          <a:ea typeface="ＭＳ Ｐゴシック" panose="020B0600070205080204" pitchFamily="50" charset="-128"/>
                        </a:rPr>
                        <a:t>CA document discussion</a:t>
                      </a:r>
                      <a:br>
                        <a:rPr lang="fi-FI" sz="1200" b="0" i="0" u="none" strike="noStrike">
                          <a:solidFill>
                            <a:srgbClr val="000000"/>
                          </a:solidFill>
                          <a:effectLst/>
                          <a:highlight>
                            <a:srgbClr val="C6E0B4"/>
                          </a:highlight>
                          <a:latin typeface="Times New Roman" panose="02020603050405020304" pitchFamily="18" charset="0"/>
                          <a:ea typeface="ＭＳ Ｐゴシック" panose="020B0600070205080204" pitchFamily="50" charset="-128"/>
                        </a:rPr>
                      </a:br>
                      <a:endParaRPr lang="fi-FI" sz="1200" b="0" i="0" u="none" strike="noStrike">
                        <a:solidFill>
                          <a:srgbClr val="000000"/>
                        </a:solidFill>
                        <a:effectLst/>
                        <a:highlight>
                          <a:srgbClr val="C6E0B4"/>
                        </a:highlight>
                        <a:latin typeface="Times New Roman" panose="02020603050405020304" pitchFamily="18" charset="0"/>
                        <a:ea typeface="ＭＳ Ｐゴシック" panose="020B0600070205080204" pitchFamily="50" charset="-128"/>
                      </a:endParaRPr>
                    </a:p>
                  </a:txBody>
                  <a:tcPr marL="2135" marR="2135" marT="213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0B4"/>
                    </a:solidFill>
                  </a:tcPr>
                </a:tc>
                <a:tc>
                  <a:txBody>
                    <a:bodyPr/>
                    <a:lstStyle/>
                    <a:p>
                      <a:pPr algn="l" fontAlgn="ctr"/>
                      <a:r>
                        <a:rPr lang="en-US" sz="1200" b="1" i="0" u="none" strike="noStrike">
                          <a:solidFill>
                            <a:srgbClr val="000000"/>
                          </a:solidFill>
                          <a:effectLst/>
                          <a:highlight>
                            <a:srgbClr val="FFE699"/>
                          </a:highlight>
                          <a:latin typeface="Times New Roman" panose="02020603050405020304" pitchFamily="18" charset="0"/>
                          <a:ea typeface="ＭＳ Ｐゴシック" panose="020B0600070205080204" pitchFamily="50" charset="-128"/>
                        </a:rPr>
                        <a:t>1.</a:t>
                      </a:r>
                      <a:r>
                        <a:rPr lang="en-US" sz="1200" b="0" i="0" u="none" strike="noStrike">
                          <a:solidFill>
                            <a:srgbClr val="000000"/>
                          </a:solidFill>
                          <a:effectLst/>
                          <a:highlight>
                            <a:srgbClr val="FFE699"/>
                          </a:highlight>
                          <a:latin typeface="Times New Roman" panose="02020603050405020304" pitchFamily="18" charset="0"/>
                          <a:ea typeface="ＭＳ Ｐゴシック" panose="020B0600070205080204" pitchFamily="50" charset="-128"/>
                        </a:rPr>
                        <a:t> Based on pre-ballot resolutions, prepare Draft v. 2.0</a:t>
                      </a:r>
                      <a:br>
                        <a:rPr lang="en-US" sz="1200" b="0" i="0" u="none" strike="noStrike">
                          <a:solidFill>
                            <a:srgbClr val="000000"/>
                          </a:solidFill>
                          <a:effectLst/>
                          <a:highlight>
                            <a:srgbClr val="FFE699"/>
                          </a:highlight>
                          <a:latin typeface="Times New Roman" panose="02020603050405020304" pitchFamily="18" charset="0"/>
                          <a:ea typeface="ＭＳ Ｐゴシック" panose="020B0600070205080204" pitchFamily="50" charset="-128"/>
                        </a:rPr>
                      </a:br>
                      <a:r>
                        <a:rPr lang="en-US" sz="1200" b="1" i="0" u="none" strike="noStrike">
                          <a:solidFill>
                            <a:srgbClr val="000000"/>
                          </a:solidFill>
                          <a:effectLst/>
                          <a:highlight>
                            <a:srgbClr val="FFE699"/>
                          </a:highlight>
                          <a:latin typeface="Times New Roman" panose="02020603050405020304" pitchFamily="18" charset="0"/>
                          <a:ea typeface="ＭＳ Ｐゴシック" panose="020B0600070205080204" pitchFamily="50" charset="-128"/>
                        </a:rPr>
                        <a:t>2.</a:t>
                      </a:r>
                      <a:r>
                        <a:rPr lang="en-US" sz="1200" b="0" i="0" u="none" strike="noStrike">
                          <a:solidFill>
                            <a:srgbClr val="000000"/>
                          </a:solidFill>
                          <a:effectLst/>
                          <a:highlight>
                            <a:srgbClr val="FFE699"/>
                          </a:highlight>
                          <a:latin typeface="Times New Roman" panose="02020603050405020304" pitchFamily="18" charset="0"/>
                          <a:ea typeface="ＭＳ Ｐゴシック" panose="020B0600070205080204" pitchFamily="50" charset="-128"/>
                        </a:rPr>
                        <a:t> Request LB submission before the July meeting. Consequently, the July meeting is used to resolve comments.</a:t>
                      </a:r>
                    </a:p>
                  </a:txBody>
                  <a:tcPr marL="2135" marR="2135" marT="213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E699"/>
                    </a:solidFill>
                  </a:tcPr>
                </a:tc>
                <a:extLst>
                  <a:ext uri="{0D108BD9-81ED-4DB2-BD59-A6C34878D82A}">
                    <a16:rowId xmlns:a16="http://schemas.microsoft.com/office/drawing/2014/main" val="3463573632"/>
                  </a:ext>
                </a:extLst>
              </a:tr>
              <a:tr h="136658">
                <a:tc>
                  <a:txBody>
                    <a:bodyPr/>
                    <a:lstStyle/>
                    <a:p>
                      <a:pPr algn="l" fontAlgn="ctr"/>
                      <a:r>
                        <a:rPr lang="fi-FI" sz="1200" b="0" i="0" u="none" strike="noStrike">
                          <a:solidFill>
                            <a:srgbClr val="000000"/>
                          </a:solidFill>
                          <a:effectLst/>
                          <a:latin typeface="Times New Roman" panose="02020603050405020304" pitchFamily="18" charset="0"/>
                          <a:ea typeface="ＭＳ Ｐゴシック" panose="020B0600070205080204" pitchFamily="50" charset="-128"/>
                        </a:rPr>
                        <a:t>1st LB recirculation</a:t>
                      </a:r>
                    </a:p>
                  </a:txBody>
                  <a:tcPr marL="2135" marR="2135" marT="213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200" b="0" i="0" u="none" strike="noStrike">
                          <a:solidFill>
                            <a:srgbClr val="000000"/>
                          </a:solidFill>
                          <a:effectLst/>
                          <a:latin typeface="Times New Roman" panose="02020603050405020304" pitchFamily="18" charset="0"/>
                          <a:ea typeface="ＭＳ Ｐゴシック" panose="020B0600070205080204" pitchFamily="50" charset="-128"/>
                        </a:rPr>
                        <a:t>Sep/2024</a:t>
                      </a:r>
                    </a:p>
                  </a:txBody>
                  <a:tcPr marL="2135" marR="2135" marT="213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20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2135" marR="2135" marT="213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200" b="0" i="0" u="none" strike="noStrike">
                          <a:solidFill>
                            <a:srgbClr val="000000"/>
                          </a:solidFill>
                          <a:effectLst/>
                          <a:latin typeface="Times New Roman" panose="02020603050405020304" pitchFamily="18" charset="0"/>
                          <a:ea typeface="ＭＳ Ｐゴシック" panose="020B0600070205080204" pitchFamily="50" charset="-128"/>
                        </a:rPr>
                        <a:t>Comment-resolutions to LB recirculation. </a:t>
                      </a:r>
                    </a:p>
                  </a:txBody>
                  <a:tcPr marL="2135" marR="2135" marT="213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5260147"/>
                  </a:ext>
                </a:extLst>
              </a:tr>
              <a:tr h="136658">
                <a:tc>
                  <a:txBody>
                    <a:bodyPr/>
                    <a:lstStyle/>
                    <a:p>
                      <a:pPr algn="l" fontAlgn="ctr"/>
                      <a:r>
                        <a:rPr lang="fi-FI" sz="1200" b="0" i="0" u="none" strike="noStrike">
                          <a:solidFill>
                            <a:srgbClr val="000000"/>
                          </a:solidFill>
                          <a:effectLst/>
                          <a:latin typeface="Times New Roman" panose="02020603050405020304" pitchFamily="18" charset="0"/>
                          <a:ea typeface="ＭＳ Ｐゴシック" panose="020B0600070205080204" pitchFamily="50" charset="-128"/>
                        </a:rPr>
                        <a:t>2nd LB recirculation</a:t>
                      </a:r>
                    </a:p>
                  </a:txBody>
                  <a:tcPr marL="2135" marR="2135" marT="213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200" b="0" i="0" u="none" strike="noStrike">
                          <a:solidFill>
                            <a:srgbClr val="000000"/>
                          </a:solidFill>
                          <a:effectLst/>
                          <a:latin typeface="Times New Roman" panose="02020603050405020304" pitchFamily="18" charset="0"/>
                          <a:ea typeface="ＭＳ Ｐゴシック" panose="020B0600070205080204" pitchFamily="50" charset="-128"/>
                        </a:rPr>
                        <a:t>Nov/2024</a:t>
                      </a:r>
                    </a:p>
                  </a:txBody>
                  <a:tcPr marL="2135" marR="2135" marT="213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20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2135" marR="2135" marT="213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200" b="0" i="0" u="none" strike="noStrike">
                          <a:solidFill>
                            <a:srgbClr val="000000"/>
                          </a:solidFill>
                          <a:effectLst/>
                          <a:latin typeface="Times New Roman" panose="02020603050405020304" pitchFamily="18" charset="0"/>
                          <a:ea typeface="ＭＳ Ｐゴシック" panose="020B0600070205080204" pitchFamily="50" charset="-128"/>
                        </a:rPr>
                        <a:t>Comment-resolutions to LB recirculation. </a:t>
                      </a:r>
                    </a:p>
                  </a:txBody>
                  <a:tcPr marL="2135" marR="2135" marT="213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084311231"/>
                  </a:ext>
                </a:extLst>
              </a:tr>
              <a:tr h="136658">
                <a:tc>
                  <a:txBody>
                    <a:bodyPr/>
                    <a:lstStyle/>
                    <a:p>
                      <a:pPr algn="l" fontAlgn="ctr"/>
                      <a:r>
                        <a:rPr lang="en-US" sz="1200" b="0" i="0" u="none" strike="noStrike">
                          <a:solidFill>
                            <a:srgbClr val="000000"/>
                          </a:solidFill>
                          <a:effectLst/>
                          <a:latin typeface="Times New Roman" panose="02020603050405020304" pitchFamily="18" charset="0"/>
                          <a:ea typeface="ＭＳ Ｐゴシック" panose="020B0600070205080204" pitchFamily="50" charset="-128"/>
                        </a:rPr>
                        <a:t>Conditional approval for Sponsor Ballot (SB)</a:t>
                      </a:r>
                    </a:p>
                  </a:txBody>
                  <a:tcPr marL="2135" marR="2135" marT="213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200" b="0" i="0" u="none" strike="noStrike">
                          <a:solidFill>
                            <a:srgbClr val="000000"/>
                          </a:solidFill>
                          <a:effectLst/>
                          <a:latin typeface="Times New Roman" panose="02020603050405020304" pitchFamily="18" charset="0"/>
                          <a:ea typeface="ＭＳ Ｐゴシック" panose="020B0600070205080204" pitchFamily="50" charset="-128"/>
                        </a:rPr>
                        <a:t>Nov/2024</a:t>
                      </a:r>
                    </a:p>
                  </a:txBody>
                  <a:tcPr marL="2135" marR="2135" marT="213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20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2135" marR="2135" marT="213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200" b="0" i="0" u="none" strike="noStrike">
                          <a:solidFill>
                            <a:srgbClr val="000000"/>
                          </a:solidFill>
                          <a:effectLst/>
                          <a:latin typeface="Times New Roman" panose="02020603050405020304" pitchFamily="18" charset="0"/>
                          <a:ea typeface="ＭＳ Ｐゴシック" panose="020B0600070205080204" pitchFamily="50" charset="-128"/>
                        </a:rPr>
                        <a:t>Seek conditional approval for SB by the Executive Committee.</a:t>
                      </a:r>
                    </a:p>
                  </a:txBody>
                  <a:tcPr marL="2135" marR="2135" marT="213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051450717"/>
                  </a:ext>
                </a:extLst>
              </a:tr>
              <a:tr h="136658">
                <a:tc>
                  <a:txBody>
                    <a:bodyPr/>
                    <a:lstStyle/>
                    <a:p>
                      <a:pPr algn="l" fontAlgn="ctr"/>
                      <a:r>
                        <a:rPr lang="fi-FI" sz="1200" b="0" i="0" u="none" strike="noStrike">
                          <a:solidFill>
                            <a:srgbClr val="000000"/>
                          </a:solidFill>
                          <a:effectLst/>
                          <a:latin typeface="Times New Roman" panose="02020603050405020304" pitchFamily="18" charset="0"/>
                          <a:ea typeface="ＭＳ Ｐゴシック" panose="020B0600070205080204" pitchFamily="50" charset="-128"/>
                        </a:rPr>
                        <a:t>Final LB recirculation.</a:t>
                      </a:r>
                    </a:p>
                  </a:txBody>
                  <a:tcPr marL="2135" marR="2135" marT="213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200" b="0" i="0" u="none" strike="noStrike">
                          <a:solidFill>
                            <a:srgbClr val="000000"/>
                          </a:solidFill>
                          <a:effectLst/>
                          <a:latin typeface="Times New Roman" panose="02020603050405020304" pitchFamily="18" charset="0"/>
                          <a:ea typeface="ＭＳ Ｐゴシック" panose="020B0600070205080204" pitchFamily="50" charset="-128"/>
                        </a:rPr>
                        <a:t>Jan/2025</a:t>
                      </a:r>
                    </a:p>
                  </a:txBody>
                  <a:tcPr marL="2135" marR="2135" marT="213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20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2135" marR="2135" marT="213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200" b="0" i="0" u="none" strike="noStrike">
                          <a:solidFill>
                            <a:srgbClr val="000000"/>
                          </a:solidFill>
                          <a:effectLst/>
                          <a:latin typeface="Times New Roman" panose="02020603050405020304" pitchFamily="18" charset="0"/>
                          <a:ea typeface="ＭＳ Ｐゴシック" panose="020B0600070205080204" pitchFamily="50" charset="-128"/>
                        </a:rPr>
                        <a:t>WG approval to request SB submission.</a:t>
                      </a:r>
                    </a:p>
                  </a:txBody>
                  <a:tcPr marL="2135" marR="2135" marT="213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058073053"/>
                  </a:ext>
                </a:extLst>
              </a:tr>
              <a:tr h="136658">
                <a:tc>
                  <a:txBody>
                    <a:bodyPr/>
                    <a:lstStyle/>
                    <a:p>
                      <a:pPr algn="l" fontAlgn="ctr"/>
                      <a:r>
                        <a:rPr lang="en-US" sz="1200" b="0" i="0" u="none" strike="noStrike">
                          <a:solidFill>
                            <a:srgbClr val="000000"/>
                          </a:solidFill>
                          <a:effectLst/>
                          <a:latin typeface="Times New Roman" panose="02020603050405020304" pitchFamily="18" charset="0"/>
                          <a:ea typeface="ＭＳ Ｐゴシック" panose="020B0600070205080204" pitchFamily="50" charset="-128"/>
                        </a:rPr>
                        <a:t>Request EC approval for SB</a:t>
                      </a:r>
                    </a:p>
                  </a:txBody>
                  <a:tcPr marL="2135" marR="2135" marT="213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200" b="0" i="0" u="none" strike="noStrike">
                          <a:solidFill>
                            <a:srgbClr val="000000"/>
                          </a:solidFill>
                          <a:effectLst/>
                          <a:latin typeface="Times New Roman" panose="02020603050405020304" pitchFamily="18" charset="0"/>
                          <a:ea typeface="ＭＳ Ｐゴシック" panose="020B0600070205080204" pitchFamily="50" charset="-128"/>
                        </a:rPr>
                        <a:t>Jan/2025</a:t>
                      </a:r>
                    </a:p>
                  </a:txBody>
                  <a:tcPr marL="2135" marR="2135" marT="213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20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2135" marR="2135" marT="213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200" b="0" i="0" u="none" strike="noStrike">
                          <a:solidFill>
                            <a:srgbClr val="000000"/>
                          </a:solidFill>
                          <a:effectLst/>
                          <a:latin typeface="Times New Roman" panose="02020603050405020304" pitchFamily="18" charset="0"/>
                          <a:ea typeface="ＭＳ Ｐゴシック" panose="020B0600070205080204" pitchFamily="50" charset="-128"/>
                        </a:rPr>
                        <a:t>Request SB approval by the EC (conditional or not)</a:t>
                      </a:r>
                    </a:p>
                  </a:txBody>
                  <a:tcPr marL="2135" marR="2135" marT="213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22234347"/>
                  </a:ext>
                </a:extLst>
              </a:tr>
              <a:tr h="136658">
                <a:tc>
                  <a:txBody>
                    <a:bodyPr/>
                    <a:lstStyle/>
                    <a:p>
                      <a:pPr algn="l" fontAlgn="ctr"/>
                      <a:r>
                        <a:rPr lang="fi-FI" sz="1200" b="0" i="0" u="none" strike="noStrike">
                          <a:solidFill>
                            <a:srgbClr val="000000"/>
                          </a:solidFill>
                          <a:effectLst/>
                          <a:latin typeface="Times New Roman" panose="02020603050405020304" pitchFamily="18" charset="0"/>
                          <a:ea typeface="ＭＳ Ｐゴシック" panose="020B0600070205080204" pitchFamily="50" charset="-128"/>
                        </a:rPr>
                        <a:t>IEEE SA Sponsor Ballot submission</a:t>
                      </a:r>
                    </a:p>
                  </a:txBody>
                  <a:tcPr marL="2135" marR="2135" marT="213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200" b="0" i="0" u="none" strike="noStrike">
                          <a:solidFill>
                            <a:srgbClr val="000000"/>
                          </a:solidFill>
                          <a:effectLst/>
                          <a:latin typeface="Times New Roman" panose="02020603050405020304" pitchFamily="18" charset="0"/>
                          <a:ea typeface="ＭＳ Ｐゴシック" panose="020B0600070205080204" pitchFamily="50" charset="-128"/>
                        </a:rPr>
                        <a:t>March/2025</a:t>
                      </a:r>
                    </a:p>
                  </a:txBody>
                  <a:tcPr marL="2135" marR="2135" marT="213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20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2135" marR="2135" marT="213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200" b="0" i="0" u="none" strike="noStrike">
                          <a:solidFill>
                            <a:srgbClr val="000000"/>
                          </a:solidFill>
                          <a:effectLst/>
                          <a:latin typeface="Times New Roman" panose="02020603050405020304" pitchFamily="18" charset="0"/>
                          <a:ea typeface="ＭＳ Ｐゴシック" panose="020B0600070205080204" pitchFamily="50" charset="-128"/>
                        </a:rPr>
                        <a:t>One month for IEEE SA editorial review. </a:t>
                      </a:r>
                    </a:p>
                  </a:txBody>
                  <a:tcPr marL="2135" marR="2135" marT="213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613707399"/>
                  </a:ext>
                </a:extLst>
              </a:tr>
              <a:tr h="136658">
                <a:tc>
                  <a:txBody>
                    <a:bodyPr/>
                    <a:lstStyle/>
                    <a:p>
                      <a:pPr algn="l" fontAlgn="ctr"/>
                      <a:r>
                        <a:rPr lang="fi-FI" sz="1200" b="0" i="0" u="none" strike="noStrike">
                          <a:solidFill>
                            <a:srgbClr val="000000"/>
                          </a:solidFill>
                          <a:effectLst/>
                          <a:latin typeface="Times New Roman" panose="02020603050405020304" pitchFamily="18" charset="0"/>
                          <a:ea typeface="ＭＳ Ｐゴシック" panose="020B0600070205080204" pitchFamily="50" charset="-128"/>
                        </a:rPr>
                        <a:t>1st SB recirculation</a:t>
                      </a:r>
                    </a:p>
                  </a:txBody>
                  <a:tcPr marL="2135" marR="2135" marT="213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200" b="0" i="0" u="none" strike="noStrike">
                          <a:solidFill>
                            <a:srgbClr val="000000"/>
                          </a:solidFill>
                          <a:effectLst/>
                          <a:latin typeface="Times New Roman" panose="02020603050405020304" pitchFamily="18" charset="0"/>
                          <a:ea typeface="ＭＳ Ｐゴシック" panose="020B0600070205080204" pitchFamily="50" charset="-128"/>
                        </a:rPr>
                        <a:t>May/2025</a:t>
                      </a:r>
                    </a:p>
                  </a:txBody>
                  <a:tcPr marL="2135" marR="2135" marT="213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20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2135" marR="2135" marT="213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200" b="0" i="0" u="none" strike="noStrike">
                          <a:solidFill>
                            <a:srgbClr val="000000"/>
                          </a:solidFill>
                          <a:effectLst/>
                          <a:latin typeface="Times New Roman" panose="02020603050405020304" pitchFamily="18" charset="0"/>
                          <a:ea typeface="ＭＳ Ｐゴシック" panose="020B0600070205080204" pitchFamily="50" charset="-128"/>
                        </a:rPr>
                        <a:t>Comment-resolutions to SB and recirculation. </a:t>
                      </a:r>
                    </a:p>
                  </a:txBody>
                  <a:tcPr marL="2135" marR="2135" marT="213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071845914"/>
                  </a:ext>
                </a:extLst>
              </a:tr>
              <a:tr h="136658">
                <a:tc>
                  <a:txBody>
                    <a:bodyPr/>
                    <a:lstStyle/>
                    <a:p>
                      <a:pPr algn="l" fontAlgn="ctr"/>
                      <a:r>
                        <a:rPr lang="fi-FI" sz="1200" b="0" i="0" u="none" strike="noStrike">
                          <a:solidFill>
                            <a:srgbClr val="000000"/>
                          </a:solidFill>
                          <a:effectLst/>
                          <a:latin typeface="Times New Roman" panose="02020603050405020304" pitchFamily="18" charset="0"/>
                          <a:ea typeface="ＭＳ Ｐゴシック" panose="020B0600070205080204" pitchFamily="50" charset="-128"/>
                        </a:rPr>
                        <a:t>2nd SB recirculation</a:t>
                      </a:r>
                    </a:p>
                  </a:txBody>
                  <a:tcPr marL="2135" marR="2135" marT="213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200" b="0" i="0" u="none" strike="noStrike">
                          <a:solidFill>
                            <a:srgbClr val="000000"/>
                          </a:solidFill>
                          <a:effectLst/>
                          <a:latin typeface="Times New Roman" panose="02020603050405020304" pitchFamily="18" charset="0"/>
                          <a:ea typeface="ＭＳ Ｐゴシック" panose="020B0600070205080204" pitchFamily="50" charset="-128"/>
                        </a:rPr>
                        <a:t>Jun/2025</a:t>
                      </a:r>
                    </a:p>
                  </a:txBody>
                  <a:tcPr marL="2135" marR="2135" marT="213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20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2135" marR="2135" marT="213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200" b="0" i="0" u="none" strike="noStrike">
                          <a:solidFill>
                            <a:srgbClr val="000000"/>
                          </a:solidFill>
                          <a:effectLst/>
                          <a:latin typeface="Times New Roman" panose="02020603050405020304" pitchFamily="18" charset="0"/>
                          <a:ea typeface="ＭＳ Ｐゴシック" panose="020B0600070205080204" pitchFamily="50" charset="-128"/>
                        </a:rPr>
                        <a:t>Comment-resolutions to SB and recirculation. </a:t>
                      </a:r>
                    </a:p>
                  </a:txBody>
                  <a:tcPr marL="2135" marR="2135" marT="213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870348769"/>
                  </a:ext>
                </a:extLst>
              </a:tr>
              <a:tr h="136658">
                <a:tc>
                  <a:txBody>
                    <a:bodyPr/>
                    <a:lstStyle/>
                    <a:p>
                      <a:pPr algn="l" fontAlgn="ctr"/>
                      <a:r>
                        <a:rPr lang="en-US" sz="1200" b="0" i="0" u="none" strike="noStrike">
                          <a:solidFill>
                            <a:srgbClr val="000000"/>
                          </a:solidFill>
                          <a:effectLst/>
                          <a:latin typeface="Times New Roman" panose="02020603050405020304" pitchFamily="18" charset="0"/>
                          <a:ea typeface="ＭＳ Ｐゴシック" panose="020B0600070205080204" pitchFamily="50" charset="-128"/>
                        </a:rPr>
                        <a:t>Request conditional/unconditional approval to RevCom</a:t>
                      </a:r>
                    </a:p>
                  </a:txBody>
                  <a:tcPr marL="2135" marR="2135" marT="213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200" b="0" i="0" u="none" strike="noStrike">
                          <a:solidFill>
                            <a:srgbClr val="000000"/>
                          </a:solidFill>
                          <a:effectLst/>
                          <a:latin typeface="Times New Roman" panose="02020603050405020304" pitchFamily="18" charset="0"/>
                          <a:ea typeface="ＭＳ Ｐゴシック" panose="020B0600070205080204" pitchFamily="50" charset="-128"/>
                        </a:rPr>
                        <a:t>Jun/2025</a:t>
                      </a:r>
                    </a:p>
                  </a:txBody>
                  <a:tcPr marL="2135" marR="2135" marT="213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20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2135" marR="2135" marT="213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200" b="0" i="0" u="none" strike="noStrike" dirty="0" err="1">
                          <a:solidFill>
                            <a:srgbClr val="000000"/>
                          </a:solidFill>
                          <a:effectLst/>
                          <a:latin typeface="Times New Roman" panose="02020603050405020304" pitchFamily="18" charset="0"/>
                          <a:ea typeface="ＭＳ Ｐゴシック" panose="020B0600070205080204" pitchFamily="50" charset="-128"/>
                        </a:rPr>
                        <a:t>Submission</a:t>
                      </a:r>
                      <a:r>
                        <a:rPr lang="fi-FI" sz="1200" b="0" i="0" u="none" strike="noStrike" dirty="0">
                          <a:solidFill>
                            <a:srgbClr val="000000"/>
                          </a:solidFill>
                          <a:effectLst/>
                          <a:latin typeface="Times New Roman" panose="02020603050405020304" pitchFamily="18" charset="0"/>
                          <a:ea typeface="ＭＳ Ｐゴシック" panose="020B0600070205080204" pitchFamily="50" charset="-128"/>
                        </a:rPr>
                        <a:t> to SASB agenda</a:t>
                      </a:r>
                    </a:p>
                  </a:txBody>
                  <a:tcPr marL="2135" marR="2135" marT="213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79415643"/>
                  </a:ext>
                </a:extLst>
              </a:tr>
              <a:tr h="136658">
                <a:tc>
                  <a:txBody>
                    <a:bodyPr/>
                    <a:lstStyle/>
                    <a:p>
                      <a:pPr algn="l" fontAlgn="ctr"/>
                      <a:r>
                        <a:rPr lang="en-US" sz="1200" b="0" i="0" u="none" strike="noStrike">
                          <a:solidFill>
                            <a:srgbClr val="000000"/>
                          </a:solidFill>
                          <a:effectLst/>
                          <a:latin typeface="Times New Roman" panose="02020603050405020304" pitchFamily="18" charset="0"/>
                          <a:ea typeface="ＭＳ Ｐゴシック" panose="020B0600070205080204" pitchFamily="50" charset="-128"/>
                        </a:rPr>
                        <a:t>Final SB recirculation, if required. Submission to RevCom</a:t>
                      </a:r>
                    </a:p>
                  </a:txBody>
                  <a:tcPr marL="2135" marR="2135" marT="213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200" b="0" i="0" u="none" strike="noStrike">
                          <a:solidFill>
                            <a:srgbClr val="000000"/>
                          </a:solidFill>
                          <a:effectLst/>
                          <a:latin typeface="Times New Roman" panose="02020603050405020304" pitchFamily="18" charset="0"/>
                          <a:ea typeface="ＭＳ Ｐゴシック" panose="020B0600070205080204" pitchFamily="50" charset="-128"/>
                        </a:rPr>
                        <a:t>July/2025</a:t>
                      </a:r>
                    </a:p>
                  </a:txBody>
                  <a:tcPr marL="2135" marR="2135" marT="2135"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20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2135" marR="2135" marT="2135"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200" b="0" i="0" u="none" strike="noStrike">
                          <a:solidFill>
                            <a:srgbClr val="000000"/>
                          </a:solidFill>
                          <a:effectLst/>
                          <a:latin typeface="Times New Roman" panose="02020603050405020304" pitchFamily="18" charset="0"/>
                          <a:ea typeface="ＭＳ Ｐゴシック" panose="020B0600070205080204" pitchFamily="50" charset="-128"/>
                        </a:rPr>
                        <a:t>Submission to SASB</a:t>
                      </a:r>
                    </a:p>
                  </a:txBody>
                  <a:tcPr marL="2135" marR="2135" marT="213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32432730"/>
                  </a:ext>
                </a:extLst>
              </a:tr>
              <a:tr h="136658">
                <a:tc>
                  <a:txBody>
                    <a:bodyPr/>
                    <a:lstStyle/>
                    <a:p>
                      <a:pPr algn="l" fontAlgn="ctr"/>
                      <a:r>
                        <a:rPr lang="fi-FI" sz="1200" b="0" i="0" u="none" strike="noStrike">
                          <a:solidFill>
                            <a:srgbClr val="000000"/>
                          </a:solidFill>
                          <a:effectLst/>
                          <a:latin typeface="Times New Roman" panose="02020603050405020304" pitchFamily="18" charset="0"/>
                          <a:ea typeface="ＭＳ Ｐゴシック" panose="020B0600070205080204" pitchFamily="50" charset="-128"/>
                        </a:rPr>
                        <a:t>RevCom submission</a:t>
                      </a:r>
                    </a:p>
                  </a:txBody>
                  <a:tcPr marL="2135" marR="2135" marT="213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fontAlgn="ctr"/>
                      <a:r>
                        <a:rPr lang="fi-FI" sz="1200" b="0" i="0" u="none" strike="noStrike">
                          <a:solidFill>
                            <a:srgbClr val="000000"/>
                          </a:solidFill>
                          <a:effectLst/>
                          <a:latin typeface="Times New Roman" panose="02020603050405020304" pitchFamily="18" charset="0"/>
                          <a:ea typeface="ＭＳ Ｐゴシック" panose="020B0600070205080204" pitchFamily="50" charset="-128"/>
                        </a:rPr>
                        <a:t>July/2025</a:t>
                      </a:r>
                    </a:p>
                  </a:txBody>
                  <a:tcPr marL="2135" marR="2135" marT="2135"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20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2135" marR="2135" marT="2135"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200" b="0" i="0" u="none" strike="noStrike" dirty="0" err="1">
                          <a:solidFill>
                            <a:srgbClr val="000000"/>
                          </a:solidFill>
                          <a:effectLst/>
                          <a:latin typeface="Times New Roman" panose="02020603050405020304" pitchFamily="18" charset="0"/>
                          <a:ea typeface="ＭＳ Ｐゴシック" panose="020B0600070205080204" pitchFamily="50" charset="-128"/>
                        </a:rPr>
                        <a:t>RevCom</a:t>
                      </a:r>
                      <a:r>
                        <a:rPr lang="fi-FI" sz="1200" b="0" i="0" u="none" strike="noStrike" dirty="0">
                          <a:solidFill>
                            <a:srgbClr val="000000"/>
                          </a:solidFill>
                          <a:effectLst/>
                          <a:latin typeface="Times New Roman" panose="02020603050405020304" pitchFamily="18" charset="0"/>
                          <a:ea typeface="ＭＳ Ｐゴシック" panose="020B0600070205080204" pitchFamily="50" charset="-128"/>
                        </a:rPr>
                        <a:t> </a:t>
                      </a:r>
                      <a:r>
                        <a:rPr lang="fi-FI" sz="1200" b="0" i="0" u="none" strike="noStrike" dirty="0" err="1">
                          <a:solidFill>
                            <a:srgbClr val="000000"/>
                          </a:solidFill>
                          <a:effectLst/>
                          <a:latin typeface="Times New Roman" panose="02020603050405020304" pitchFamily="18" charset="0"/>
                          <a:ea typeface="ＭＳ Ｐゴシック" panose="020B0600070205080204" pitchFamily="50" charset="-128"/>
                        </a:rPr>
                        <a:t>approval</a:t>
                      </a:r>
                      <a:endParaRPr lang="fi-FI" sz="1200" b="0" i="0" u="none" strike="noStrike" dirty="0">
                        <a:solidFill>
                          <a:srgbClr val="000000"/>
                        </a:solidFill>
                        <a:effectLst/>
                        <a:latin typeface="Times New Roman" panose="02020603050405020304" pitchFamily="18" charset="0"/>
                        <a:ea typeface="ＭＳ Ｐゴシック" panose="020B0600070205080204" pitchFamily="50" charset="-128"/>
                      </a:endParaRPr>
                    </a:p>
                  </a:txBody>
                  <a:tcPr marL="2135" marR="2135" marT="213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78374652"/>
                  </a:ext>
                </a:extLst>
              </a:tr>
            </a:tbl>
          </a:graphicData>
        </a:graphic>
      </p:graphicFrame>
    </p:spTree>
    <p:extLst>
      <p:ext uri="{BB962C8B-B14F-4D97-AF65-F5344CB8AC3E}">
        <p14:creationId xmlns:p14="http://schemas.microsoft.com/office/powerpoint/2010/main" val="15756440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174171" y="1195201"/>
            <a:ext cx="8969829" cy="5462774"/>
          </a:xfrm>
        </p:spPr>
        <p:txBody>
          <a:bodyPr/>
          <a:lstStyle/>
          <a:p>
            <a:pPr marL="0" indent="0">
              <a:lnSpc>
                <a:spcPts val="1300"/>
              </a:lnSpc>
              <a:buNone/>
            </a:pPr>
            <a:r>
              <a:rPr lang="ja-JP" altLang="en-US" sz="1400" dirty="0"/>
              <a:t>・</a:t>
            </a:r>
            <a:r>
              <a:rPr lang="is-IS" altLang="ja-JP" sz="1400" dirty="0"/>
              <a:t>TG15.6ma opening report for May 2024 meeting                                                         15-24-0218-02-06ma</a:t>
            </a:r>
          </a:p>
          <a:p>
            <a:pPr marL="0" indent="0">
              <a:lnSpc>
                <a:spcPts val="1300"/>
              </a:lnSpc>
              <a:buNone/>
            </a:pPr>
            <a:r>
              <a:rPr lang="ja-JP" altLang="en-US" sz="1400" dirty="0"/>
              <a:t>・</a:t>
            </a:r>
            <a:r>
              <a:rPr lang="is-IS" altLang="ja-JP" sz="1400" dirty="0"/>
              <a:t>TG15.6ma Agenda of  March Meeting in 2024                                                             15-24-0186-00-06ma</a:t>
            </a:r>
            <a:endParaRPr lang="en-US" altLang="ja-JP" sz="1400" dirty="0">
              <a:solidFill>
                <a:srgbClr val="000000"/>
              </a:solidFill>
              <a:latin typeface="Arial"/>
              <a:cs typeface="Times New Roman" pitchFamily="18" charset="0"/>
            </a:endParaRPr>
          </a:p>
          <a:p>
            <a:pPr marL="0" indent="0">
              <a:lnSpc>
                <a:spcPts val="13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Progress </a:t>
            </a:r>
            <a:r>
              <a:rPr lang="en-US" altLang="ja-JP" sz="1400" dirty="0" err="1">
                <a:solidFill>
                  <a:srgbClr val="000000"/>
                </a:solidFill>
                <a:latin typeface="Arial"/>
                <a:cs typeface="Times New Roman" pitchFamily="18" charset="0"/>
              </a:rPr>
              <a:t>reort</a:t>
            </a:r>
            <a:r>
              <a:rPr lang="en-US" altLang="ja-JP" sz="1400" dirty="0">
                <a:solidFill>
                  <a:srgbClr val="000000"/>
                </a:solidFill>
                <a:latin typeface="Arial"/>
                <a:cs typeface="Times New Roman" pitchFamily="18" charset="0"/>
              </a:rPr>
              <a:t> of 802.15.6ma                                                                                       15-23-0056-06-06ma</a:t>
            </a:r>
          </a:p>
          <a:p>
            <a:pPr marL="0" indent="0">
              <a:lnSpc>
                <a:spcPts val="13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Rescheduling Timeline                                                                                                  15-23-0361-05-06ma</a:t>
            </a:r>
          </a:p>
          <a:p>
            <a:pPr marL="0" indent="0">
              <a:lnSpc>
                <a:spcPts val="13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Overview of IG-DEP, SG6a, TG6a </a:t>
            </a: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 TG15.6ma BAN  with Enhanced Dependability15-23-0455-02-06ma</a:t>
            </a:r>
            <a:r>
              <a:rPr lang="ja-JP" altLang="en-US" sz="1400" dirty="0">
                <a:solidFill>
                  <a:srgbClr val="000000"/>
                </a:solidFill>
                <a:latin typeface="Arial"/>
                <a:cs typeface="Times New Roman" pitchFamily="18" charset="0"/>
              </a:rPr>
              <a:t>　　　　　　　　　　　　　　　　　　　　　　　　　　　</a:t>
            </a:r>
            <a:endParaRPr lang="en-US" altLang="ja-JP" sz="1400" dirty="0">
              <a:solidFill>
                <a:srgbClr val="000000"/>
              </a:solidFill>
              <a:latin typeface="Arial"/>
              <a:cs typeface="Times New Roman" pitchFamily="18" charset="0"/>
            </a:endParaRPr>
          </a:p>
          <a:p>
            <a:pPr marL="0" indent="0">
              <a:lnSpc>
                <a:spcPts val="13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Basic Consensus in MAC and PHY of Revision of IEEE802.15.6-2012                       15-23-0557-01-06ma</a:t>
            </a:r>
          </a:p>
          <a:p>
            <a:pPr marL="0" indent="0">
              <a:lnSpc>
                <a:spcPts val="13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Propagation Channel Parameters of UWB  for Human BAN (HBAN) Use Cases        15-24-0145-03-06ma</a:t>
            </a:r>
          </a:p>
          <a:p>
            <a:pPr marL="0" indent="0">
              <a:lnSpc>
                <a:spcPts val="13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MAC Performance Evaluation of Multiple BAN Coexistence Under TG6ma Channel Model</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24-246-00</a:t>
            </a:r>
          </a:p>
          <a:p>
            <a:pPr marL="0" indent="0">
              <a:lnSpc>
                <a:spcPts val="13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Performance Evaluation of Channel Coding with </a:t>
            </a:r>
            <a:r>
              <a:rPr lang="en-US" altLang="ja-JP" sz="1400" dirty="0" err="1">
                <a:solidFill>
                  <a:srgbClr val="000000"/>
                </a:solidFill>
                <a:latin typeface="Arial"/>
                <a:cs typeface="Times New Roman" pitchFamily="18" charset="0"/>
              </a:rPr>
              <a:t>Interleaver</a:t>
            </a:r>
            <a:r>
              <a:rPr lang="en-US" altLang="ja-JP" sz="1400" dirty="0">
                <a:solidFill>
                  <a:srgbClr val="000000"/>
                </a:solidFill>
                <a:latin typeface="Arial"/>
                <a:cs typeface="Times New Roman" pitchFamily="18" charset="0"/>
              </a:rPr>
              <a:t> for Some Classes of Coexistence</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24-247-00</a:t>
            </a:r>
          </a:p>
          <a:p>
            <a:pPr marL="0" indent="0">
              <a:lnSpc>
                <a:spcPts val="13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Ranging Accuracy Evaluation under TG6ma Communication </a:t>
            </a:r>
            <a:r>
              <a:rPr lang="en-US" altLang="ja-JP" sz="1400" dirty="0" err="1">
                <a:solidFill>
                  <a:srgbClr val="000000"/>
                </a:solidFill>
                <a:latin typeface="Arial"/>
                <a:cs typeface="Times New Roman" pitchFamily="18" charset="0"/>
              </a:rPr>
              <a:t>Senarios</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15-24-0248-00-06ma</a:t>
            </a:r>
          </a:p>
          <a:p>
            <a:pPr marL="0" indent="0">
              <a:lnSpc>
                <a:spcPts val="13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Hybrid ARQ Scheme for High QoS Packets in High Class of Coexistence of IEEE 802.15.6ma 23-0576-03</a:t>
            </a:r>
          </a:p>
          <a:p>
            <a:pPr marL="0" indent="0">
              <a:lnSpc>
                <a:spcPts val="13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Evaluation of IEEE 802.15.6 UWB PHY Utilizing Super Orthogonal Convolutional Code</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15-22-0562-09</a:t>
            </a:r>
          </a:p>
          <a:p>
            <a:pPr marL="0" indent="0">
              <a:lnSpc>
                <a:spcPts val="13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Overview and convergence of MAC proposals for 15.6ma</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15-23-0408-02-06ma</a:t>
            </a:r>
          </a:p>
          <a:p>
            <a:pPr marL="0" indent="0">
              <a:lnSpc>
                <a:spcPts val="1300"/>
              </a:lnSpc>
              <a:buNone/>
            </a:pPr>
            <a:r>
              <a:rPr lang="ja-JP" altLang="en-US" sz="1400" dirty="0">
                <a:solidFill>
                  <a:srgbClr val="000000"/>
                </a:solidFill>
                <a:latin typeface="Arial"/>
                <a:cs typeface="Times New Roman" pitchFamily="18" charset="0"/>
              </a:rPr>
              <a:t>・</a:t>
            </a:r>
            <a:r>
              <a:rPr lang="fi-FI" altLang="ja-JP" sz="1400" dirty="0">
                <a:solidFill>
                  <a:srgbClr val="000000"/>
                </a:solidFill>
                <a:latin typeface="Arial"/>
                <a:cs typeface="Times New Roman" pitchFamily="18" charset="0"/>
              </a:rPr>
              <a:t>MAC </a:t>
            </a:r>
            <a:r>
              <a:rPr lang="fi-FI" altLang="ja-JP" sz="1400" dirty="0" err="1">
                <a:solidFill>
                  <a:srgbClr val="000000"/>
                </a:solidFill>
                <a:latin typeface="Arial"/>
                <a:cs typeface="Times New Roman" pitchFamily="18" charset="0"/>
              </a:rPr>
              <a:t>frame</a:t>
            </a:r>
            <a:r>
              <a:rPr lang="fi-FI" altLang="ja-JP" sz="1400" dirty="0">
                <a:solidFill>
                  <a:srgbClr val="000000"/>
                </a:solidFill>
                <a:latin typeface="Arial"/>
                <a:cs typeface="Times New Roman" pitchFamily="18" charset="0"/>
              </a:rPr>
              <a:t> </a:t>
            </a:r>
            <a:r>
              <a:rPr lang="fi-FI" altLang="ja-JP" sz="1400" dirty="0" err="1">
                <a:solidFill>
                  <a:srgbClr val="000000"/>
                </a:solidFill>
                <a:latin typeface="Arial"/>
                <a:cs typeface="Times New Roman" pitchFamily="18" charset="0"/>
              </a:rPr>
              <a:t>formats</a:t>
            </a:r>
            <a:r>
              <a:rPr lang="fi-FI" altLang="ja-JP" sz="1400" dirty="0">
                <a:solidFill>
                  <a:srgbClr val="000000"/>
                </a:solidFill>
                <a:latin typeface="Arial"/>
                <a:cs typeface="Times New Roman" pitchFamily="18" charset="0"/>
              </a:rPr>
              <a:t>                                                                                                        15-24-0034-03-06ma</a:t>
            </a:r>
          </a:p>
          <a:p>
            <a:pPr marL="0" indent="0">
              <a:lnSpc>
                <a:spcPts val="13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Joint work with 802.1; Draft PAR and CSD 802.1ACea: Amendment to IEEE Standard 802.1AC-2016</a:t>
            </a:r>
          </a:p>
          <a:p>
            <a:pPr marL="0" indent="0">
              <a:lnSpc>
                <a:spcPts val="1300"/>
              </a:lnSpc>
              <a:buNone/>
            </a:pP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15-23-453-02</a:t>
            </a: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15-23-454-02</a:t>
            </a:r>
          </a:p>
          <a:p>
            <a:pPr marL="0" indent="0">
              <a:lnSpc>
                <a:spcPts val="1300"/>
              </a:lnSpc>
              <a:buNone/>
            </a:pPr>
            <a:r>
              <a:rPr lang="ja-JP" altLang="en-US" sz="1400" dirty="0">
                <a:solidFill>
                  <a:srgbClr val="000000"/>
                </a:solidFill>
                <a:latin typeface="Arial"/>
                <a:cs typeface="Times New Roman" pitchFamily="18" charset="0"/>
              </a:rPr>
              <a:t>・</a:t>
            </a:r>
            <a:r>
              <a:rPr lang="fi-FI" altLang="ja-JP" sz="1400" dirty="0" err="1">
                <a:solidFill>
                  <a:srgbClr val="000000"/>
                </a:solidFill>
                <a:latin typeface="Arial"/>
                <a:cs typeface="Times New Roman" pitchFamily="18" charset="0"/>
              </a:rPr>
              <a:t>Draft</a:t>
            </a:r>
            <a:r>
              <a:rPr lang="fi-FI" altLang="ja-JP" sz="1400" dirty="0">
                <a:solidFill>
                  <a:srgbClr val="000000"/>
                </a:solidFill>
                <a:latin typeface="Arial"/>
                <a:cs typeface="Times New Roman" pitchFamily="18" charset="0"/>
              </a:rPr>
              <a:t> </a:t>
            </a:r>
            <a:r>
              <a:rPr lang="fi-FI" altLang="ja-JP" sz="1400" dirty="0" err="1">
                <a:solidFill>
                  <a:srgbClr val="000000"/>
                </a:solidFill>
                <a:latin typeface="Arial"/>
                <a:cs typeface="Times New Roman" pitchFamily="18" charset="0"/>
              </a:rPr>
              <a:t>pre-ballot</a:t>
            </a:r>
            <a:r>
              <a:rPr lang="fi-FI" altLang="ja-JP" sz="1400" dirty="0">
                <a:solidFill>
                  <a:srgbClr val="000000"/>
                </a:solidFill>
                <a:latin typeface="Arial"/>
                <a:cs typeface="Times New Roman" pitchFamily="18" charset="0"/>
              </a:rPr>
              <a:t> </a:t>
            </a:r>
            <a:r>
              <a:rPr lang="fi-FI" altLang="ja-JP" sz="1400" dirty="0" err="1">
                <a:solidFill>
                  <a:srgbClr val="000000"/>
                </a:solidFill>
                <a:latin typeface="Arial"/>
                <a:cs typeface="Times New Roman" pitchFamily="18" charset="0"/>
              </a:rPr>
              <a:t>comment</a:t>
            </a:r>
            <a:r>
              <a:rPr lang="fi-FI" altLang="ja-JP" sz="1400" dirty="0">
                <a:solidFill>
                  <a:srgbClr val="000000"/>
                </a:solidFill>
                <a:latin typeface="Arial"/>
                <a:cs typeface="Times New Roman" pitchFamily="18" charset="0"/>
              </a:rPr>
              <a:t> </a:t>
            </a:r>
            <a:r>
              <a:rPr lang="fi-FI" altLang="ja-JP" sz="1400" dirty="0" err="1">
                <a:solidFill>
                  <a:srgbClr val="000000"/>
                </a:solidFill>
                <a:latin typeface="Arial"/>
                <a:cs typeface="Times New Roman" pitchFamily="18" charset="0"/>
              </a:rPr>
              <a:t>resolution</a:t>
            </a:r>
            <a:r>
              <a:rPr lang="fi-FI" altLang="ja-JP" sz="1400" dirty="0">
                <a:solidFill>
                  <a:srgbClr val="000000"/>
                </a:solidFill>
                <a:latin typeface="Arial"/>
                <a:cs typeface="Times New Roman" pitchFamily="18" charset="0"/>
              </a:rPr>
              <a:t>                                                                               15-23-0476-1</a:t>
            </a:r>
            <a:r>
              <a:rPr lang="en-US" altLang="ja-JP" sz="1400" dirty="0">
                <a:solidFill>
                  <a:srgbClr val="000000"/>
                </a:solidFill>
                <a:latin typeface="Arial"/>
                <a:cs typeface="Times New Roman" pitchFamily="18" charset="0"/>
              </a:rPr>
              <a:t>5</a:t>
            </a:r>
            <a:r>
              <a:rPr lang="fi-FI" altLang="ja-JP" sz="1400" dirty="0">
                <a:solidFill>
                  <a:srgbClr val="000000"/>
                </a:solidFill>
                <a:latin typeface="Arial"/>
                <a:cs typeface="Times New Roman" pitchFamily="18" charset="0"/>
              </a:rPr>
              <a:t>-06ma </a:t>
            </a:r>
          </a:p>
          <a:p>
            <a:pPr marL="0" indent="0">
              <a:lnSpc>
                <a:spcPts val="13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TG6ma Channel Model Document for Enhanced Dependability                                   15-22-0519-07-06ma</a:t>
            </a:r>
          </a:p>
          <a:p>
            <a:pPr marL="0" indent="0">
              <a:lnSpc>
                <a:spcPts val="13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Interference Mitigation Schemes in Class 3, 5, 6, and 7 of </a:t>
            </a:r>
            <a:r>
              <a:rPr lang="en-US" altLang="ja-JP" sz="1400" dirty="0" err="1">
                <a:solidFill>
                  <a:srgbClr val="000000"/>
                </a:solidFill>
                <a:latin typeface="Arial"/>
                <a:cs typeface="Times New Roman" pitchFamily="18" charset="0"/>
              </a:rPr>
              <a:t>Coexisitence</a:t>
            </a:r>
            <a:r>
              <a:rPr lang="en-US" altLang="ja-JP" sz="1400" dirty="0">
                <a:solidFill>
                  <a:srgbClr val="000000"/>
                </a:solidFill>
                <a:latin typeface="Arial"/>
                <a:cs typeface="Times New Roman" pitchFamily="18" charset="0"/>
              </a:rPr>
              <a:t> in TG6ma</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15-24-0073-00-06ma</a:t>
            </a:r>
          </a:p>
          <a:p>
            <a:pPr marL="0" indent="0">
              <a:lnSpc>
                <a:spcPts val="1300"/>
              </a:lnSpc>
              <a:buNone/>
            </a:pPr>
            <a:r>
              <a:rPr lang="ja-JP" altLang="en-US" sz="1400" dirty="0">
                <a:solidFill>
                  <a:srgbClr val="000000"/>
                </a:solidFill>
                <a:latin typeface="Arial"/>
                <a:cs typeface="Times New Roman" pitchFamily="18" charset="0"/>
              </a:rPr>
              <a:t>・</a:t>
            </a:r>
            <a:r>
              <a:rPr lang="fi-FI" altLang="ja-JP" sz="1400" dirty="0" err="1">
                <a:solidFill>
                  <a:srgbClr val="000000"/>
                </a:solidFill>
                <a:latin typeface="Arial"/>
                <a:cs typeface="Times New Roman" pitchFamily="18" charset="0"/>
              </a:rPr>
              <a:t>Comments</a:t>
            </a:r>
            <a:r>
              <a:rPr lang="fi-FI" altLang="ja-JP" sz="1400" dirty="0">
                <a:solidFill>
                  <a:srgbClr val="000000"/>
                </a:solidFill>
                <a:latin typeface="Arial"/>
                <a:cs typeface="Times New Roman" pitchFamily="18" charset="0"/>
              </a:rPr>
              <a:t> to </a:t>
            </a:r>
            <a:r>
              <a:rPr lang="fi-FI" altLang="ja-JP" sz="1400" dirty="0" err="1">
                <a:solidFill>
                  <a:srgbClr val="000000"/>
                </a:solidFill>
                <a:latin typeface="Arial"/>
                <a:cs typeface="Times New Roman" pitchFamily="18" charset="0"/>
              </a:rPr>
              <a:t>channel-model-document</a:t>
            </a:r>
            <a:r>
              <a:rPr lang="fi-FI" altLang="ja-JP" sz="1400" dirty="0">
                <a:solidFill>
                  <a:srgbClr val="000000"/>
                </a:solidFill>
                <a:latin typeface="Arial"/>
                <a:cs typeface="Times New Roman" pitchFamily="18" charset="0"/>
              </a:rPr>
              <a:t>                                                                        15-23-0605-01-06ma</a:t>
            </a:r>
          </a:p>
          <a:p>
            <a:pPr marL="0" indent="0">
              <a:lnSpc>
                <a:spcPts val="13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Interference </a:t>
            </a:r>
            <a:r>
              <a:rPr lang="en-US" altLang="ja-JP" sz="1400" dirty="0" err="1">
                <a:solidFill>
                  <a:srgbClr val="000000"/>
                </a:solidFill>
                <a:latin typeface="Arial"/>
                <a:cs typeface="Times New Roman" pitchFamily="18" charset="0"/>
              </a:rPr>
              <a:t>Mittigation</a:t>
            </a:r>
            <a:r>
              <a:rPr lang="en-US" altLang="ja-JP" sz="1400" dirty="0">
                <a:solidFill>
                  <a:srgbClr val="000000"/>
                </a:solidFill>
                <a:latin typeface="Arial"/>
                <a:cs typeface="Times New Roman" pitchFamily="18" charset="0"/>
              </a:rPr>
              <a:t> Schemes in Class 3, 5, 6, and 7 of </a:t>
            </a:r>
            <a:r>
              <a:rPr lang="en-US" altLang="ja-JP" sz="1400" dirty="0" err="1">
                <a:solidFill>
                  <a:srgbClr val="000000"/>
                </a:solidFill>
                <a:latin typeface="Arial"/>
                <a:cs typeface="Times New Roman" pitchFamily="18" charset="0"/>
              </a:rPr>
              <a:t>Coexisitence</a:t>
            </a:r>
            <a:r>
              <a:rPr lang="en-US" altLang="ja-JP" sz="1400" dirty="0">
                <a:solidFill>
                  <a:srgbClr val="000000"/>
                </a:solidFill>
                <a:latin typeface="Arial"/>
                <a:cs typeface="Times New Roman" pitchFamily="18" charset="0"/>
              </a:rPr>
              <a:t> in TG6ma</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15-23-0073-01-06ma</a:t>
            </a:r>
          </a:p>
          <a:p>
            <a:pPr marL="0" indent="0">
              <a:lnSpc>
                <a:spcPts val="13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Overview and convergence of MAC proposals for 15.6ma</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15-24-0076-01-06ma</a:t>
            </a:r>
          </a:p>
          <a:p>
            <a:pPr marL="0" indent="0">
              <a:lnSpc>
                <a:spcPts val="13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Progress Report of TG6ma                                                                                             15-23-0056-06-06ma</a:t>
            </a:r>
          </a:p>
          <a:p>
            <a:pPr marL="0" indent="0">
              <a:lnSpc>
                <a:spcPts val="1300"/>
              </a:lnSpc>
              <a:buNone/>
            </a:pPr>
            <a:r>
              <a:rPr kumimoji="1" lang="ja-JP" altLang="en-US" sz="1400" b="0" i="0" u="none" strike="noStrike" kern="0" cap="none" spc="0" normalizeH="0" baseline="0" noProof="0" dirty="0">
                <a:ln>
                  <a:noFill/>
                </a:ln>
                <a:solidFill>
                  <a:srgbClr val="000000"/>
                </a:solidFill>
                <a:effectLst/>
                <a:uLnTx/>
                <a:uFillTx/>
                <a:latin typeface="Arial"/>
                <a:ea typeface="+mn-ea"/>
                <a:cs typeface="+mn-cs"/>
              </a:rPr>
              <a:t>・</a:t>
            </a:r>
            <a:r>
              <a:rPr kumimoji="1" lang="is-IS" altLang="ja-JP" sz="1400" b="0" i="0" u="none" strike="noStrike" kern="0" cap="none" spc="0" normalizeH="0" baseline="0" noProof="0" dirty="0">
                <a:ln>
                  <a:noFill/>
                </a:ln>
                <a:solidFill>
                  <a:srgbClr val="000000"/>
                </a:solidFill>
                <a:effectLst/>
                <a:uLnTx/>
                <a:uFillTx/>
                <a:latin typeface="Arial"/>
                <a:ea typeface="+mn-ea"/>
                <a:cs typeface="+mn-cs"/>
              </a:rPr>
              <a:t>TG15.6ma closing report for May 2024 meeting                                                             15-24-0300-00-06ma</a:t>
            </a:r>
          </a:p>
          <a:p>
            <a:pPr marL="0" indent="0">
              <a:lnSpc>
                <a:spcPts val="1300"/>
              </a:lnSpc>
              <a:buNone/>
            </a:pPr>
            <a:r>
              <a:rPr kumimoji="1" lang="ja-JP" altLang="en-US" sz="1400" b="0" i="0" u="none" strike="noStrike" kern="0" cap="none" spc="0" normalizeH="0" baseline="0" noProof="0" dirty="0">
                <a:ln>
                  <a:noFill/>
                </a:ln>
                <a:solidFill>
                  <a:srgbClr val="000000"/>
                </a:solidFill>
                <a:effectLst/>
                <a:uLnTx/>
                <a:uFillTx/>
                <a:latin typeface="Arial"/>
                <a:ea typeface="+mn-ea"/>
                <a:cs typeface="+mn-cs"/>
              </a:rPr>
              <a:t>・</a:t>
            </a:r>
            <a:r>
              <a:rPr kumimoji="1" lang="is-IS" altLang="ja-JP" sz="1400" b="0" i="0" u="none" strike="noStrike" kern="0" cap="none" spc="0" normalizeH="0" baseline="0" noProof="0" dirty="0">
                <a:ln>
                  <a:noFill/>
                </a:ln>
                <a:solidFill>
                  <a:srgbClr val="000000"/>
                </a:solidFill>
                <a:effectLst/>
                <a:uLnTx/>
                <a:uFillTx/>
                <a:latin typeface="Arial"/>
                <a:ea typeface="+mn-ea"/>
                <a:cs typeface="+mn-cs"/>
              </a:rPr>
              <a:t>TG15.6ma May</a:t>
            </a:r>
            <a:r>
              <a:rPr lang="en-US" altLang="ja-JP" sz="1400" dirty="0">
                <a:solidFill>
                  <a:srgbClr val="000000"/>
                </a:solidFill>
                <a:latin typeface="Arial"/>
              </a:rPr>
              <a:t> 2024</a:t>
            </a:r>
            <a:r>
              <a:rPr kumimoji="1" lang="is-IS" altLang="ja-JP" sz="1400" b="0" i="0" u="none" strike="noStrike" kern="0" cap="none" spc="0" normalizeH="0" baseline="0" noProof="0" dirty="0">
                <a:ln>
                  <a:noFill/>
                </a:ln>
                <a:solidFill>
                  <a:srgbClr val="000000"/>
                </a:solidFill>
                <a:effectLst/>
                <a:uLnTx/>
                <a:uFillTx/>
                <a:latin typeface="Arial"/>
                <a:ea typeface="+mn-ea"/>
                <a:cs typeface="+mn-cs"/>
              </a:rPr>
              <a:t> meeting minutes                                                                           15-24-0301-00-06ma</a:t>
            </a:r>
            <a:r>
              <a:rPr lang="fi-FI" altLang="ja-JP" sz="1200" dirty="0"/>
              <a:t>      /</a:t>
            </a:r>
          </a:p>
          <a:p>
            <a:pPr marL="0" indent="0">
              <a:lnSpc>
                <a:spcPts val="1300"/>
              </a:lnSpc>
              <a:buNone/>
            </a:pPr>
            <a:endParaRPr kumimoji="1" lang="ja-JP" altLang="en-US" sz="1200" dirty="0"/>
          </a:p>
        </p:txBody>
      </p:sp>
      <p:sp>
        <p:nvSpPr>
          <p:cNvPr id="3" name="タイトル 2"/>
          <p:cNvSpPr>
            <a:spLocks noGrp="1"/>
          </p:cNvSpPr>
          <p:nvPr>
            <p:ph type="title"/>
          </p:nvPr>
        </p:nvSpPr>
        <p:spPr>
          <a:xfrm>
            <a:off x="611560" y="598188"/>
            <a:ext cx="7727370" cy="436855"/>
          </a:xfrm>
        </p:spPr>
        <p:txBody>
          <a:bodyPr/>
          <a:lstStyle/>
          <a:p>
            <a:r>
              <a:rPr lang="en-US" altLang="ja-JP" b="1" dirty="0">
                <a:latin typeface="+mn-lt"/>
              </a:rPr>
              <a:t>Contributions</a:t>
            </a:r>
            <a:endParaRPr kumimoji="1" lang="ja-JP" altLang="en-US" b="1" dirty="0">
              <a:latin typeface="+mn-lt"/>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14</a:t>
            </a:fld>
            <a:endParaRPr lang="en-US" altLang="ja-JP" dirty="0"/>
          </a:p>
        </p:txBody>
      </p:sp>
      <p:sp>
        <p:nvSpPr>
          <p:cNvPr id="6" name="日付プレースホルダー 1">
            <a:extLst>
              <a:ext uri="{FF2B5EF4-FFF2-40B4-BE49-F238E27FC236}">
                <a16:creationId xmlns:a16="http://schemas.microsoft.com/office/drawing/2014/main" id="{55DB1751-FA70-423D-ABF7-E7F07B5181F0}"/>
              </a:ext>
            </a:extLst>
          </p:cNvPr>
          <p:cNvSpPr>
            <a:spLocks noGrp="1"/>
          </p:cNvSpPr>
          <p:nvPr>
            <p:ph type="dt" sz="half" idx="2"/>
          </p:nvPr>
        </p:nvSpPr>
        <p:spPr>
          <a:xfrm>
            <a:off x="684483" y="394156"/>
            <a:ext cx="1600200" cy="215444"/>
          </a:xfrm>
        </p:spPr>
        <p:txBody>
          <a:bodyPr/>
          <a:lstStyle/>
          <a:p>
            <a:r>
              <a:rPr lang="en-US" altLang="ja-JP"/>
              <a:t>May 2024</a:t>
            </a:r>
            <a:endParaRPr lang="en-US" altLang="ja-JP" dirty="0"/>
          </a:p>
        </p:txBody>
      </p:sp>
    </p:spTree>
    <p:extLst>
      <p:ext uri="{BB962C8B-B14F-4D97-AF65-F5344CB8AC3E}">
        <p14:creationId xmlns:p14="http://schemas.microsoft.com/office/powerpoint/2010/main" val="20542669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537968" y="1342599"/>
            <a:ext cx="8296718" cy="5004852"/>
          </a:xfrm>
        </p:spPr>
        <p:txBody>
          <a:bodyPr/>
          <a:lstStyle/>
          <a:p>
            <a:pPr marL="514350" marR="0" lvl="0" indent="-514350" algn="l" defTabSz="914400" rtl="0" eaLnBrk="1" fontAlgn="base" latinLnBrk="0" hangingPunct="1">
              <a:lnSpc>
                <a:spcPct val="100000"/>
              </a:lnSpc>
              <a:spcBef>
                <a:spcPct val="20000"/>
              </a:spcBef>
              <a:spcAft>
                <a:spcPct val="0"/>
              </a:spcAft>
              <a:buClrTx/>
              <a:buSzTx/>
              <a:buFont typeface="+mj-lt"/>
              <a:buAutoNum type="arabicPeriod"/>
              <a:tabLst/>
              <a:defRPr/>
            </a:pPr>
            <a:r>
              <a:rPr kumimoji="1" lang="en-US" altLang="ja-JP" sz="2000" b="0" i="0" u="none" strike="noStrike" kern="0" cap="none" spc="0" normalizeH="0" baseline="0" noProof="0" dirty="0">
                <a:ln>
                  <a:noFill/>
                </a:ln>
                <a:solidFill>
                  <a:srgbClr val="000000"/>
                </a:solidFill>
                <a:effectLst/>
                <a:uLnTx/>
                <a:uFillTx/>
                <a:latin typeface="Arial"/>
              </a:rPr>
              <a:t>Chair; Ryuji Kohno, YNU/YRP-IAI  </a:t>
            </a:r>
          </a:p>
          <a:p>
            <a:pPr marL="0" marR="0" lvl="0" indent="0" algn="l" defTabSz="914400" rtl="0" eaLnBrk="1" fontAlgn="base" latinLnBrk="0" hangingPunct="1">
              <a:lnSpc>
                <a:spcPct val="100000"/>
              </a:lnSpc>
              <a:spcBef>
                <a:spcPct val="20000"/>
              </a:spcBef>
              <a:spcAft>
                <a:spcPct val="0"/>
              </a:spcAft>
              <a:buClrTx/>
              <a:buSzTx/>
              <a:buNone/>
              <a:tabLst/>
              <a:defRPr/>
            </a:pPr>
            <a:r>
              <a:rPr lang="en-US" altLang="ja-JP" sz="2000" dirty="0">
                <a:solidFill>
                  <a:srgbClr val="000000"/>
                </a:solidFill>
                <a:latin typeface="Arial"/>
              </a:rPr>
              <a:t>                 </a:t>
            </a:r>
            <a:r>
              <a:rPr kumimoji="1" lang="en-US" altLang="ja-JP" sz="2000" b="0" i="0" u="none" strike="noStrike" kern="0" cap="none" spc="0" normalizeH="0" baseline="0" noProof="0" dirty="0">
                <a:ln>
                  <a:noFill/>
                </a:ln>
                <a:solidFill>
                  <a:srgbClr val="000000"/>
                </a:solidFill>
                <a:effectLst/>
                <a:uLnTx/>
                <a:uFillTx/>
                <a:latin typeface="Arial"/>
              </a:rPr>
              <a:t> kohno@ynu.ac.jp, kohno@yrp-iai.jp</a:t>
            </a:r>
          </a:p>
          <a:p>
            <a:pPr marL="514350" marR="0" lvl="0" indent="-514350" algn="l" defTabSz="914400" rtl="0" eaLnBrk="1" fontAlgn="base" latinLnBrk="0" hangingPunct="1">
              <a:lnSpc>
                <a:spcPct val="100000"/>
              </a:lnSpc>
              <a:spcBef>
                <a:spcPct val="20000"/>
              </a:spcBef>
              <a:spcAft>
                <a:spcPct val="0"/>
              </a:spcAft>
              <a:buClrTx/>
              <a:buSzTx/>
              <a:buFontTx/>
              <a:buAutoNum type="arabicPeriod" startAt="2"/>
              <a:tabLst/>
              <a:defRPr/>
            </a:pPr>
            <a:r>
              <a:rPr kumimoji="1" lang="en-US" altLang="ja-JP" sz="2000" b="0" i="0" u="none" strike="noStrike" kern="0" cap="none" spc="0" normalizeH="0" baseline="0" noProof="0" dirty="0">
                <a:ln>
                  <a:noFill/>
                </a:ln>
                <a:solidFill>
                  <a:srgbClr val="000000"/>
                </a:solidFill>
                <a:effectLst/>
                <a:uLnTx/>
                <a:uFillTx/>
                <a:latin typeface="Arial"/>
              </a:rPr>
              <a:t>1</a:t>
            </a:r>
            <a:r>
              <a:rPr kumimoji="1" lang="en-US" altLang="ja-JP" sz="2000" b="0" i="0" u="none" strike="noStrike" kern="0" cap="none" spc="0" normalizeH="0" baseline="30000" noProof="0" dirty="0">
                <a:ln>
                  <a:noFill/>
                </a:ln>
                <a:solidFill>
                  <a:srgbClr val="000000"/>
                </a:solidFill>
                <a:effectLst/>
                <a:uLnTx/>
                <a:uFillTx/>
                <a:latin typeface="Arial"/>
              </a:rPr>
              <a:t>st</a:t>
            </a:r>
            <a:r>
              <a:rPr kumimoji="1" lang="en-US" altLang="ja-JP" sz="2000" b="0" i="0" u="none" strike="noStrike" kern="0" cap="none" spc="0" normalizeH="0" baseline="0" noProof="0" dirty="0">
                <a:ln>
                  <a:noFill/>
                </a:ln>
                <a:solidFill>
                  <a:srgbClr val="000000"/>
                </a:solidFill>
                <a:effectLst/>
                <a:uLnTx/>
                <a:uFillTx/>
                <a:latin typeface="Arial"/>
              </a:rPr>
              <a:t> Vice-Chair;   Marco Hernandez, YRP-IAI/CWC</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m</a:t>
            </a:r>
            <a:r>
              <a:rPr lang="en-US" altLang="ja-JP" sz="2000" dirty="0">
                <a:solidFill>
                  <a:srgbClr val="000000"/>
                </a:solidFill>
                <a:latin typeface="Arial"/>
              </a:rPr>
              <a:t>arco.hernandez@ieee.org</a:t>
            </a:r>
            <a:endParaRPr kumimoji="1" lang="en-US" altLang="ja-JP" sz="2000" b="0" i="0" u="none" strike="noStrike" kern="0" cap="none" spc="0" normalizeH="0" baseline="0" noProof="0" dirty="0">
              <a:ln>
                <a:noFill/>
              </a:ln>
              <a:solidFill>
                <a:srgbClr val="000000"/>
              </a:solidFill>
              <a:effectLst/>
              <a:uLnTx/>
              <a:uFillTx/>
              <a:latin typeface="Arial"/>
            </a:endParaRPr>
          </a:p>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2</a:t>
            </a:r>
            <a:r>
              <a:rPr lang="en-US" altLang="ja-JP" sz="2000" baseline="30000" dirty="0">
                <a:solidFill>
                  <a:srgbClr val="000000"/>
                </a:solidFill>
                <a:latin typeface="Arial"/>
              </a:rPr>
              <a:t>nd</a:t>
            </a:r>
            <a:r>
              <a:rPr lang="en-US" altLang="ja-JP" sz="2000" dirty="0">
                <a:solidFill>
                  <a:srgbClr val="000000"/>
                </a:solidFill>
                <a:latin typeface="Arial"/>
              </a:rPr>
              <a:t> Vice-Chair; Daisuke Anzai, NIT</a:t>
            </a:r>
            <a:r>
              <a:rPr kumimoji="1" lang="en-US" altLang="ja-JP" sz="2000" b="0" i="0" u="none" strike="noStrike" kern="0" cap="none" spc="0" normalizeH="0" baseline="0" noProof="0" dirty="0">
                <a:ln>
                  <a:noFill/>
                </a:ln>
                <a:solidFill>
                  <a:srgbClr val="000000"/>
                </a:solidFill>
                <a:effectLst/>
                <a:uLnTx/>
                <a:uFillTx/>
                <a:latin typeface="Arial"/>
              </a:rPr>
              <a:t>    </a:t>
            </a:r>
          </a:p>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a:t>
            </a:r>
            <a:r>
              <a:rPr kumimoji="1" lang="en-US" altLang="ja-JP" sz="2000" b="0" i="0" u="none" strike="noStrike" kern="0" cap="none" spc="0" normalizeH="0" baseline="0" noProof="0" dirty="0">
                <a:ln>
                  <a:noFill/>
                </a:ln>
                <a:solidFill>
                  <a:srgbClr val="000000"/>
                </a:solidFill>
                <a:effectLst/>
                <a:uLnTx/>
                <a:uFillTx/>
                <a:latin typeface="Arial"/>
              </a:rPr>
              <a:t>anzai@nitech.ac.jp</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3.   Secretary;      Takumi Kobayashi, YNU/TCU</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kobayashi-takumi@yrp-iai.jp, kobayashi@nitech.ac.jp</a:t>
            </a:r>
          </a:p>
          <a:p>
            <a:pPr marL="514350" marR="0" lvl="0" indent="-514350" algn="l" defTabSz="914400" rtl="0" eaLnBrk="1" fontAlgn="base" latinLnBrk="0" hangingPunct="1">
              <a:lnSpc>
                <a:spcPct val="100000"/>
              </a:lnSpc>
              <a:spcBef>
                <a:spcPct val="20000"/>
              </a:spcBef>
              <a:spcAft>
                <a:spcPct val="0"/>
              </a:spcAft>
              <a:buClrTx/>
              <a:buSzTx/>
              <a:buFontTx/>
              <a:buAutoNum type="arabicPeriod" startAt="4"/>
              <a:tabLst/>
              <a:defRPr/>
            </a:pPr>
            <a:r>
              <a:rPr kumimoji="1" lang="en-US" altLang="ja-JP" sz="2000" b="0" i="0" u="none" strike="noStrike" kern="0" cap="none" spc="0" normalizeH="0" baseline="0" noProof="0" dirty="0">
                <a:ln>
                  <a:noFill/>
                </a:ln>
                <a:solidFill>
                  <a:srgbClr val="000000"/>
                </a:solidFill>
                <a:effectLst/>
                <a:uLnTx/>
                <a:uFillTx/>
                <a:latin typeface="Arial"/>
              </a:rPr>
              <a:t>Technical Editors;  </a:t>
            </a:r>
          </a:p>
          <a:p>
            <a:pPr marL="0" marR="0" lvl="0" indent="0" algn="l" defTabSz="914400" rtl="0" eaLnBrk="1" fontAlgn="base" latinLnBrk="0" hangingPunct="1">
              <a:lnSpc>
                <a:spcPct val="100000"/>
              </a:lnSpc>
              <a:spcBef>
                <a:spcPct val="20000"/>
              </a:spcBef>
              <a:spcAft>
                <a:spcPct val="0"/>
              </a:spcAft>
              <a:buClrTx/>
              <a:buSzTx/>
              <a:buNone/>
              <a:tabLst/>
              <a:defRPr/>
            </a:pPr>
            <a:r>
              <a:rPr lang="en-US" altLang="ja-JP" sz="2000" dirty="0">
                <a:solidFill>
                  <a:srgbClr val="000000"/>
                </a:solidFill>
                <a:latin typeface="Arial"/>
              </a:rPr>
              <a:t>             </a:t>
            </a:r>
            <a:r>
              <a:rPr kumimoji="1" lang="en-US" altLang="ja-JP" sz="2000" b="0" i="0" u="none" strike="noStrike" kern="0" cap="none" spc="0" normalizeH="0" baseline="0" noProof="0" dirty="0">
                <a:ln>
                  <a:noFill/>
                </a:ln>
                <a:solidFill>
                  <a:srgbClr val="000000"/>
                </a:solidFill>
                <a:effectLst/>
                <a:uLnTx/>
                <a:uFillTx/>
                <a:latin typeface="Arial"/>
              </a:rPr>
              <a:t>Minsoo Kim, YRP-IAI   minsoo@minsookim.com</a:t>
            </a:r>
          </a:p>
          <a:p>
            <a:pPr marL="0" marR="0" lvl="0" indent="0" algn="just"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Seong-Soon Joo, KPST     wowbk@kpst.co.kr</a:t>
            </a:r>
          </a:p>
          <a:p>
            <a:pPr marL="0" marR="0" lvl="0" indent="0" algn="just"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Kento </a:t>
            </a:r>
            <a:r>
              <a:rPr kumimoji="1" lang="en-US" altLang="ja-JP" sz="2000" b="0" i="0" u="none" strike="noStrike" kern="0" cap="none" spc="0" normalizeH="0" baseline="0" noProof="0" dirty="0" err="1">
                <a:ln>
                  <a:noFill/>
                </a:ln>
                <a:solidFill>
                  <a:srgbClr val="000000"/>
                </a:solidFill>
                <a:effectLst/>
                <a:uLnTx/>
                <a:uFillTx/>
                <a:latin typeface="Arial"/>
              </a:rPr>
              <a:t>Takabayashi</a:t>
            </a:r>
            <a:r>
              <a:rPr kumimoji="1" lang="en-US" altLang="ja-JP" sz="2000" b="0" i="0" u="none" strike="noStrike" kern="0" cap="none" spc="0" normalizeH="0" baseline="0" noProof="0" dirty="0">
                <a:ln>
                  <a:noFill/>
                </a:ln>
                <a:solidFill>
                  <a:srgbClr val="000000"/>
                </a:solidFill>
                <a:effectLst/>
                <a:uLnTx/>
                <a:uFillTx/>
                <a:latin typeface="Arial"/>
              </a:rPr>
              <a:t>, Toyo U. </a:t>
            </a:r>
            <a:r>
              <a:rPr kumimoji="1" lang="fi-FI" altLang="ja-JP" sz="2000" b="0" i="0" u="none" strike="noStrike" kern="0" cap="none" spc="0" normalizeH="0" baseline="0" noProof="0" dirty="0">
                <a:ln>
                  <a:noFill/>
                </a:ln>
                <a:solidFill>
                  <a:srgbClr val="000000"/>
                </a:solidFill>
                <a:effectLst/>
                <a:uLnTx/>
                <a:uFillTx/>
                <a:latin typeface="Arial"/>
              </a:rPr>
              <a:t>takabayashi.kento.xp@gmail.com</a:t>
            </a:r>
            <a:endParaRPr kumimoji="1" lang="en-US" altLang="ja-JP" sz="2000" b="0" i="0" u="none" strike="noStrike" kern="0" cap="none" spc="0" normalizeH="0" baseline="0" noProof="0" dirty="0">
              <a:ln>
                <a:noFill/>
              </a:ln>
              <a:solidFill>
                <a:srgbClr val="000000"/>
              </a:solidFill>
              <a:effectLst/>
              <a:uLnTx/>
              <a:uFillTx/>
              <a:latin typeface="Arial"/>
            </a:endParaRPr>
          </a:p>
          <a:p>
            <a:pPr marL="0" lvl="0" indent="0">
              <a:buNone/>
              <a:defRPr/>
            </a:pPr>
            <a:r>
              <a:rPr kumimoji="1" lang="en-US" altLang="ja-JP" sz="2000" dirty="0"/>
              <a:t>             Marco Hernandez, YRP-IAI/CWC </a:t>
            </a:r>
            <a:r>
              <a:rPr lang="pl-PL" altLang="ja-JP" sz="2400" dirty="0">
                <a:effectLst/>
                <a:latin typeface="Times New Roman" panose="02020603050405020304" pitchFamily="18" charset="0"/>
                <a:ea typeface="ＭＳ 明朝" panose="02020609040205080304" pitchFamily="17" charset="-128"/>
              </a:rPr>
              <a:t>marco.hernandez@ieee.org</a:t>
            </a:r>
            <a:endParaRPr kumimoji="1" lang="en-US" altLang="ja-JP" sz="2000" dirty="0"/>
          </a:p>
        </p:txBody>
      </p:sp>
      <p:sp>
        <p:nvSpPr>
          <p:cNvPr id="3" name="タイトル 2"/>
          <p:cNvSpPr>
            <a:spLocks noGrp="1"/>
          </p:cNvSpPr>
          <p:nvPr>
            <p:ph type="title"/>
          </p:nvPr>
        </p:nvSpPr>
        <p:spPr>
          <a:xfrm>
            <a:off x="671782" y="618708"/>
            <a:ext cx="7772400" cy="595929"/>
          </a:xfrm>
        </p:spPr>
        <p:txBody>
          <a:bodyPr/>
          <a:lstStyle/>
          <a:p>
            <a:r>
              <a:rPr lang="en-US" altLang="ja-JP" sz="2800" b="1" dirty="0">
                <a:solidFill>
                  <a:schemeClr val="tx1"/>
                </a:solidFill>
                <a:latin typeface="+mn-lt"/>
              </a:rPr>
              <a:t>Contacts and Conference call</a:t>
            </a:r>
            <a:endParaRPr kumimoji="1" lang="ja-JP" altLang="en-US" sz="2800" b="1" dirty="0">
              <a:solidFill>
                <a:schemeClr val="tx1"/>
              </a:solidFill>
              <a:latin typeface="+mn-lt"/>
            </a:endParaRPr>
          </a:p>
        </p:txBody>
      </p:sp>
      <p:sp>
        <p:nvSpPr>
          <p:cNvPr id="7" name="スライド番号プレースホルダー 5">
            <a:extLst>
              <a:ext uri="{FF2B5EF4-FFF2-40B4-BE49-F238E27FC236}">
                <a16:creationId xmlns:a16="http://schemas.microsoft.com/office/drawing/2014/main" id="{95F69E21-5412-37B6-7073-C1312266EDD8}"/>
              </a:ext>
            </a:extLst>
          </p:cNvPr>
          <p:cNvSpPr>
            <a:spLocks noGrp="1"/>
          </p:cNvSpPr>
          <p:nvPr>
            <p:ph type="sldNum" sz="quarter" idx="12"/>
          </p:nvPr>
        </p:nvSpPr>
        <p:spPr>
          <a:xfrm>
            <a:off x="4344988" y="6475413"/>
            <a:ext cx="530225" cy="182562"/>
          </a:xfrm>
        </p:spPr>
        <p:txBody>
          <a:bodyPr/>
          <a:lstStyle/>
          <a:p>
            <a:r>
              <a:rPr lang="en-US" altLang="ja-JP" dirty="0"/>
              <a:t>Slide </a:t>
            </a:r>
            <a:fld id="{38E6254A-D985-444C-BBE9-59789D09939F}" type="slidenum">
              <a:rPr lang="en-US" altLang="ja-JP"/>
              <a:pPr/>
              <a:t>15</a:t>
            </a:fld>
            <a:endParaRPr lang="en-US" altLang="ja-JP" dirty="0"/>
          </a:p>
        </p:txBody>
      </p:sp>
      <p:sp>
        <p:nvSpPr>
          <p:cNvPr id="6" name="日付プレースホルダー 1">
            <a:extLst>
              <a:ext uri="{FF2B5EF4-FFF2-40B4-BE49-F238E27FC236}">
                <a16:creationId xmlns:a16="http://schemas.microsoft.com/office/drawing/2014/main" id="{F5EA056F-CEDB-F87C-F270-6A56993A2E4F}"/>
              </a:ext>
            </a:extLst>
          </p:cNvPr>
          <p:cNvSpPr>
            <a:spLocks noGrp="1"/>
          </p:cNvSpPr>
          <p:nvPr>
            <p:ph type="dt" sz="half" idx="2"/>
          </p:nvPr>
        </p:nvSpPr>
        <p:spPr>
          <a:xfrm>
            <a:off x="684483" y="394156"/>
            <a:ext cx="1600200" cy="215444"/>
          </a:xfrm>
        </p:spPr>
        <p:txBody>
          <a:bodyPr/>
          <a:lstStyle/>
          <a:p>
            <a:r>
              <a:rPr lang="en-US" altLang="ja-JP"/>
              <a:t>May 2024</a:t>
            </a:r>
            <a:endParaRPr lang="en-US" altLang="ja-JP" dirty="0"/>
          </a:p>
        </p:txBody>
      </p:sp>
    </p:spTree>
    <p:extLst>
      <p:ext uri="{BB962C8B-B14F-4D97-AF65-F5344CB8AC3E}">
        <p14:creationId xmlns:p14="http://schemas.microsoft.com/office/powerpoint/2010/main" val="41496701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755650" y="2133600"/>
            <a:ext cx="7764463" cy="2878138"/>
          </a:xfrm>
        </p:spPr>
        <p:txBody>
          <a:bodyPr/>
          <a:lstStyle/>
          <a:p>
            <a:pPr algn="ctr"/>
            <a:r>
              <a:rPr lang="en-US" altLang="ja-JP" b="1" dirty="0">
                <a:solidFill>
                  <a:schemeClr val="tx2"/>
                </a:solidFill>
                <a:latin typeface="Times New Roman" pitchFamily="18" charset="0"/>
                <a:ea typeface="ＭＳ Ｐゴシック" charset="-128"/>
              </a:rPr>
              <a:t>Thank You !</a:t>
            </a:r>
          </a:p>
          <a:p>
            <a:pPr algn="ctr"/>
            <a:endParaRPr lang="en-US" altLang="ja-JP" b="1" dirty="0">
              <a:solidFill>
                <a:schemeClr val="tx2"/>
              </a:solidFill>
              <a:latin typeface="Times New Roman" pitchFamily="18" charset="0"/>
              <a:ea typeface="ＭＳ Ｐゴシック" charset="-128"/>
            </a:endParaRPr>
          </a:p>
          <a:p>
            <a:pPr algn="ctr"/>
            <a:r>
              <a:rPr lang="en-US" altLang="ja-JP" b="1" dirty="0">
                <a:solidFill>
                  <a:schemeClr val="tx2"/>
                </a:solidFill>
                <a:latin typeface="Times New Roman" pitchFamily="18" charset="0"/>
                <a:ea typeface="ＭＳ Ｐゴシック" charset="-128"/>
              </a:rPr>
              <a:t>Any Questions ?</a:t>
            </a:r>
          </a:p>
          <a:p>
            <a:endParaRPr lang="en-US" altLang="ja-JP" dirty="0">
              <a:ea typeface="ＭＳ Ｐゴシック" charset="-128"/>
            </a:endParaRPr>
          </a:p>
        </p:txBody>
      </p:sp>
      <p:sp>
        <p:nvSpPr>
          <p:cNvPr id="11267" name="Slide Number Placeholder 5"/>
          <p:cNvSpPr>
            <a:spLocks noGrp="1"/>
          </p:cNvSpPr>
          <p:nvPr>
            <p:ph type="sldNum" sz="quarter" idx="4294967295"/>
          </p:nvPr>
        </p:nvSpPr>
        <p:spPr>
          <a:xfrm>
            <a:off x="4398956" y="6453336"/>
            <a:ext cx="593111" cy="2154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9pPr>
          </a:lstStyle>
          <a:p>
            <a:pPr eaLnBrk="1" hangingPunct="1">
              <a:spcBef>
                <a:spcPct val="0"/>
              </a:spcBef>
            </a:pPr>
            <a:r>
              <a:rPr lang="en-US" altLang="ja-JP" sz="1400" dirty="0">
                <a:latin typeface="Times New Roman" pitchFamily="18" charset="0"/>
              </a:rPr>
              <a:t>Slide </a:t>
            </a:r>
            <a:fld id="{E38E3EF7-C539-4772-B002-32A88B061C64}" type="slidenum">
              <a:rPr lang="en-US" altLang="ja-JP" sz="1400" smtClean="0">
                <a:latin typeface="Times New Roman" pitchFamily="18" charset="0"/>
              </a:rPr>
              <a:pPr eaLnBrk="1" hangingPunct="1">
                <a:spcBef>
                  <a:spcPct val="0"/>
                </a:spcBef>
              </a:pPr>
              <a:t>16</a:t>
            </a:fld>
            <a:endParaRPr lang="en-US" altLang="ja-JP" sz="1400" dirty="0">
              <a:latin typeface="Times New Roman" pitchFamily="18" charset="0"/>
            </a:endParaRPr>
          </a:p>
        </p:txBody>
      </p:sp>
      <p:sp>
        <p:nvSpPr>
          <p:cNvPr id="5" name="日付プレースホルダー 1">
            <a:extLst>
              <a:ext uri="{FF2B5EF4-FFF2-40B4-BE49-F238E27FC236}">
                <a16:creationId xmlns:a16="http://schemas.microsoft.com/office/drawing/2014/main" id="{6F6D7E6C-7629-457B-9A4C-EB18B7BE596D}"/>
              </a:ext>
            </a:extLst>
          </p:cNvPr>
          <p:cNvSpPr>
            <a:spLocks noGrp="1"/>
          </p:cNvSpPr>
          <p:nvPr>
            <p:ph type="dt" sz="half" idx="2"/>
          </p:nvPr>
        </p:nvSpPr>
        <p:spPr>
          <a:xfrm>
            <a:off x="684483" y="394156"/>
            <a:ext cx="1600200" cy="215444"/>
          </a:xfrm>
        </p:spPr>
        <p:txBody>
          <a:bodyPr/>
          <a:lstStyle/>
          <a:p>
            <a:r>
              <a:rPr lang="en-US" altLang="ja-JP"/>
              <a:t>May 2024</a:t>
            </a:r>
            <a:endParaRPr lang="en-US" altLang="ja-JP" dirty="0"/>
          </a:p>
        </p:txBody>
      </p:sp>
    </p:spTree>
    <p:extLst>
      <p:ext uri="{BB962C8B-B14F-4D97-AF65-F5344CB8AC3E}">
        <p14:creationId xmlns:p14="http://schemas.microsoft.com/office/powerpoint/2010/main" val="2427862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811221" y="1195610"/>
            <a:ext cx="7593294" cy="5039951"/>
          </a:xfrm>
        </p:spPr>
        <p:txBody>
          <a:bodyPr/>
          <a:lstStyle/>
          <a:p>
            <a:r>
              <a:rPr lang="en-US" altLang="ja-JP" b="1" dirty="0">
                <a:ea typeface="ＭＳ Ｐゴシック" pitchFamily="50" charset="-128"/>
              </a:rPr>
              <a:t>IEEE 802.15 TG6ma </a:t>
            </a:r>
            <a:br>
              <a:rPr lang="en-US" altLang="ja-JP" b="1" dirty="0">
                <a:ea typeface="ＭＳ Ｐゴシック" pitchFamily="50" charset="-128"/>
              </a:rPr>
            </a:br>
            <a:r>
              <a:rPr kumimoji="1" lang="en-US" altLang="ja-JP" sz="3600" b="0" i="0" u="none" strike="noStrike" kern="0" cap="none" spc="0" normalizeH="0" baseline="0" noProof="0" dirty="0">
                <a:ln>
                  <a:noFill/>
                </a:ln>
                <a:solidFill>
                  <a:srgbClr val="000000"/>
                </a:solidFill>
                <a:effectLst/>
                <a:uLnTx/>
                <a:uFillTx/>
                <a:latin typeface="Times New Roman"/>
                <a:ea typeface="ＭＳ Ｐゴシック" charset="-128"/>
                <a:cs typeface="+mj-cs"/>
              </a:rPr>
              <a:t>(Revision of IEEE802.15.6-2012) </a:t>
            </a:r>
            <a:br>
              <a:rPr kumimoji="1" lang="en-US" altLang="ja-JP" sz="3600" b="1" i="0" u="none" strike="noStrike" kern="0" cap="none" spc="0" normalizeH="0" baseline="0" noProof="0" dirty="0">
                <a:ln>
                  <a:noFill/>
                </a:ln>
                <a:solidFill>
                  <a:srgbClr val="000000"/>
                </a:solidFill>
                <a:effectLst/>
                <a:uLnTx/>
                <a:uFillTx/>
                <a:latin typeface="Times New Roman"/>
                <a:ea typeface="ＭＳ Ｐゴシック" pitchFamily="50" charset="-128"/>
                <a:cs typeface="+mj-cs"/>
              </a:rPr>
            </a:br>
            <a:br>
              <a:rPr lang="en-US" altLang="ja-JP" b="1" dirty="0">
                <a:ea typeface="ＭＳ Ｐゴシック" pitchFamily="50" charset="-128"/>
              </a:rPr>
            </a:br>
            <a:r>
              <a:rPr lang="en-US" altLang="ja-JP" sz="4400" dirty="0">
                <a:ea typeface="ＭＳ Ｐゴシック" pitchFamily="50" charset="-128"/>
              </a:rPr>
              <a:t>Closing Report</a:t>
            </a:r>
            <a:br>
              <a:rPr lang="en-US" altLang="ja-JP" dirty="0">
                <a:ea typeface="ＭＳ Ｐゴシック" pitchFamily="50" charset="-128"/>
              </a:rPr>
            </a:br>
            <a:br>
              <a:rPr lang="en-US" altLang="ja-JP" dirty="0">
                <a:ea typeface="ＭＳ Ｐゴシック" pitchFamily="50" charset="-128"/>
              </a:rPr>
            </a:br>
            <a:r>
              <a:rPr lang="en-US" altLang="ja-JP" sz="2800" dirty="0">
                <a:ea typeface="ＭＳ Ｐゴシック" pitchFamily="50" charset="-128"/>
              </a:rPr>
              <a:t>In Personal and Virtual Hybrid Interim Session</a:t>
            </a:r>
            <a:br>
              <a:rPr lang="en-US" altLang="ja-JP" sz="2800" dirty="0">
                <a:ea typeface="ＭＳ Ｐゴシック" pitchFamily="50" charset="-128"/>
              </a:rPr>
            </a:br>
            <a:r>
              <a:rPr lang="en-US" altLang="ja-JP" sz="2800" dirty="0">
                <a:ea typeface="ＭＳ Ｐゴシック" pitchFamily="50" charset="-128"/>
              </a:rPr>
              <a:t>Warsaw, Poland</a:t>
            </a:r>
            <a:br>
              <a:rPr lang="en-US" altLang="ja-JP" sz="2800" dirty="0">
                <a:ea typeface="ＭＳ Ｐゴシック" pitchFamily="50" charset="-128"/>
              </a:rPr>
            </a:br>
            <a:r>
              <a:rPr lang="en-US" altLang="ja-JP" sz="2800" dirty="0">
                <a:ea typeface="ＭＳ Ｐゴシック" pitchFamily="50" charset="-128"/>
              </a:rPr>
              <a:t>May 16</a:t>
            </a:r>
            <a:r>
              <a:rPr lang="en-US" altLang="ja-JP" sz="2800" baseline="30000" dirty="0">
                <a:ea typeface="ＭＳ Ｐゴシック" pitchFamily="50" charset="-128"/>
              </a:rPr>
              <a:t>th</a:t>
            </a:r>
            <a:r>
              <a:rPr lang="en-US" altLang="ja-JP" sz="2800" dirty="0">
                <a:ea typeface="ＭＳ Ｐゴシック" pitchFamily="50" charset="-128"/>
              </a:rPr>
              <a:t>, 2024</a:t>
            </a:r>
            <a:br>
              <a:rPr lang="en-US" altLang="ja-JP" sz="3600" dirty="0">
                <a:ea typeface="ＭＳ Ｐゴシック" pitchFamily="50" charset="-128"/>
              </a:rPr>
            </a:br>
            <a:r>
              <a:rPr lang="en-US" altLang="ja-JP" sz="2800" dirty="0">
                <a:ea typeface="ＭＳ Ｐゴシック" pitchFamily="50" charset="-128"/>
              </a:rPr>
              <a:t>Ryuji Kohno</a:t>
            </a:r>
            <a:br>
              <a:rPr lang="en-US" altLang="ja-JP" sz="2800" dirty="0">
                <a:ea typeface="ＭＳ Ｐゴシック" pitchFamily="50" charset="-128"/>
              </a:rPr>
            </a:br>
            <a:r>
              <a:rPr lang="en-US" altLang="ja-JP" sz="2000" dirty="0">
                <a:ea typeface="ＭＳ Ｐゴシック" pitchFamily="50" charset="-128"/>
              </a:rPr>
              <a:t>Yokohama National University(YNU),</a:t>
            </a:r>
            <a:br>
              <a:rPr lang="en-US" altLang="ja-JP" sz="2000" dirty="0">
                <a:ea typeface="ＭＳ Ｐゴシック" pitchFamily="50" charset="-128"/>
              </a:rPr>
            </a:br>
            <a:r>
              <a:rPr lang="en-US" altLang="ja-JP" sz="2000" dirty="0">
                <a:ea typeface="ＭＳ Ｐゴシック" pitchFamily="50" charset="-128"/>
              </a:rPr>
              <a:t>YRP International Alliance Institute(YRP-IAI)</a:t>
            </a:r>
            <a:br>
              <a:rPr lang="en-US" altLang="ja-JP" sz="2000" dirty="0">
                <a:ea typeface="ＭＳ Ｐゴシック" pitchFamily="50" charset="-128"/>
              </a:rPr>
            </a:br>
            <a:endParaRPr lang="ja-JP" altLang="ja-JP" dirty="0"/>
          </a:p>
        </p:txBody>
      </p:sp>
      <p:sp>
        <p:nvSpPr>
          <p:cNvPr id="5" name="日付プレースホルダー 1">
            <a:extLst>
              <a:ext uri="{FF2B5EF4-FFF2-40B4-BE49-F238E27FC236}">
                <a16:creationId xmlns:a16="http://schemas.microsoft.com/office/drawing/2014/main" id="{23F01D8F-AC3E-4333-AC38-81280346CF47}"/>
              </a:ext>
            </a:extLst>
          </p:cNvPr>
          <p:cNvSpPr>
            <a:spLocks noGrp="1"/>
          </p:cNvSpPr>
          <p:nvPr>
            <p:ph type="dt" sz="half" idx="2"/>
          </p:nvPr>
        </p:nvSpPr>
        <p:spPr>
          <a:xfrm>
            <a:off x="684483" y="394156"/>
            <a:ext cx="1600200" cy="215444"/>
          </a:xfrm>
        </p:spPr>
        <p:txBody>
          <a:bodyPr/>
          <a:lstStyle/>
          <a:p>
            <a:r>
              <a:rPr lang="en-US" altLang="ja-JP"/>
              <a:t>May 2024</a:t>
            </a:r>
            <a:endParaRPr lang="en-US" altLang="ja-JP" dirty="0"/>
          </a:p>
        </p:txBody>
      </p:sp>
    </p:spTree>
    <p:extLst>
      <p:ext uri="{BB962C8B-B14F-4D97-AF65-F5344CB8AC3E}">
        <p14:creationId xmlns:p14="http://schemas.microsoft.com/office/powerpoint/2010/main" val="1923193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a:extLst>
              <a:ext uri="{FF2B5EF4-FFF2-40B4-BE49-F238E27FC236}">
                <a16:creationId xmlns:a16="http://schemas.microsoft.com/office/drawing/2014/main" id="{BD63B443-E47D-34EF-69C0-A8EF8841979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コンテンツ プレースホルダー 1">
            <a:extLst>
              <a:ext uri="{FF2B5EF4-FFF2-40B4-BE49-F238E27FC236}">
                <a16:creationId xmlns:a16="http://schemas.microsoft.com/office/drawing/2014/main" id="{8BA1793D-5BD3-4403-95C9-9E3B555A15E0}"/>
              </a:ext>
            </a:extLst>
          </p:cNvPr>
          <p:cNvSpPr>
            <a:spLocks noGrp="1"/>
          </p:cNvSpPr>
          <p:nvPr>
            <p:ph idx="1"/>
          </p:nvPr>
        </p:nvSpPr>
        <p:spPr>
          <a:xfrm>
            <a:off x="197875" y="1607473"/>
            <a:ext cx="8824450" cy="5206793"/>
          </a:xfrm>
        </p:spPr>
        <p:txBody>
          <a:bodyPr/>
          <a:lstStyle/>
          <a:p>
            <a:pPr marL="0" indent="0">
              <a:lnSpc>
                <a:spcPts val="2100"/>
              </a:lnSpc>
              <a:buNone/>
            </a:pPr>
            <a:r>
              <a:rPr lang="en-US" altLang="ja-JP" sz="1800" b="1" dirty="0"/>
              <a:t>Objective</a:t>
            </a:r>
            <a:r>
              <a:rPr lang="en-US" altLang="ja-JP" sz="1800" dirty="0"/>
              <a:t>: E</a:t>
            </a:r>
            <a:r>
              <a:rPr kumimoji="1" lang="en-US" altLang="ja-JP" sz="1800" dirty="0"/>
              <a:t>nhancements to the BAN Ultra Wideband (UWB) physical layer (PHY) and media access control (MAC) to support enhanced dependability to a human BAN (</a:t>
            </a:r>
            <a:r>
              <a:rPr kumimoji="1" lang="en-US" altLang="ja-JP" sz="1800" dirty="0">
                <a:solidFill>
                  <a:srgbClr val="FF0000"/>
                </a:solidFill>
              </a:rPr>
              <a:t>HBAN</a:t>
            </a:r>
            <a:r>
              <a:rPr kumimoji="1" lang="en-US" altLang="ja-JP" sz="1800" dirty="0"/>
              <a:t>) and adds support for vehicle body area networks (</a:t>
            </a:r>
            <a:r>
              <a:rPr kumimoji="1" lang="en-US" altLang="ja-JP" sz="1800" dirty="0">
                <a:solidFill>
                  <a:srgbClr val="FF0000"/>
                </a:solidFill>
              </a:rPr>
              <a:t>VBAN</a:t>
            </a:r>
            <a:r>
              <a:rPr kumimoji="1" lang="en-US" altLang="ja-JP" sz="1800" dirty="0"/>
              <a:t>), a coordinator in a vehicle with devices around the vehicular cabin.</a:t>
            </a:r>
          </a:p>
          <a:p>
            <a:pPr marL="0" indent="0">
              <a:lnSpc>
                <a:spcPts val="2100"/>
              </a:lnSpc>
              <a:buNone/>
            </a:pPr>
            <a:r>
              <a:rPr lang="en-US" altLang="ja-JP" sz="1800" b="1" dirty="0"/>
              <a:t>Action:  </a:t>
            </a:r>
          </a:p>
          <a:p>
            <a:pPr marL="0" indent="0">
              <a:lnSpc>
                <a:spcPts val="2100"/>
              </a:lnSpc>
              <a:buNone/>
            </a:pPr>
            <a:r>
              <a:rPr lang="en-US" altLang="ja-JP" sz="1800" dirty="0">
                <a:solidFill>
                  <a:srgbClr val="FF0000"/>
                </a:solidFill>
                <a:highlight>
                  <a:srgbClr val="FFFF00"/>
                </a:highlight>
              </a:rPr>
              <a:t>•Update draft#1.18 of  Draft Proposals for Pre-Ballot</a:t>
            </a:r>
          </a:p>
          <a:p>
            <a:pPr marL="0" indent="0">
              <a:lnSpc>
                <a:spcPts val="2100"/>
              </a:lnSpc>
              <a:buNone/>
            </a:pPr>
            <a:r>
              <a:rPr lang="en-US" altLang="ja-JP" sz="1800" dirty="0">
                <a:solidFill>
                  <a:srgbClr val="FF0000"/>
                </a:solidFill>
              </a:rPr>
              <a:t>•Comment resolution for draft#1.18</a:t>
            </a:r>
          </a:p>
          <a:p>
            <a:pPr marL="0" indent="0">
              <a:lnSpc>
                <a:spcPts val="2100"/>
              </a:lnSpc>
              <a:buNone/>
            </a:pPr>
            <a:r>
              <a:rPr lang="en-US" altLang="ja-JP" sz="1800" dirty="0">
                <a:solidFill>
                  <a:srgbClr val="FF0000"/>
                </a:solidFill>
              </a:rPr>
              <a:t>•Performance Evaluation of Technologies in PHY; Channel Coding According to 8 QoS Levels of Packets and  Coexistence Levels, Interference Mitigation, etc.  </a:t>
            </a:r>
          </a:p>
          <a:p>
            <a:pPr marL="0" indent="0">
              <a:lnSpc>
                <a:spcPts val="2100"/>
              </a:lnSpc>
              <a:buNone/>
            </a:pPr>
            <a:r>
              <a:rPr lang="en-US" altLang="ja-JP" sz="1800" dirty="0">
                <a:solidFill>
                  <a:srgbClr val="FF0000"/>
                </a:solidFill>
              </a:rPr>
              <a:t>•Performance Evaluation of Technologies in MAC; Channel Management, CCA, Hybrid Contention Free/Access Protocol According to 8 </a:t>
            </a:r>
            <a:r>
              <a:rPr lang="en-US" altLang="ja-JP" sz="1800" dirty="0" err="1">
                <a:solidFill>
                  <a:srgbClr val="FF0000"/>
                </a:solidFill>
              </a:rPr>
              <a:t>QoSs</a:t>
            </a:r>
            <a:r>
              <a:rPr lang="en-US" altLang="ja-JP" sz="1800" dirty="0">
                <a:solidFill>
                  <a:srgbClr val="FF0000"/>
                </a:solidFill>
              </a:rPr>
              <a:t> and Coexistences.</a:t>
            </a:r>
          </a:p>
          <a:p>
            <a:pPr marL="0" indent="0">
              <a:lnSpc>
                <a:spcPts val="2100"/>
              </a:lnSpc>
              <a:buNone/>
            </a:pPr>
            <a:r>
              <a:rPr lang="en-US" altLang="ja-JP" sz="1800" dirty="0">
                <a:solidFill>
                  <a:srgbClr val="FF0000"/>
                </a:solidFill>
              </a:rPr>
              <a:t>•Harmonization or Commonality with 4ab in Coexistence and Feasible Implementation of 6ma and 4ab</a:t>
            </a:r>
          </a:p>
          <a:p>
            <a:pPr marL="0" indent="0">
              <a:lnSpc>
                <a:spcPts val="2100"/>
              </a:lnSpc>
              <a:buNone/>
            </a:pPr>
            <a:r>
              <a:rPr lang="en-US" altLang="ja-JP" sz="1800" dirty="0">
                <a:solidFill>
                  <a:srgbClr val="FF0000"/>
                </a:solidFill>
              </a:rPr>
              <a:t>•Feasibility of TSN of 802.1 in MAC</a:t>
            </a:r>
          </a:p>
          <a:p>
            <a:pPr marL="0" indent="0">
              <a:lnSpc>
                <a:spcPts val="2100"/>
              </a:lnSpc>
              <a:buNone/>
            </a:pPr>
            <a:r>
              <a:rPr lang="en-US" altLang="ja-JP" sz="1800" b="1" dirty="0"/>
              <a:t>Next Things to Do</a:t>
            </a:r>
            <a:r>
              <a:rPr lang="ja-JP" altLang="en-US" sz="1800" b="1" dirty="0"/>
              <a:t>：</a:t>
            </a:r>
            <a:endParaRPr lang="en-US" altLang="ja-JP" sz="1800" b="1" dirty="0"/>
          </a:p>
          <a:p>
            <a:pPr marL="0" indent="0">
              <a:lnSpc>
                <a:spcPts val="2100"/>
              </a:lnSpc>
              <a:buNone/>
            </a:pPr>
            <a:r>
              <a:rPr lang="en-US" altLang="ja-JP" sz="1800" dirty="0">
                <a:solidFill>
                  <a:srgbClr val="FF0000"/>
                </a:solidFill>
              </a:rPr>
              <a:t>     Finalize draft#1 for Letter Ballot</a:t>
            </a:r>
            <a:endParaRPr lang="en-US" altLang="ja-JP" sz="1800" dirty="0"/>
          </a:p>
          <a:p>
            <a:pPr marL="0" indent="0">
              <a:lnSpc>
                <a:spcPts val="2100"/>
              </a:lnSpc>
              <a:buNone/>
            </a:pPr>
            <a:endParaRPr kumimoji="1" lang="ja-JP" altLang="en-US" sz="1800" dirty="0"/>
          </a:p>
        </p:txBody>
      </p:sp>
      <p:sp>
        <p:nvSpPr>
          <p:cNvPr id="3" name="タイトル 2">
            <a:extLst>
              <a:ext uri="{FF2B5EF4-FFF2-40B4-BE49-F238E27FC236}">
                <a16:creationId xmlns:a16="http://schemas.microsoft.com/office/drawing/2014/main" id="{1BA2FB5A-48E5-4AD7-9ECE-FBB543BFA4A8}"/>
              </a:ext>
            </a:extLst>
          </p:cNvPr>
          <p:cNvSpPr>
            <a:spLocks noGrp="1"/>
          </p:cNvSpPr>
          <p:nvPr>
            <p:ph type="title"/>
          </p:nvPr>
        </p:nvSpPr>
        <p:spPr>
          <a:xfrm>
            <a:off x="33452" y="790222"/>
            <a:ext cx="9139413" cy="754576"/>
          </a:xfrm>
        </p:spPr>
        <p:txBody>
          <a:bodyPr/>
          <a:lstStyle/>
          <a:p>
            <a:pPr>
              <a:lnSpc>
                <a:spcPts val="2700"/>
              </a:lnSpc>
            </a:pPr>
            <a:r>
              <a:rPr kumimoji="1" lang="en-US" altLang="ja-JP" sz="3200" b="1" dirty="0"/>
              <a:t>Objectives of TG 6ma – Enhanced Dependability Body Area Network (</a:t>
            </a:r>
            <a:r>
              <a:rPr kumimoji="1" lang="en-US" altLang="ja-JP" sz="3200" b="1" dirty="0">
                <a:solidFill>
                  <a:srgbClr val="FF0000"/>
                </a:solidFill>
              </a:rPr>
              <a:t>ED-BAN</a:t>
            </a:r>
            <a:r>
              <a:rPr kumimoji="1" lang="en-US" altLang="ja-JP" sz="3200" b="1" dirty="0"/>
              <a:t>)</a:t>
            </a:r>
            <a:endParaRPr kumimoji="1" lang="ja-JP" altLang="en-US" sz="3200" b="1" dirty="0"/>
          </a:p>
        </p:txBody>
      </p:sp>
      <p:sp>
        <p:nvSpPr>
          <p:cNvPr id="4" name="スライド番号プレースホルダー 3">
            <a:extLst>
              <a:ext uri="{FF2B5EF4-FFF2-40B4-BE49-F238E27FC236}">
                <a16:creationId xmlns:a16="http://schemas.microsoft.com/office/drawing/2014/main" id="{9311624E-D0E3-42BC-970C-737FCA18AA5B}"/>
              </a:ext>
            </a:extLst>
          </p:cNvPr>
          <p:cNvSpPr>
            <a:spLocks noGrp="1"/>
          </p:cNvSpPr>
          <p:nvPr>
            <p:ph type="sldNum" sz="quarter" idx="12"/>
          </p:nvPr>
        </p:nvSpPr>
        <p:spPr/>
        <p:txBody>
          <a:bodyPr/>
          <a:lstStyle/>
          <a:p>
            <a:r>
              <a:rPr lang="en-US" altLang="ja-JP" dirty="0"/>
              <a:t>Slide </a:t>
            </a:r>
            <a:fld id="{17C47D4F-CAA3-4307-B0EF-8C4B3E0CF21D}" type="slidenum">
              <a:rPr lang="en-US" altLang="ja-JP" smtClean="0"/>
              <a:pPr/>
              <a:t>3</a:t>
            </a:fld>
            <a:endParaRPr lang="en-US" altLang="ja-JP" dirty="0"/>
          </a:p>
        </p:txBody>
      </p:sp>
      <p:sp>
        <p:nvSpPr>
          <p:cNvPr id="5" name="日付プレースホルダー 4">
            <a:extLst>
              <a:ext uri="{FF2B5EF4-FFF2-40B4-BE49-F238E27FC236}">
                <a16:creationId xmlns:a16="http://schemas.microsoft.com/office/drawing/2014/main" id="{9F63DC78-98B1-408F-AB92-1A373B627C18}"/>
              </a:ext>
            </a:extLst>
          </p:cNvPr>
          <p:cNvSpPr>
            <a:spLocks noGrp="1"/>
          </p:cNvSpPr>
          <p:nvPr>
            <p:ph type="dt" sz="half" idx="2"/>
          </p:nvPr>
        </p:nvSpPr>
        <p:spPr/>
        <p:txBody>
          <a:bodyPr/>
          <a:lstStyle/>
          <a:p>
            <a:r>
              <a:rPr lang="en-US" altLang="ja-JP"/>
              <a:t>May 2024</a:t>
            </a:r>
            <a:endParaRPr lang="en-US" altLang="ja-JP" dirty="0"/>
          </a:p>
        </p:txBody>
      </p:sp>
    </p:spTree>
    <p:extLst>
      <p:ext uri="{BB962C8B-B14F-4D97-AF65-F5344CB8AC3E}">
        <p14:creationId xmlns:p14="http://schemas.microsoft.com/office/powerpoint/2010/main" val="3561759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1D08CDC4-19F4-A245-6555-20785D021168}"/>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7" name="テキスト ボックス 6">
            <a:extLst>
              <a:ext uri="{FF2B5EF4-FFF2-40B4-BE49-F238E27FC236}">
                <a16:creationId xmlns:a16="http://schemas.microsoft.com/office/drawing/2014/main" id="{B4C6DAAE-52BC-42AD-95F6-1BE672B93C93}"/>
              </a:ext>
            </a:extLst>
          </p:cNvPr>
          <p:cNvSpPr txBox="1"/>
          <p:nvPr/>
        </p:nvSpPr>
        <p:spPr>
          <a:xfrm>
            <a:off x="386132" y="1115532"/>
            <a:ext cx="8757867"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AM2  10:30-12:30 May 13</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(MON)</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in Warsaw 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17:3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0 - 19:30 May 13(MON)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8:00-10:00 May 14</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(TUE)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Warsaw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15:00 - 17:00 Ma</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y 14</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(TUE) in JST/KST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9:00-10:00 May 15</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(WED)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Warsaw 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16:00 - 17:00 May 15(WED)in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Session4(</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dirty="0">
                <a:solidFill>
                  <a:prstClr val="black"/>
                </a:solidFill>
                <a:highlight>
                  <a:srgbClr val="FFFF00"/>
                </a:highlight>
                <a:latin typeface="游ゴシック" panose="020F0502020204030204"/>
                <a:ea typeface="游ゴシック" panose="020B0400000000000000" pitchFamily="50" charset="-128"/>
              </a:rPr>
              <a:t>)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AM1    8:00-10:00 May 16</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(THU)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Warsaw 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15:00 - 17:00 May 16(THU) in JST/KST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318974" y="618697"/>
            <a:ext cx="8566485" cy="496325"/>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TG15.6ma Plenary Session Schedule for 12-17</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May 2024</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a:xfrm>
            <a:off x="684483" y="394156"/>
            <a:ext cx="1600200" cy="215444"/>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May 2024</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14" name="スライド番号プレースホルダー 5">
            <a:extLst>
              <a:ext uri="{FF2B5EF4-FFF2-40B4-BE49-F238E27FC236}">
                <a16:creationId xmlns:a16="http://schemas.microsoft.com/office/drawing/2014/main" id="{B8BD3321-C743-857E-A353-FBBF2734A786}"/>
              </a:ext>
            </a:extLst>
          </p:cNvPr>
          <p:cNvSpPr>
            <a:spLocks noGrp="1"/>
          </p:cNvSpPr>
          <p:nvPr>
            <p:ph type="sldNum" sz="quarter" idx="12"/>
          </p:nvPr>
        </p:nvSpPr>
        <p:spPr>
          <a:xfrm>
            <a:off x="4344988" y="6475413"/>
            <a:ext cx="530225" cy="182562"/>
          </a:xfrm>
        </p:spPr>
        <p:txBody>
          <a:bodyPr/>
          <a:lstStyle/>
          <a:p>
            <a:r>
              <a:rPr lang="en-US" altLang="ja-JP" dirty="0"/>
              <a:t>Slide </a:t>
            </a:r>
            <a:fld id="{38E6254A-D985-444C-BBE9-59789D09939F}" type="slidenum">
              <a:rPr lang="en-US" altLang="ja-JP"/>
              <a:pPr/>
              <a:t>4</a:t>
            </a:fld>
            <a:endParaRPr lang="en-US" altLang="ja-JP" dirty="0"/>
          </a:p>
        </p:txBody>
      </p:sp>
      <p:pic>
        <p:nvPicPr>
          <p:cNvPr id="5" name="図 4">
            <a:extLst>
              <a:ext uri="{FF2B5EF4-FFF2-40B4-BE49-F238E27FC236}">
                <a16:creationId xmlns:a16="http://schemas.microsoft.com/office/drawing/2014/main" id="{7EA4D950-0B70-AE7A-1430-4700EE6F9EB5}"/>
              </a:ext>
            </a:extLst>
          </p:cNvPr>
          <p:cNvPicPr>
            <a:picLocks noChangeAspect="1"/>
          </p:cNvPicPr>
          <p:nvPr/>
        </p:nvPicPr>
        <p:blipFill>
          <a:blip r:embed="rId3"/>
          <a:stretch>
            <a:fillRect/>
          </a:stretch>
        </p:blipFill>
        <p:spPr>
          <a:xfrm>
            <a:off x="1765473" y="2503109"/>
            <a:ext cx="7378526" cy="3886400"/>
          </a:xfrm>
          <a:prstGeom prst="rect">
            <a:avLst/>
          </a:prstGeom>
        </p:spPr>
      </p:pic>
      <p:pic>
        <p:nvPicPr>
          <p:cNvPr id="8" name="図 7">
            <a:extLst>
              <a:ext uri="{FF2B5EF4-FFF2-40B4-BE49-F238E27FC236}">
                <a16:creationId xmlns:a16="http://schemas.microsoft.com/office/drawing/2014/main" id="{43D463AB-D9BB-A255-5188-1CFD34E79017}"/>
              </a:ext>
            </a:extLst>
          </p:cNvPr>
          <p:cNvPicPr>
            <a:picLocks noChangeAspect="1"/>
          </p:cNvPicPr>
          <p:nvPr/>
        </p:nvPicPr>
        <p:blipFill>
          <a:blip r:embed="rId4"/>
          <a:stretch>
            <a:fillRect/>
          </a:stretch>
        </p:blipFill>
        <p:spPr>
          <a:xfrm>
            <a:off x="121936" y="2955851"/>
            <a:ext cx="1643537" cy="3439773"/>
          </a:xfrm>
          <a:prstGeom prst="rect">
            <a:avLst/>
          </a:prstGeom>
        </p:spPr>
      </p:pic>
    </p:spTree>
    <p:extLst>
      <p:ext uri="{BB962C8B-B14F-4D97-AF65-F5344CB8AC3E}">
        <p14:creationId xmlns:p14="http://schemas.microsoft.com/office/powerpoint/2010/main" val="17044478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DED621C-01B2-4760-E9B4-265B16B2F7C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4099" name="Rectangle 3"/>
          <p:cNvSpPr>
            <a:spLocks noGrp="1" noChangeArrowheads="1"/>
          </p:cNvSpPr>
          <p:nvPr>
            <p:ph idx="1"/>
          </p:nvPr>
        </p:nvSpPr>
        <p:spPr>
          <a:xfrm>
            <a:off x="155741" y="1089898"/>
            <a:ext cx="9026759" cy="5517434"/>
          </a:xfrm>
          <a:ln/>
        </p:spPr>
        <p:txBody>
          <a:bodyPr>
            <a:noAutofit/>
          </a:bodyPr>
          <a:lstStyle/>
          <a:p>
            <a:pPr>
              <a:lnSpc>
                <a:spcPts val="1500"/>
              </a:lnSpc>
            </a:pPr>
            <a:r>
              <a:rPr lang="en-US" altLang="ja-JP" sz="1200" dirty="0"/>
              <a:t>TG15.6ma meeting call to order</a:t>
            </a:r>
          </a:p>
          <a:p>
            <a:pPr>
              <a:lnSpc>
                <a:spcPts val="1500"/>
              </a:lnSpc>
            </a:pPr>
            <a:r>
              <a:rPr lang="en-US" altLang="ja-JP" sz="1200" dirty="0"/>
              <a:t>Call for essential patents and policies &amp; procedures reminder </a:t>
            </a:r>
          </a:p>
          <a:p>
            <a:pPr>
              <a:lnSpc>
                <a:spcPts val="1500"/>
              </a:lnSpc>
            </a:pPr>
            <a:r>
              <a:rPr lang="en-US" altLang="ja-JP" sz="1200" dirty="0"/>
              <a:t>Approve last meeting minutes: TG 15.6ma Meeting Minutes for March 2024                               doc.#</a:t>
            </a:r>
            <a:r>
              <a:rPr kumimoji="0" lang="en-US" altLang="ja-JP" sz="1200" b="0" i="0" u="none" strike="noStrike" kern="1200" cap="none" spc="0" normalizeH="0" baseline="0" noProof="0" dirty="0">
                <a:ln>
                  <a:noFill/>
                </a:ln>
                <a:solidFill>
                  <a:srgbClr val="000000"/>
                </a:solidFill>
                <a:effectLst/>
                <a:uLnTx/>
                <a:uFillTx/>
                <a:latin typeface="Arial"/>
                <a:ea typeface="+mn-ea"/>
                <a:cs typeface="+mn-cs"/>
              </a:rPr>
              <a:t>15-24-0186-00</a:t>
            </a:r>
            <a:r>
              <a:rPr lang="en-US" altLang="ja-JP" sz="1200" dirty="0"/>
              <a:t>-06ma</a:t>
            </a:r>
          </a:p>
          <a:p>
            <a:pPr>
              <a:lnSpc>
                <a:spcPts val="1500"/>
              </a:lnSpc>
            </a:pPr>
            <a:r>
              <a:rPr lang="en-US" altLang="ja-JP" sz="1200" dirty="0"/>
              <a:t>Agenda of TG15.6ma May Meeting                                                                                              doc.#15-24-0210--01-06ma   </a:t>
            </a:r>
          </a:p>
          <a:p>
            <a:pPr>
              <a:lnSpc>
                <a:spcPts val="1500"/>
              </a:lnSpc>
            </a:pPr>
            <a:r>
              <a:rPr lang="en-US" altLang="ja-JP" sz="1200" dirty="0"/>
              <a:t>Review and Summary</a:t>
            </a:r>
          </a:p>
          <a:p>
            <a:pPr marR="0" lvl="1" indent="-228600" algn="l" defTabSz="914400" rtl="0" eaLnBrk="1" fontAlgn="base" latinLnBrk="0" hangingPunct="1">
              <a:lnSpc>
                <a:spcPts val="1500"/>
              </a:lnSpc>
              <a:spcBef>
                <a:spcPts val="0"/>
              </a:spcBef>
              <a:spcAft>
                <a:spcPts val="0"/>
              </a:spcAft>
              <a:buClrTx/>
              <a:buSzTx/>
              <a:buAutoNum type="arabicPeriod"/>
              <a:tabLst/>
              <a:defRPr/>
            </a:pPr>
            <a:r>
              <a:rPr kumimoji="0" lang="en-US" altLang="ja-JP" sz="1200" b="0" i="0" u="none" strike="noStrike" kern="0" cap="none" spc="0" normalizeH="0" baseline="0" noProof="0" dirty="0">
                <a:ln>
                  <a:noFill/>
                </a:ln>
                <a:solidFill>
                  <a:srgbClr val="000000"/>
                </a:solidFill>
                <a:effectLst/>
                <a:uLnTx/>
                <a:uFillTx/>
                <a:ea typeface="Times New Roman"/>
                <a:cs typeface="Times New Roman"/>
                <a:sym typeface="Times New Roman"/>
              </a:rPr>
              <a:t>Overview of IG, SG, TG15.6ma doe Dependable BAN Revision of IEEE802.15.6-2012     doc.#15-23-0455-02-06ma</a:t>
            </a:r>
          </a:p>
          <a:p>
            <a:pPr marR="0" lvl="1" indent="-228600" algn="l" defTabSz="914400" rtl="0" eaLnBrk="1" fontAlgn="base" latinLnBrk="0" hangingPunct="1">
              <a:lnSpc>
                <a:spcPts val="1500"/>
              </a:lnSpc>
              <a:spcBef>
                <a:spcPts val="0"/>
              </a:spcBef>
              <a:spcAft>
                <a:spcPts val="0"/>
              </a:spcAft>
              <a:buClrTx/>
              <a:buSzTx/>
              <a:buAutoNum type="arabicPeriod"/>
              <a:tabLst/>
              <a:defRPr/>
            </a:pPr>
            <a:r>
              <a:rPr kumimoji="0" lang="en-US" altLang="ja-JP" sz="1200" dirty="0">
                <a:solidFill>
                  <a:srgbClr val="000000"/>
                </a:solidFill>
                <a:ea typeface="Times New Roman"/>
                <a:cs typeface="Times New Roman"/>
                <a:sym typeface="Times New Roman"/>
              </a:rPr>
              <a:t>Bas</a:t>
            </a:r>
            <a:r>
              <a:rPr kumimoji="0" lang="en-US" altLang="ja-JP" sz="1200" b="0" i="0" u="none" strike="noStrike" kern="0" cap="none" spc="0" normalizeH="0" baseline="0" noProof="0" dirty="0" err="1">
                <a:ln>
                  <a:noFill/>
                </a:ln>
                <a:solidFill>
                  <a:srgbClr val="000000"/>
                </a:solidFill>
                <a:effectLst/>
                <a:uLnTx/>
                <a:uFillTx/>
                <a:ea typeface="Times New Roman"/>
                <a:cs typeface="Times New Roman"/>
                <a:sym typeface="Times New Roman"/>
              </a:rPr>
              <a:t>ic</a:t>
            </a:r>
            <a:r>
              <a:rPr kumimoji="0" lang="en-US" altLang="ja-JP" sz="1200" b="0" i="0" u="none" strike="noStrike" kern="0" cap="none" spc="0" normalizeH="0" baseline="0" noProof="0" dirty="0">
                <a:ln>
                  <a:noFill/>
                </a:ln>
                <a:solidFill>
                  <a:srgbClr val="000000"/>
                </a:solidFill>
                <a:effectLst/>
                <a:uLnTx/>
                <a:uFillTx/>
                <a:ea typeface="Times New Roman"/>
                <a:cs typeface="Times New Roman"/>
                <a:sym typeface="Times New Roman"/>
              </a:rPr>
              <a:t> Consensus in MAC and PHY of Revision of IEEE802.15.6-2012(IEEE802.15.6ma)</a:t>
            </a:r>
            <a:r>
              <a:rPr lang="en-US" altLang="ja-JP" sz="1200" dirty="0">
                <a:solidFill>
                  <a:srgbClr val="000000"/>
                </a:solidFill>
                <a:cs typeface="Times New Roman" pitchFamily="18" charset="0"/>
              </a:rPr>
              <a:t> </a:t>
            </a:r>
            <a:r>
              <a:rPr lang="en-US" altLang="ja-JP" sz="1200" dirty="0">
                <a:solidFill>
                  <a:srgbClr val="000000"/>
                </a:solidFill>
                <a:latin typeface="Arial"/>
                <a:cs typeface="Times New Roman" pitchFamily="18" charset="0"/>
              </a:rPr>
              <a:t>doc.#15-23-0557-03-06ma</a:t>
            </a:r>
          </a:p>
          <a:p>
            <a:pPr marR="0" lvl="1" indent="-228600" algn="l" defTabSz="914400" rtl="0" eaLnBrk="1" fontAlgn="base" latinLnBrk="0" hangingPunct="1">
              <a:lnSpc>
                <a:spcPts val="15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TG6ma Draft Action Items(Progress and Action Items for Draft#1.18                                  doc.#15-24-0xxx-00-06ma</a:t>
            </a:r>
          </a:p>
          <a:p>
            <a:pPr marR="0" lvl="1" indent="-228600" algn="l" defTabSz="914400" rtl="0" eaLnBrk="1" fontAlgn="base" latinLnBrk="0" hangingPunct="1">
              <a:lnSpc>
                <a:spcPts val="15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 Review of draft#1.18 for Pre-Ballot WG                                                                              doc.#15-23-0476-14-06ma  </a:t>
            </a:r>
          </a:p>
          <a:p>
            <a:pPr marR="0" lvl="1" indent="-228600" algn="l" defTabSz="914400" rtl="0" eaLnBrk="1" fontAlgn="base" latinLnBrk="0" hangingPunct="1">
              <a:lnSpc>
                <a:spcPts val="15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 Rescheduling Timeline                                                                                                        doc.#15-23-0361-05-06ma</a:t>
            </a:r>
          </a:p>
          <a:p>
            <a:pPr marL="171450" lvl="1" indent="-171450">
              <a:lnSpc>
                <a:spcPts val="1500"/>
              </a:lnSpc>
              <a:spcBef>
                <a:spcPts val="0"/>
              </a:spcBef>
              <a:spcAft>
                <a:spcPts val="0"/>
              </a:spcAft>
              <a:buFont typeface="Arial" panose="020B0604020202020204" pitchFamily="34" charset="0"/>
              <a:buChar char="•"/>
              <a:defRPr/>
            </a:pPr>
            <a:r>
              <a:rPr lang="en-US" altLang="ja-JP" sz="1200" dirty="0">
                <a:solidFill>
                  <a:srgbClr val="000000"/>
                </a:solidFill>
                <a:latin typeface="Arial"/>
                <a:cs typeface="Times New Roman" pitchFamily="18" charset="0"/>
              </a:rPr>
              <a:t>     Presentation</a:t>
            </a:r>
          </a:p>
          <a:p>
            <a:pPr marL="514350" lvl="1" indent="0">
              <a:lnSpc>
                <a:spcPts val="1500"/>
              </a:lnSpc>
              <a:spcBef>
                <a:spcPts val="0"/>
              </a:spcBef>
              <a:spcAft>
                <a:spcPts val="0"/>
              </a:spcAft>
              <a:buNone/>
              <a:defRPr/>
            </a:pPr>
            <a:r>
              <a:rPr lang="en-US" altLang="ja-JP" sz="1200" dirty="0">
                <a:solidFill>
                  <a:srgbClr val="000000"/>
                </a:solidFill>
                <a:latin typeface="Arial"/>
                <a:cs typeface="Times New Roman" pitchFamily="18" charset="0"/>
              </a:rPr>
              <a:t>1..  Hybrid ARQ Scheme for High QoS Packets in High Class of Coexistence of IEEE 802.15.6ma    #15-23-0576-02-06ma         2.  Evaluation of IEEE 802.15.6 Ultra-wideband Physical Layer Utilizing Super Orthogonal Convolutional 22-0562-08-06ma</a:t>
            </a:r>
          </a:p>
          <a:p>
            <a:pPr marL="514350" lvl="1" indent="0">
              <a:lnSpc>
                <a:spcPts val="1500"/>
              </a:lnSpc>
              <a:spcBef>
                <a:spcPts val="0"/>
              </a:spcBef>
              <a:spcAft>
                <a:spcPts val="0"/>
              </a:spcAft>
              <a:buNone/>
              <a:defRPr/>
            </a:pPr>
            <a:r>
              <a:rPr lang="en-US" altLang="ja-JP" sz="1200" dirty="0">
                <a:solidFill>
                  <a:srgbClr val="000000"/>
                </a:solidFill>
                <a:latin typeface="Arial"/>
                <a:cs typeface="Times New Roman" pitchFamily="18" charset="0"/>
              </a:rPr>
              <a:t>3.  Performance Evaluation of Channel Coding Based on TG6ma Channel Model for Some Classes of Coexistence 051-01</a:t>
            </a:r>
          </a:p>
          <a:p>
            <a:pPr marL="0" lvl="1" indent="0">
              <a:lnSpc>
                <a:spcPts val="1500"/>
              </a:lnSpc>
              <a:spcBef>
                <a:spcPts val="0"/>
              </a:spcBef>
              <a:spcAft>
                <a:spcPts val="0"/>
              </a:spcAft>
              <a:buNone/>
              <a:defRPr/>
            </a:pPr>
            <a:r>
              <a:rPr lang="en-US" altLang="ja-JP" sz="1200" dirty="0">
                <a:solidFill>
                  <a:srgbClr val="000000"/>
                </a:solidFill>
                <a:latin typeface="Arial"/>
                <a:cs typeface="Times New Roman" pitchFamily="18" charset="0"/>
              </a:rPr>
              <a:t>            4.  Overview and convergence of MAC proposals for 15.6ma                                                    doc.#15-24-0076-03-06ma</a:t>
            </a:r>
          </a:p>
          <a:p>
            <a:pPr marL="0" lvl="1" indent="0">
              <a:lnSpc>
                <a:spcPts val="1500"/>
              </a:lnSpc>
              <a:spcBef>
                <a:spcPts val="0"/>
              </a:spcBef>
              <a:spcAft>
                <a:spcPts val="0"/>
              </a:spcAft>
              <a:buNone/>
              <a:defRPr/>
            </a:pPr>
            <a:r>
              <a:rPr lang="en-US" altLang="ja-JP" sz="1200" dirty="0">
                <a:solidFill>
                  <a:srgbClr val="000000"/>
                </a:solidFill>
                <a:latin typeface="Arial"/>
                <a:cs typeface="Times New Roman" pitchFamily="18" charset="0"/>
              </a:rPr>
              <a:t>            5.   MAC Frame Formats Based on Harmonization Agreements                                                doc.#15-24-0034-01-06ma</a:t>
            </a:r>
          </a:p>
          <a:p>
            <a:pPr marL="0" lvl="1" indent="0">
              <a:lnSpc>
                <a:spcPts val="1500"/>
              </a:lnSpc>
              <a:spcBef>
                <a:spcPts val="0"/>
              </a:spcBef>
              <a:spcAft>
                <a:spcPts val="0"/>
              </a:spcAft>
              <a:buNone/>
              <a:defRPr/>
            </a:pPr>
            <a:r>
              <a:rPr lang="en-US" altLang="ja-JP" sz="1200" dirty="0">
                <a:solidFill>
                  <a:srgbClr val="000000"/>
                </a:solidFill>
                <a:latin typeface="Arial"/>
                <a:cs typeface="Times New Roman" pitchFamily="18" charset="0"/>
              </a:rPr>
              <a:t>            6.   Simulation results for Nagoya I. T. and YRP-IAI MAC proposal   Based on TG6ma Channel Model      -0352-04-06ma</a:t>
            </a:r>
          </a:p>
          <a:p>
            <a:pPr marL="0" lvl="1" indent="0">
              <a:lnSpc>
                <a:spcPts val="1500"/>
              </a:lnSpc>
              <a:spcBef>
                <a:spcPts val="0"/>
              </a:spcBef>
              <a:spcAft>
                <a:spcPts val="0"/>
              </a:spcAft>
              <a:buNone/>
              <a:defRPr/>
            </a:pPr>
            <a:r>
              <a:rPr lang="en-US" altLang="ja-JP" sz="1200" dirty="0">
                <a:solidFill>
                  <a:srgbClr val="000000"/>
                </a:solidFill>
                <a:latin typeface="Arial"/>
                <a:cs typeface="Times New Roman" pitchFamily="18" charset="0"/>
              </a:rPr>
              <a:t>            7.  Preliminary Evaluation on Ranging Accuracy with Interference Cancellation in Coexistence Environments  24-0057-01</a:t>
            </a:r>
          </a:p>
          <a:p>
            <a:pPr marL="0" lvl="1" indent="0">
              <a:lnSpc>
                <a:spcPts val="1500"/>
              </a:lnSpc>
              <a:spcBef>
                <a:spcPts val="0"/>
              </a:spcBef>
              <a:spcAft>
                <a:spcPts val="0"/>
              </a:spcAft>
              <a:buNone/>
              <a:defRPr/>
            </a:pPr>
            <a:r>
              <a:rPr lang="en-US" altLang="ja-JP" sz="1200" dirty="0">
                <a:solidFill>
                  <a:srgbClr val="000000"/>
                </a:solidFill>
                <a:latin typeface="Arial"/>
                <a:cs typeface="Times New Roman" pitchFamily="18" charset="0"/>
              </a:rPr>
              <a:t>            8.  Joint work with 802.1; Draft PAR and CSD 802.1ACea: Amendment to IEEE Standard 802.1AC-2016 15-23-453</a:t>
            </a:r>
            <a:r>
              <a:rPr lang="ja-JP" altLang="en-US" sz="1200" dirty="0">
                <a:solidFill>
                  <a:srgbClr val="000000"/>
                </a:solidFill>
                <a:latin typeface="Arial"/>
                <a:cs typeface="Times New Roman" pitchFamily="18" charset="0"/>
              </a:rPr>
              <a:t>＆</a:t>
            </a:r>
            <a:r>
              <a:rPr lang="en-US" altLang="ja-JP" sz="1200" dirty="0">
                <a:solidFill>
                  <a:srgbClr val="000000"/>
                </a:solidFill>
                <a:latin typeface="Arial"/>
                <a:cs typeface="Times New Roman" pitchFamily="18" charset="0"/>
              </a:rPr>
              <a:t>454</a:t>
            </a:r>
          </a:p>
          <a:p>
            <a:pPr marL="0" lvl="1" indent="0">
              <a:lnSpc>
                <a:spcPts val="1500"/>
              </a:lnSpc>
              <a:spcBef>
                <a:spcPts val="0"/>
              </a:spcBef>
              <a:spcAft>
                <a:spcPts val="0"/>
              </a:spcAft>
              <a:buNone/>
              <a:defRPr/>
            </a:pPr>
            <a:r>
              <a:rPr lang="en-US" altLang="ja-JP" sz="1200" dirty="0">
                <a:solidFill>
                  <a:srgbClr val="000000"/>
                </a:solidFill>
                <a:latin typeface="Arial"/>
                <a:cs typeface="Times New Roman" pitchFamily="18" charset="0"/>
              </a:rPr>
              <a:t>            9.  </a:t>
            </a:r>
            <a:r>
              <a:rPr lang="it-IT" altLang="ja-JP" sz="1200" dirty="0">
                <a:solidFill>
                  <a:srgbClr val="000000"/>
                </a:solidFill>
                <a:latin typeface="Arial"/>
                <a:cs typeface="Times New Roman" pitchFamily="18" charset="0"/>
              </a:rPr>
              <a:t>TG6ma Channel Model Document for Enhanced Dependability                                            doc.#15-23-0605-03-06ma</a:t>
            </a:r>
            <a:endParaRPr lang="en-US" altLang="ja-JP" sz="1200" dirty="0">
              <a:solidFill>
                <a:srgbClr val="000000"/>
              </a:solidFill>
              <a:latin typeface="Arial"/>
              <a:cs typeface="Times New Roman" pitchFamily="18" charset="0"/>
            </a:endParaRPr>
          </a:p>
          <a:p>
            <a:pPr marL="0" lvl="1" indent="0">
              <a:lnSpc>
                <a:spcPts val="1500"/>
              </a:lnSpc>
              <a:spcBef>
                <a:spcPts val="0"/>
              </a:spcBef>
              <a:spcAft>
                <a:spcPts val="0"/>
              </a:spcAft>
              <a:buNone/>
              <a:defRPr/>
            </a:pPr>
            <a:r>
              <a:rPr lang="en-US" altLang="ja-JP" sz="1200" dirty="0">
                <a:solidFill>
                  <a:srgbClr val="000000"/>
                </a:solidFill>
                <a:latin typeface="Arial"/>
                <a:cs typeface="Times New Roman" pitchFamily="18" charset="0"/>
              </a:rPr>
              <a:t>           10.  Interference </a:t>
            </a:r>
            <a:r>
              <a:rPr lang="en-US" altLang="ja-JP" sz="1200" dirty="0" err="1">
                <a:solidFill>
                  <a:srgbClr val="000000"/>
                </a:solidFill>
                <a:latin typeface="Arial"/>
                <a:cs typeface="Times New Roman" pitchFamily="18" charset="0"/>
              </a:rPr>
              <a:t>Mittigation</a:t>
            </a:r>
            <a:r>
              <a:rPr lang="en-US" altLang="ja-JP" sz="1200" dirty="0">
                <a:solidFill>
                  <a:srgbClr val="000000"/>
                </a:solidFill>
                <a:latin typeface="Arial"/>
                <a:cs typeface="Times New Roman" pitchFamily="18" charset="0"/>
              </a:rPr>
              <a:t> Schemes in Class 3, 5, 6, and 7 of </a:t>
            </a:r>
            <a:r>
              <a:rPr lang="en-US" altLang="ja-JP" sz="1200" dirty="0" err="1">
                <a:solidFill>
                  <a:srgbClr val="000000"/>
                </a:solidFill>
                <a:latin typeface="Arial"/>
                <a:cs typeface="Times New Roman" pitchFamily="18" charset="0"/>
              </a:rPr>
              <a:t>Coexisitence</a:t>
            </a:r>
            <a:r>
              <a:rPr lang="en-US" altLang="ja-JP" sz="1200" dirty="0">
                <a:solidFill>
                  <a:srgbClr val="000000"/>
                </a:solidFill>
                <a:latin typeface="Arial"/>
                <a:cs typeface="Times New Roman" pitchFamily="18" charset="0"/>
              </a:rPr>
              <a:t> in TG6ma</a:t>
            </a:r>
            <a:r>
              <a:rPr lang="ja-JP" altLang="en-US" sz="1200" dirty="0">
                <a:solidFill>
                  <a:srgbClr val="000000"/>
                </a:solidFill>
                <a:latin typeface="Arial"/>
                <a:cs typeface="Times New Roman" pitchFamily="18" charset="0"/>
              </a:rPr>
              <a:t>　         </a:t>
            </a:r>
            <a:r>
              <a:rPr lang="en-US" altLang="ja-JP" sz="1200" dirty="0">
                <a:solidFill>
                  <a:srgbClr val="000000"/>
                </a:solidFill>
                <a:latin typeface="Arial"/>
                <a:cs typeface="Times New Roman" pitchFamily="18" charset="0"/>
              </a:rPr>
              <a:t>doc.#15-24--0073-02-06ma</a:t>
            </a:r>
          </a:p>
          <a:p>
            <a:pPr marL="0" lvl="1" indent="0">
              <a:lnSpc>
                <a:spcPts val="1500"/>
              </a:lnSpc>
              <a:spcBef>
                <a:spcPts val="0"/>
              </a:spcBef>
              <a:spcAft>
                <a:spcPts val="0"/>
              </a:spcAft>
              <a:buNone/>
              <a:defRPr/>
            </a:pPr>
            <a:r>
              <a:rPr lang="en-US" altLang="ja-JP" sz="1200" dirty="0">
                <a:solidFill>
                  <a:srgbClr val="000000"/>
                </a:solidFill>
                <a:latin typeface="Arial"/>
                <a:cs typeface="Times New Roman" pitchFamily="18" charset="0"/>
              </a:rPr>
              <a:t>           11.  Overview and convergence of MAC proposals for 15.6ma                                                    doc.#15-24-0076-01-06ma</a:t>
            </a:r>
          </a:p>
          <a:p>
            <a:pPr marL="0" lvl="1" indent="0">
              <a:lnSpc>
                <a:spcPts val="1500"/>
              </a:lnSpc>
              <a:spcBef>
                <a:spcPts val="0"/>
              </a:spcBef>
              <a:spcAft>
                <a:spcPts val="0"/>
              </a:spcAft>
              <a:buNone/>
              <a:defRPr/>
            </a:pPr>
            <a:r>
              <a:rPr lang="en-US" altLang="ja-JP" sz="1200" dirty="0">
                <a:solidFill>
                  <a:srgbClr val="000000"/>
                </a:solidFill>
                <a:latin typeface="Arial"/>
                <a:cs typeface="Times New Roman" pitchFamily="18" charset="0"/>
              </a:rPr>
              <a:t>           12. Propagation Channel Parameters of UWB Communication Applications for Human BAN (HBAN) Use Cases  24-0145-03</a:t>
            </a:r>
          </a:p>
          <a:p>
            <a:pPr marL="0" lvl="1" indent="0">
              <a:lnSpc>
                <a:spcPts val="1500"/>
              </a:lnSpc>
              <a:spcBef>
                <a:spcPts val="0"/>
              </a:spcBef>
              <a:spcAft>
                <a:spcPts val="0"/>
              </a:spcAft>
              <a:buNone/>
              <a:defRPr/>
            </a:pPr>
            <a:r>
              <a:rPr lang="en-US" altLang="ja-JP" sz="1200" dirty="0">
                <a:solidFill>
                  <a:srgbClr val="000000"/>
                </a:solidFill>
                <a:latin typeface="Arial"/>
                <a:cs typeface="Times New Roman" pitchFamily="18" charset="0"/>
              </a:rPr>
              <a:t>           13. Progress Report of TG6ma                                                                                                    doc.#15-23-0056-06-06ma</a:t>
            </a:r>
          </a:p>
          <a:p>
            <a:pPr marL="0" lvl="1" indent="0">
              <a:lnSpc>
                <a:spcPts val="1500"/>
              </a:lnSpc>
              <a:spcBef>
                <a:spcPts val="0"/>
              </a:spcBef>
              <a:spcAft>
                <a:spcPts val="0"/>
              </a:spcAft>
              <a:buNone/>
              <a:defRPr/>
            </a:pPr>
            <a:r>
              <a:rPr lang="en-US" altLang="ja-JP" sz="1200" dirty="0">
                <a:solidFill>
                  <a:srgbClr val="000000"/>
                </a:solidFill>
                <a:latin typeface="Arial"/>
                <a:cs typeface="Times New Roman" pitchFamily="18" charset="0"/>
              </a:rPr>
              <a:t>           14. Timeline of TG6ma                                                                                                                 doc.#15.23-0056-06-06ma</a:t>
            </a:r>
          </a:p>
          <a:p>
            <a:pPr marL="0" lvl="1" indent="0">
              <a:lnSpc>
                <a:spcPts val="1500"/>
              </a:lnSpc>
              <a:spcBef>
                <a:spcPts val="0"/>
              </a:spcBef>
              <a:spcAft>
                <a:spcPts val="0"/>
              </a:spcAft>
              <a:buNone/>
              <a:defRPr/>
            </a:pPr>
            <a:r>
              <a:rPr lang="en-US" altLang="ja-JP" sz="1200" dirty="0">
                <a:solidFill>
                  <a:srgbClr val="000000"/>
                </a:solidFill>
                <a:latin typeface="Arial"/>
                <a:cs typeface="Times New Roman" pitchFamily="18" charset="0"/>
              </a:rPr>
              <a:t>           15. TG15.6ma Closing Report for May 2024                                                                               doc.#15-24-0vvv-00-06ma    </a:t>
            </a:r>
          </a:p>
          <a:p>
            <a:pPr marL="0" lvl="1" indent="0">
              <a:lnSpc>
                <a:spcPts val="1500"/>
              </a:lnSpc>
              <a:spcBef>
                <a:spcPts val="0"/>
              </a:spcBef>
              <a:spcAft>
                <a:spcPts val="0"/>
              </a:spcAft>
              <a:buNone/>
              <a:defRPr/>
            </a:pPr>
            <a:r>
              <a:rPr lang="en-US" altLang="ja-JP" sz="1200" dirty="0">
                <a:solidFill>
                  <a:srgbClr val="000000"/>
                </a:solidFill>
                <a:latin typeface="Arial"/>
                <a:cs typeface="Times New Roman" pitchFamily="18" charset="0"/>
              </a:rPr>
              <a:t>           16. TG15.6ma Meeting Minutes for May 2024                                                                             doc.#15-24-0sss-00-06ma</a:t>
            </a:r>
          </a:p>
          <a:p>
            <a:pPr marL="514350" marR="0" lvl="1" indent="0" algn="l" defTabSz="914400" rtl="0" eaLnBrk="1" fontAlgn="base" latinLnBrk="0" hangingPunct="1">
              <a:lnSpc>
                <a:spcPts val="1500"/>
              </a:lnSpc>
              <a:spcBef>
                <a:spcPts val="0"/>
              </a:spcBef>
              <a:spcAft>
                <a:spcPts val="0"/>
              </a:spcAft>
              <a:buClrTx/>
              <a:buSzTx/>
              <a:buNone/>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 </a:t>
            </a:r>
          </a:p>
          <a:p>
            <a:pPr marL="0" indent="0">
              <a:lnSpc>
                <a:spcPts val="1500"/>
              </a:lnSpc>
              <a:buNone/>
            </a:pPr>
            <a:endParaRPr lang="en-US" altLang="ja-JP" sz="1400" dirty="0"/>
          </a:p>
        </p:txBody>
      </p:sp>
      <p:sp>
        <p:nvSpPr>
          <p:cNvPr id="4098" name="Rectangle 2"/>
          <p:cNvSpPr>
            <a:spLocks noGrp="1" noChangeArrowheads="1"/>
          </p:cNvSpPr>
          <p:nvPr>
            <p:ph type="title"/>
          </p:nvPr>
        </p:nvSpPr>
        <p:spPr>
          <a:xfrm>
            <a:off x="684483" y="660243"/>
            <a:ext cx="7772400" cy="429655"/>
          </a:xfrm>
          <a:ln/>
        </p:spPr>
        <p:txBody>
          <a:bodyPr/>
          <a:lstStyle/>
          <a:p>
            <a:r>
              <a:rPr lang="en-US" altLang="ja-JP" sz="3200" b="1" dirty="0"/>
              <a:t>Agenda items for the week</a:t>
            </a:r>
            <a:endParaRPr lang="ja-JP" altLang="ja-JP" sz="3200"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5</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2024</a:t>
            </a:r>
            <a:endParaRPr lang="en-US" altLang="ja-JP"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CA27B59-ECBD-F48A-BC6E-4290A7E47D3B}"/>
              </a:ext>
            </a:extLst>
          </p:cNvPr>
          <p:cNvSpPr>
            <a:spLocks noGrp="1"/>
          </p:cNvSpPr>
          <p:nvPr>
            <p:ph type="title"/>
          </p:nvPr>
        </p:nvSpPr>
        <p:spPr>
          <a:xfrm>
            <a:off x="685800" y="685800"/>
            <a:ext cx="7772400" cy="792490"/>
          </a:xfrm>
        </p:spPr>
        <p:txBody>
          <a:bodyPr/>
          <a:lstStyle/>
          <a:p>
            <a:r>
              <a:rPr kumimoji="0" lang="en-US" altLang="ja-JP" sz="2400" b="1" i="0" u="none" strike="noStrike" kern="0" cap="none" spc="0" normalizeH="0" baseline="0" noProof="0" dirty="0">
                <a:ln>
                  <a:noFill/>
                </a:ln>
                <a:solidFill>
                  <a:srgbClr val="000000"/>
                </a:solidFill>
                <a:effectLst/>
                <a:uLnTx/>
                <a:uFillTx/>
                <a:latin typeface="+mn-ea"/>
                <a:ea typeface="+mn-ea"/>
                <a:cs typeface="Times New Roman"/>
                <a:sym typeface="Times New Roman"/>
              </a:rPr>
              <a:t> Definition of Coexistence Environment Classes</a:t>
            </a:r>
            <a:endParaRPr kumimoji="1" lang="ja-JP" altLang="en-US" sz="3200" b="1" dirty="0">
              <a:latin typeface="+mn-ea"/>
              <a:ea typeface="+mn-ea"/>
            </a:endParaRPr>
          </a:p>
        </p:txBody>
      </p:sp>
      <p:sp>
        <p:nvSpPr>
          <p:cNvPr id="3" name="日付プレースホルダー 2">
            <a:extLst>
              <a:ext uri="{FF2B5EF4-FFF2-40B4-BE49-F238E27FC236}">
                <a16:creationId xmlns:a16="http://schemas.microsoft.com/office/drawing/2014/main" id="{FDD6005F-B91B-D90C-1D20-07C5CF679ACF}"/>
              </a:ext>
            </a:extLst>
          </p:cNvPr>
          <p:cNvSpPr>
            <a:spLocks noGrp="1"/>
          </p:cNvSpPr>
          <p:nvPr>
            <p:ph type="dt" idx="10"/>
          </p:nvPr>
        </p:nvSpPr>
        <p:spPr/>
        <p:txBody>
          <a:bodyPr/>
          <a:lstStyle/>
          <a:p>
            <a:r>
              <a:rPr lang="en-US" altLang="ja-JP"/>
              <a:t>May 2024</a:t>
            </a:r>
            <a:endParaRPr lang="en-US" dirty="0"/>
          </a:p>
        </p:txBody>
      </p:sp>
      <p:sp>
        <p:nvSpPr>
          <p:cNvPr id="4" name="スライド番号プレースホルダー 3">
            <a:extLst>
              <a:ext uri="{FF2B5EF4-FFF2-40B4-BE49-F238E27FC236}">
                <a16:creationId xmlns:a16="http://schemas.microsoft.com/office/drawing/2014/main" id="{2E170962-E92D-64AF-46BE-20BED70C4562}"/>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6</a:t>
            </a:fld>
            <a:endParaRPr dirty="0"/>
          </a:p>
        </p:txBody>
      </p:sp>
      <p:graphicFrame>
        <p:nvGraphicFramePr>
          <p:cNvPr id="6" name="Table 8">
            <a:extLst>
              <a:ext uri="{FF2B5EF4-FFF2-40B4-BE49-F238E27FC236}">
                <a16:creationId xmlns:a16="http://schemas.microsoft.com/office/drawing/2014/main" id="{0CB4866A-0052-74F1-70F2-FFE23393AE04}"/>
              </a:ext>
            </a:extLst>
          </p:cNvPr>
          <p:cNvGraphicFramePr>
            <a:graphicFrameLocks noGrp="1"/>
          </p:cNvGraphicFramePr>
          <p:nvPr/>
        </p:nvGraphicFramePr>
        <p:xfrm>
          <a:off x="547086" y="1569128"/>
          <a:ext cx="8049827" cy="4092764"/>
        </p:xfrm>
        <a:graphic>
          <a:graphicData uri="http://schemas.openxmlformats.org/drawingml/2006/table">
            <a:tbl>
              <a:tblPr firstRow="1" bandRow="1">
                <a:tableStyleId>{5940675A-B579-460E-94D1-54222C63F5DA}</a:tableStyleId>
              </a:tblPr>
              <a:tblGrid>
                <a:gridCol w="868120">
                  <a:extLst>
                    <a:ext uri="{9D8B030D-6E8A-4147-A177-3AD203B41FA5}">
                      <a16:colId xmlns:a16="http://schemas.microsoft.com/office/drawing/2014/main" val="683781293"/>
                    </a:ext>
                  </a:extLst>
                </a:gridCol>
                <a:gridCol w="1149073">
                  <a:extLst>
                    <a:ext uri="{9D8B030D-6E8A-4147-A177-3AD203B41FA5}">
                      <a16:colId xmlns:a16="http://schemas.microsoft.com/office/drawing/2014/main" val="1329213928"/>
                    </a:ext>
                  </a:extLst>
                </a:gridCol>
                <a:gridCol w="1186955">
                  <a:extLst>
                    <a:ext uri="{9D8B030D-6E8A-4147-A177-3AD203B41FA5}">
                      <a16:colId xmlns:a16="http://schemas.microsoft.com/office/drawing/2014/main" val="2623798819"/>
                    </a:ext>
                  </a:extLst>
                </a:gridCol>
                <a:gridCol w="1300600">
                  <a:extLst>
                    <a:ext uri="{9D8B030D-6E8A-4147-A177-3AD203B41FA5}">
                      <a16:colId xmlns:a16="http://schemas.microsoft.com/office/drawing/2014/main" val="864124007"/>
                    </a:ext>
                  </a:extLst>
                </a:gridCol>
                <a:gridCol w="1174328">
                  <a:extLst>
                    <a:ext uri="{9D8B030D-6E8A-4147-A177-3AD203B41FA5}">
                      <a16:colId xmlns:a16="http://schemas.microsoft.com/office/drawing/2014/main" val="155283774"/>
                    </a:ext>
                  </a:extLst>
                </a:gridCol>
                <a:gridCol w="1174328">
                  <a:extLst>
                    <a:ext uri="{9D8B030D-6E8A-4147-A177-3AD203B41FA5}">
                      <a16:colId xmlns:a16="http://schemas.microsoft.com/office/drawing/2014/main" val="1578252913"/>
                    </a:ext>
                  </a:extLst>
                </a:gridCol>
                <a:gridCol w="1196423">
                  <a:extLst>
                    <a:ext uri="{9D8B030D-6E8A-4147-A177-3AD203B41FA5}">
                      <a16:colId xmlns:a16="http://schemas.microsoft.com/office/drawing/2014/main" val="3401217700"/>
                    </a:ext>
                  </a:extLst>
                </a:gridCol>
              </a:tblGrid>
              <a:tr h="0">
                <a:tc rowSpan="2">
                  <a:txBody>
                    <a:bodyPr/>
                    <a:lstStyle/>
                    <a:p>
                      <a:pPr algn="ctr"/>
                      <a:r>
                        <a:rPr lang="en-US" sz="1400" b="1" dirty="0"/>
                        <a:t>Coexistence Class</a:t>
                      </a:r>
                    </a:p>
                  </a:txBody>
                  <a:tcPr anchor="ctr">
                    <a:solidFill>
                      <a:schemeClr val="accent2">
                        <a:lumMod val="20000"/>
                        <a:lumOff val="80000"/>
                      </a:schemeClr>
                    </a:solidFill>
                  </a:tcPr>
                </a:tc>
                <a:tc gridSpan="5">
                  <a:txBody>
                    <a:bodyPr/>
                    <a:lstStyle/>
                    <a:p>
                      <a:pPr algn="ctr"/>
                      <a:r>
                        <a:rPr lang="en-US" sz="1600" b="1" dirty="0"/>
                        <a:t>Coexisting system(s)</a:t>
                      </a:r>
                    </a:p>
                  </a:txBody>
                  <a:tcPr anchor="ctr">
                    <a:solidFill>
                      <a:schemeClr val="accent2">
                        <a:lumMod val="20000"/>
                        <a:lumOff val="80000"/>
                      </a:schemeClr>
                    </a:solidFill>
                  </a:tcPr>
                </a:tc>
                <a:tc hMerge="1">
                  <a:txBody>
                    <a:bodyPr/>
                    <a:lstStyle/>
                    <a:p>
                      <a:pPr algn="ctr"/>
                      <a:endParaRPr lang="en-US" dirty="0"/>
                    </a:p>
                  </a:txBody>
                  <a:tcPr anchor="ctr"/>
                </a:tc>
                <a:tc hMerge="1">
                  <a:txBody>
                    <a:bodyPr/>
                    <a:lstStyle/>
                    <a:p>
                      <a:pPr algn="ctr"/>
                      <a:endParaRPr lang="en-US" dirty="0"/>
                    </a:p>
                  </a:txBody>
                  <a:tcPr anchor="ctr"/>
                </a:tc>
                <a:tc hMerge="1">
                  <a:txBody>
                    <a:bodyPr/>
                    <a:lstStyle/>
                    <a:p>
                      <a:pPr algn="ctr"/>
                      <a:endParaRPr lang="en-US" dirty="0"/>
                    </a:p>
                  </a:txBody>
                  <a:tcPr anchor="ctr"/>
                </a:tc>
                <a:tc hMerge="1">
                  <a:txBody>
                    <a:bodyPr/>
                    <a:lstStyle/>
                    <a:p>
                      <a:pPr algn="ctr"/>
                      <a:endParaRPr lang="en-US" dirty="0"/>
                    </a:p>
                  </a:txBody>
                  <a:tcPr anchor="ctr"/>
                </a:tc>
                <a:tc rowSpan="2">
                  <a:txBody>
                    <a:bodyPr/>
                    <a:lstStyle/>
                    <a:p>
                      <a:pPr algn="ctr"/>
                      <a:r>
                        <a:rPr lang="en-US" sz="1400" b="1" dirty="0"/>
                        <a:t>Category</a:t>
                      </a:r>
                      <a:endParaRPr lang="en-US" sz="1400" dirty="0"/>
                    </a:p>
                  </a:txBody>
                  <a:tcPr anchor="ctr">
                    <a:solidFill>
                      <a:schemeClr val="accent2">
                        <a:lumMod val="20000"/>
                        <a:lumOff val="80000"/>
                      </a:schemeClr>
                    </a:solidFill>
                  </a:tcPr>
                </a:tc>
                <a:extLst>
                  <a:ext uri="{0D108BD9-81ED-4DB2-BD59-A6C34878D82A}">
                    <a16:rowId xmlns:a16="http://schemas.microsoft.com/office/drawing/2014/main" val="2741778628"/>
                  </a:ext>
                </a:extLst>
              </a:tr>
              <a:tr h="792501">
                <a:tc vMerge="1">
                  <a:txBody>
                    <a:bodyPr/>
                    <a:lstStyle/>
                    <a:p>
                      <a:pPr algn="ctr"/>
                      <a:r>
                        <a:rPr lang="en-US" dirty="0"/>
                        <a:t>Level</a:t>
                      </a:r>
                    </a:p>
                  </a:txBody>
                  <a:tcPr anchor="ctr"/>
                </a:tc>
                <a:tc>
                  <a:txBody>
                    <a:bodyPr/>
                    <a:lstStyle/>
                    <a:p>
                      <a:pPr algn="ctr"/>
                      <a:r>
                        <a:rPr lang="en-US" sz="1400" b="1" dirty="0"/>
                        <a:t>802.15.6ma</a:t>
                      </a:r>
                    </a:p>
                  </a:txBody>
                  <a:tcPr anchor="ctr">
                    <a:solidFill>
                      <a:schemeClr val="accent1">
                        <a:lumMod val="20000"/>
                        <a:lumOff val="80000"/>
                      </a:schemeClr>
                    </a:solidFill>
                  </a:tcPr>
                </a:tc>
                <a:tc>
                  <a:txBody>
                    <a:bodyPr/>
                    <a:lstStyle/>
                    <a:p>
                      <a:pPr algn="ctr"/>
                      <a:r>
                        <a:rPr lang="en-US" sz="1400" b="1" dirty="0"/>
                        <a:t>802.15.6-2012</a:t>
                      </a:r>
                    </a:p>
                  </a:txBody>
                  <a:tcPr anchor="ctr">
                    <a:solidFill>
                      <a:schemeClr val="accent1">
                        <a:lumMod val="20000"/>
                        <a:lumOff val="80000"/>
                      </a:schemeClr>
                    </a:solidFill>
                  </a:tcPr>
                </a:tc>
                <a:tc>
                  <a:txBody>
                    <a:bodyPr/>
                    <a:lstStyle/>
                    <a:p>
                      <a:pPr algn="ctr"/>
                      <a:r>
                        <a:rPr lang="en-US" sz="1400" b="1" dirty="0"/>
                        <a:t>Non-UWB</a:t>
                      </a:r>
                    </a:p>
                    <a:p>
                      <a:pPr algn="ctr"/>
                      <a:r>
                        <a:rPr lang="en-US" sz="1050" b="0" dirty="0"/>
                        <a:t>(ex. Wi-Fi / Unlicensed / 3GPP)</a:t>
                      </a:r>
                    </a:p>
                  </a:txBody>
                  <a:tcPr anchor="ctr">
                    <a:solidFill>
                      <a:schemeClr val="accent2">
                        <a:lumMod val="20000"/>
                        <a:lumOff val="80000"/>
                      </a:schemeClr>
                    </a:solidFill>
                  </a:tcPr>
                </a:tc>
                <a:tc>
                  <a:txBody>
                    <a:bodyPr/>
                    <a:lstStyle/>
                    <a:p>
                      <a:pPr algn="ctr"/>
                      <a:r>
                        <a:rPr lang="en-US" sz="1400" b="1" dirty="0"/>
                        <a:t>802.15 UWB</a:t>
                      </a:r>
                    </a:p>
                    <a:p>
                      <a:pPr algn="ctr"/>
                      <a:r>
                        <a:rPr lang="en-US" sz="1050" b="0" dirty="0"/>
                        <a:t>(ex. 802.15.4)</a:t>
                      </a:r>
                    </a:p>
                  </a:txBody>
                  <a:tcPr anchor="ctr">
                    <a:solidFill>
                      <a:schemeClr val="accent2">
                        <a:lumMod val="20000"/>
                        <a:lumOff val="80000"/>
                      </a:schemeClr>
                    </a:solidFill>
                  </a:tcPr>
                </a:tc>
                <a:tc>
                  <a:txBody>
                    <a:bodyPr/>
                    <a:lstStyle/>
                    <a:p>
                      <a:pPr algn="ctr"/>
                      <a:r>
                        <a:rPr lang="en-US" sz="1400" b="1" dirty="0"/>
                        <a:t>Non-802.15 UWB</a:t>
                      </a:r>
                    </a:p>
                    <a:p>
                      <a:pPr algn="ctr"/>
                      <a:r>
                        <a:rPr lang="en-US" sz="1050" b="0" dirty="0"/>
                        <a:t>(ex. ETSI </a:t>
                      </a:r>
                      <a:r>
                        <a:rPr lang="en-US" sz="1050" b="0" dirty="0" err="1"/>
                        <a:t>SmartBAN</a:t>
                      </a:r>
                      <a:r>
                        <a:rPr lang="en-US" sz="1050" b="0" dirty="0"/>
                        <a:t>)</a:t>
                      </a:r>
                    </a:p>
                  </a:txBody>
                  <a:tcPr anchor="ctr">
                    <a:solidFill>
                      <a:schemeClr val="accent2">
                        <a:lumMod val="20000"/>
                        <a:lumOff val="80000"/>
                      </a:schemeClr>
                    </a:solidFill>
                  </a:tcPr>
                </a:tc>
                <a:tc vMerge="1">
                  <a:txBody>
                    <a:bodyPr/>
                    <a:lstStyle/>
                    <a:p>
                      <a:pPr algn="ctr"/>
                      <a:r>
                        <a:rPr lang="en-US" dirty="0"/>
                        <a:t>Category</a:t>
                      </a:r>
                    </a:p>
                  </a:txBody>
                  <a:tcPr anchor="ctr">
                    <a:solidFill>
                      <a:schemeClr val="bg1">
                        <a:lumMod val="75000"/>
                      </a:schemeClr>
                    </a:solidFill>
                  </a:tcPr>
                </a:tc>
                <a:extLst>
                  <a:ext uri="{0D108BD9-81ED-4DB2-BD59-A6C34878D82A}">
                    <a16:rowId xmlns:a16="http://schemas.microsoft.com/office/drawing/2014/main" val="2682340300"/>
                  </a:ext>
                </a:extLst>
              </a:tr>
              <a:tr h="329066">
                <a:tc>
                  <a:txBody>
                    <a:bodyPr/>
                    <a:lstStyle/>
                    <a:p>
                      <a:pPr marL="182880" algn="l"/>
                      <a:r>
                        <a:rPr lang="en-US" sz="1600" b="1" dirty="0"/>
                        <a:t>0</a:t>
                      </a:r>
                    </a:p>
                  </a:txBody>
                  <a:tcPr anchor="ctr">
                    <a:solidFill>
                      <a:schemeClr val="bg1">
                        <a:lumMod val="85000"/>
                      </a:schemeClr>
                    </a:solidFill>
                  </a:tcPr>
                </a:tc>
                <a:tc>
                  <a:txBody>
                    <a:bodyPr/>
                    <a:lstStyle/>
                    <a:p>
                      <a:pPr algn="ctr"/>
                      <a:r>
                        <a:rPr lang="en-US" sz="1600" b="1" dirty="0"/>
                        <a:t>-</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sz="1600" b="1" dirty="0"/>
                        <a:t>-</a:t>
                      </a:r>
                      <a:endParaRPr lang="en-US" sz="1600" b="1" dirty="0"/>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sz="1600" b="1" dirty="0"/>
                        <a:t>-</a:t>
                      </a:r>
                      <a:endParaRPr lang="en-US" sz="1600" b="1" dirty="0"/>
                    </a:p>
                  </a:txBody>
                  <a:tcPr anchor="ct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sz="1600" b="1" dirty="0"/>
                        <a:t>-</a:t>
                      </a:r>
                      <a:endParaRPr lang="en-US" sz="1600" b="1" dirty="0"/>
                    </a:p>
                  </a:txBody>
                  <a:tcPr anchor="ct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sz="1600" b="1" dirty="0"/>
                        <a:t>-</a:t>
                      </a:r>
                      <a:endParaRPr lang="en-US" sz="1600" b="1" dirty="0"/>
                    </a:p>
                  </a:txBody>
                  <a:tcPr anchor="ctr"/>
                </a:tc>
                <a:tc>
                  <a:txBody>
                    <a:bodyPr/>
                    <a:lstStyle/>
                    <a:p>
                      <a:pPr algn="ctr"/>
                      <a:r>
                        <a:rPr lang="en-US" sz="1400" dirty="0"/>
                        <a:t>Single BAN</a:t>
                      </a:r>
                    </a:p>
                  </a:txBody>
                  <a:tcPr anchor="ctr">
                    <a:solidFill>
                      <a:schemeClr val="bg1">
                        <a:lumMod val="85000"/>
                      </a:schemeClr>
                    </a:solidFill>
                  </a:tcPr>
                </a:tc>
                <a:extLst>
                  <a:ext uri="{0D108BD9-81ED-4DB2-BD59-A6C34878D82A}">
                    <a16:rowId xmlns:a16="http://schemas.microsoft.com/office/drawing/2014/main" val="1777342126"/>
                  </a:ext>
                </a:extLst>
              </a:tr>
              <a:tr h="373903">
                <a:tc>
                  <a:txBody>
                    <a:bodyPr/>
                    <a:lstStyle/>
                    <a:p>
                      <a:pPr marL="182880" algn="l"/>
                      <a:r>
                        <a:rPr lang="en-US" sz="1600" b="1" dirty="0"/>
                        <a:t>1  </a:t>
                      </a:r>
                      <a:r>
                        <a:rPr lang="en-US" sz="1100" b="0" dirty="0"/>
                        <a:t>(1a)</a:t>
                      </a:r>
                      <a:endParaRPr lang="en-US" sz="1600" b="0" dirty="0"/>
                    </a:p>
                  </a:txBody>
                  <a:tcPr anchor="ctr">
                    <a:solidFill>
                      <a:srgbClr val="FFFF00"/>
                    </a:solidFill>
                  </a:tcPr>
                </a:tc>
                <a:tc>
                  <a:txBody>
                    <a:bodyPr/>
                    <a:lstStyle/>
                    <a:p>
                      <a:pPr algn="ctr"/>
                      <a:r>
                        <a:rPr lang="ja-JP" altLang="en-US" sz="1600" b="1" dirty="0"/>
                        <a:t>✓</a:t>
                      </a:r>
                      <a:endParaRPr lang="en-US" sz="1600" b="1" dirty="0"/>
                    </a:p>
                  </a:txBody>
                  <a:tcPr anchor="ctr">
                    <a:solidFill>
                      <a:srgbClr val="FFFF00"/>
                    </a:solidFill>
                  </a:tcPr>
                </a:tc>
                <a:tc>
                  <a:txBody>
                    <a:bodyPr/>
                    <a:lstStyle/>
                    <a:p>
                      <a:pPr algn="ctr"/>
                      <a:r>
                        <a:rPr lang="en-US" sz="1600" b="1" dirty="0"/>
                        <a:t>-</a:t>
                      </a:r>
                    </a:p>
                  </a:txBody>
                  <a:tcPr anchor="ctr">
                    <a:solidFill>
                      <a:srgbClr val="FFFF00"/>
                    </a:solidFill>
                  </a:tcPr>
                </a:tc>
                <a:tc>
                  <a:txBody>
                    <a:bodyPr/>
                    <a:lstStyle/>
                    <a:p>
                      <a:pPr algn="ctr"/>
                      <a:r>
                        <a:rPr lang="en-US" sz="1600" b="1" dirty="0"/>
                        <a:t>-</a:t>
                      </a:r>
                    </a:p>
                  </a:txBody>
                  <a:tcPr anchor="ctr">
                    <a:solidFill>
                      <a:srgbClr val="FFFF00"/>
                    </a:solidFill>
                  </a:tcPr>
                </a:tc>
                <a:tc>
                  <a:txBody>
                    <a:bodyPr/>
                    <a:lstStyle/>
                    <a:p>
                      <a:pPr algn="ctr"/>
                      <a:r>
                        <a:rPr lang="en-US" sz="1600" b="1" dirty="0"/>
                        <a:t>-</a:t>
                      </a:r>
                    </a:p>
                  </a:txBody>
                  <a:tcPr anchor="ctr">
                    <a:solidFill>
                      <a:srgbClr val="FFFF00"/>
                    </a:solidFill>
                  </a:tcPr>
                </a:tc>
                <a:tc>
                  <a:txBody>
                    <a:bodyPr/>
                    <a:lstStyle/>
                    <a:p>
                      <a:pPr algn="ctr"/>
                      <a:r>
                        <a:rPr lang="en-US" sz="1600" b="1" dirty="0"/>
                        <a:t>-</a:t>
                      </a:r>
                    </a:p>
                  </a:txBody>
                  <a:tcPr anchor="ctr">
                    <a:solidFill>
                      <a:srgbClr val="FFFF00"/>
                    </a:solidFill>
                  </a:tcPr>
                </a:tc>
                <a:tc rowSpan="2">
                  <a:txBody>
                    <a:bodyPr/>
                    <a:lstStyle/>
                    <a:p>
                      <a:pPr algn="ctr"/>
                      <a:r>
                        <a:rPr lang="en-US" sz="1400" dirty="0"/>
                        <a:t>Multiple 15.6 BANs</a:t>
                      </a:r>
                    </a:p>
                  </a:txBody>
                  <a:tcPr anchor="ctr">
                    <a:solidFill>
                      <a:srgbClr val="FFFF00"/>
                    </a:solidFill>
                  </a:tcPr>
                </a:tc>
                <a:extLst>
                  <a:ext uri="{0D108BD9-81ED-4DB2-BD59-A6C34878D82A}">
                    <a16:rowId xmlns:a16="http://schemas.microsoft.com/office/drawing/2014/main" val="1178227422"/>
                  </a:ext>
                </a:extLst>
              </a:tr>
              <a:tr h="249269">
                <a:tc>
                  <a:txBody>
                    <a:bodyPr/>
                    <a:lstStyle/>
                    <a:p>
                      <a:pPr marL="182880" algn="l"/>
                      <a:r>
                        <a:rPr lang="en-US" sz="1600" b="1" dirty="0"/>
                        <a:t>2</a:t>
                      </a:r>
                      <a:r>
                        <a:rPr lang="en-US" sz="1100" b="1" dirty="0"/>
                        <a:t>   (1</a:t>
                      </a:r>
                      <a:r>
                        <a:rPr lang="en-US" sz="1100" b="0" dirty="0"/>
                        <a:t>b)</a:t>
                      </a:r>
                      <a:endParaRPr lang="en-US" sz="1100" b="1" dirty="0"/>
                    </a:p>
                  </a:txBody>
                  <a:tcPr anchor="ctr">
                    <a:solidFill>
                      <a:srgbClr val="FFFF00"/>
                    </a:solidFill>
                  </a:tcPr>
                </a:tc>
                <a:tc>
                  <a:txBody>
                    <a:bodyPr/>
                    <a:lstStyle/>
                    <a:p>
                      <a:pPr algn="ctr"/>
                      <a:r>
                        <a:rPr lang="ja-JP" altLang="en-US" sz="1600" b="1" dirty="0"/>
                        <a:t>✓</a:t>
                      </a:r>
                      <a:endParaRPr lang="en-US" sz="1600" b="1" dirty="0"/>
                    </a:p>
                  </a:txBody>
                  <a:tcPr anchor="ctr">
                    <a:solidFill>
                      <a:srgbClr val="FFFF00"/>
                    </a:solidFill>
                  </a:tcPr>
                </a:tc>
                <a:tc>
                  <a:txBody>
                    <a:bodyPr/>
                    <a:lstStyle/>
                    <a:p>
                      <a:pPr algn="ctr"/>
                      <a:r>
                        <a:rPr lang="ja-JP" altLang="en-US" sz="1600" b="1" dirty="0"/>
                        <a:t>✓</a:t>
                      </a:r>
                      <a:endParaRPr lang="en-US" sz="1600" b="1" dirty="0"/>
                    </a:p>
                  </a:txBody>
                  <a:tcPr anchor="ctr">
                    <a:solidFill>
                      <a:srgbClr val="FFFF00"/>
                    </a:solidFill>
                  </a:tcPr>
                </a:tc>
                <a:tc>
                  <a:txBody>
                    <a:bodyPr/>
                    <a:lstStyle/>
                    <a:p>
                      <a:pPr algn="ctr"/>
                      <a:r>
                        <a:rPr lang="en-US" sz="1600" b="1" dirty="0"/>
                        <a:t>-</a:t>
                      </a:r>
                    </a:p>
                  </a:txBody>
                  <a:tcPr anchor="ctr">
                    <a:solidFill>
                      <a:srgbClr val="FFFF00"/>
                    </a:solidFill>
                  </a:tcPr>
                </a:tc>
                <a:tc>
                  <a:txBody>
                    <a:bodyPr/>
                    <a:lstStyle/>
                    <a:p>
                      <a:pPr algn="ctr"/>
                      <a:r>
                        <a:rPr lang="en-US" sz="1600" b="1" dirty="0"/>
                        <a:t>-</a:t>
                      </a:r>
                    </a:p>
                  </a:txBody>
                  <a:tcPr anchor="ctr">
                    <a:solidFill>
                      <a:srgbClr val="FFFF00"/>
                    </a:solidFill>
                  </a:tcPr>
                </a:tc>
                <a:tc>
                  <a:txBody>
                    <a:bodyPr/>
                    <a:lstStyle/>
                    <a:p>
                      <a:pPr algn="ctr"/>
                      <a:r>
                        <a:rPr lang="en-US" sz="1600" b="1" dirty="0"/>
                        <a:t>-</a:t>
                      </a:r>
                    </a:p>
                  </a:txBody>
                  <a:tcPr anchor="ctr">
                    <a:solidFill>
                      <a:srgbClr val="FFFF00"/>
                    </a:solidFill>
                  </a:tcPr>
                </a:tc>
                <a:tc vMerge="1">
                  <a:txBody>
                    <a:bodyPr/>
                    <a:lstStyle/>
                    <a:p>
                      <a:pPr algn="ctr"/>
                      <a:endParaRPr lang="en-US" dirty="0"/>
                    </a:p>
                  </a:txBody>
                  <a:tcPr anchor="ctr"/>
                </a:tc>
                <a:extLst>
                  <a:ext uri="{0D108BD9-81ED-4DB2-BD59-A6C34878D82A}">
                    <a16:rowId xmlns:a16="http://schemas.microsoft.com/office/drawing/2014/main" val="1363090439"/>
                  </a:ext>
                </a:extLst>
              </a:tr>
              <a:tr h="355515">
                <a:tc>
                  <a:txBody>
                    <a:bodyPr/>
                    <a:lstStyle/>
                    <a:p>
                      <a:pPr marL="182880" algn="l"/>
                      <a:r>
                        <a:rPr lang="en-US" sz="1600" b="1" dirty="0"/>
                        <a:t>3</a:t>
                      </a:r>
                    </a:p>
                  </a:txBody>
                  <a:tcPr anchor="ctr">
                    <a:solidFill>
                      <a:schemeClr val="bg1">
                        <a:lumMod val="85000"/>
                      </a:schemeClr>
                    </a:solidFill>
                  </a:tcPr>
                </a:tc>
                <a:tc>
                  <a:txBody>
                    <a:bodyPr/>
                    <a:lstStyle/>
                    <a:p>
                      <a:pPr algn="ctr"/>
                      <a:r>
                        <a:rPr lang="ja-JP" altLang="en-US" sz="1600" b="1" dirty="0"/>
                        <a:t>✓</a:t>
                      </a:r>
                      <a:endParaRPr lang="en-US" sz="1600" b="1" dirty="0"/>
                    </a:p>
                  </a:txBody>
                  <a:tcPr anchor="ctr">
                    <a:solidFill>
                      <a:schemeClr val="accent1">
                        <a:lumMod val="20000"/>
                        <a:lumOff val="80000"/>
                      </a:schemeClr>
                    </a:solidFill>
                  </a:tcPr>
                </a:tc>
                <a:tc>
                  <a:txBody>
                    <a:bodyPr/>
                    <a:lstStyle/>
                    <a:p>
                      <a:pPr algn="ctr"/>
                      <a:r>
                        <a:rPr lang="en-US" sz="1600" b="1" dirty="0"/>
                        <a:t>-</a:t>
                      </a:r>
                    </a:p>
                  </a:txBody>
                  <a:tcPr anchor="ctr">
                    <a:solidFill>
                      <a:schemeClr val="accent1">
                        <a:lumMod val="20000"/>
                        <a:lumOff val="80000"/>
                      </a:schemeClr>
                    </a:solidFill>
                  </a:tcPr>
                </a:tc>
                <a:tc>
                  <a:txBody>
                    <a:bodyPr/>
                    <a:lstStyle/>
                    <a:p>
                      <a:pPr algn="ctr"/>
                      <a:r>
                        <a:rPr lang="ja-JP" altLang="en-US" sz="1600" b="1" dirty="0"/>
                        <a:t>✓</a:t>
                      </a:r>
                      <a:endParaRPr lang="en-US" sz="1600" b="1" dirty="0"/>
                    </a:p>
                  </a:txBody>
                  <a:tcPr anchor="ctr"/>
                </a:tc>
                <a:tc>
                  <a:txBody>
                    <a:bodyPr/>
                    <a:lstStyle/>
                    <a:p>
                      <a:pPr algn="ctr"/>
                      <a:r>
                        <a:rPr lang="en-US" sz="1600" b="1" dirty="0"/>
                        <a:t>-</a:t>
                      </a:r>
                    </a:p>
                  </a:txBody>
                  <a:tcPr anchor="ctr"/>
                </a:tc>
                <a:tc>
                  <a:txBody>
                    <a:bodyPr/>
                    <a:lstStyle/>
                    <a:p>
                      <a:pPr algn="ctr"/>
                      <a:r>
                        <a:rPr lang="en-US" sz="1600" b="1" dirty="0"/>
                        <a:t>-</a:t>
                      </a:r>
                    </a:p>
                  </a:txBody>
                  <a:tcPr anchor="ctr"/>
                </a:tc>
                <a:tc>
                  <a:txBody>
                    <a:bodyPr/>
                    <a:lstStyle/>
                    <a:p>
                      <a:pPr algn="ctr"/>
                      <a:r>
                        <a:rPr lang="en-US" sz="1400" dirty="0"/>
                        <a:t>Non-UWB</a:t>
                      </a:r>
                    </a:p>
                  </a:txBody>
                  <a:tcPr anchor="ctr">
                    <a:solidFill>
                      <a:schemeClr val="bg1">
                        <a:lumMod val="85000"/>
                      </a:schemeClr>
                    </a:solidFill>
                  </a:tcPr>
                </a:tc>
                <a:extLst>
                  <a:ext uri="{0D108BD9-81ED-4DB2-BD59-A6C34878D82A}">
                    <a16:rowId xmlns:a16="http://schemas.microsoft.com/office/drawing/2014/main" val="3891933049"/>
                  </a:ext>
                </a:extLst>
              </a:tr>
              <a:tr h="373903">
                <a:tc>
                  <a:txBody>
                    <a:bodyPr/>
                    <a:lstStyle/>
                    <a:p>
                      <a:pPr marL="182880" algn="l"/>
                      <a:r>
                        <a:rPr lang="en-US" sz="1600" b="1" dirty="0"/>
                        <a:t>4  </a:t>
                      </a:r>
                      <a:r>
                        <a:rPr kumimoji="0" lang="en-US" sz="1100" b="0" i="0" u="none" strike="noStrike" kern="0" cap="none" spc="0" normalizeH="0" baseline="0" noProof="0" dirty="0">
                          <a:ln>
                            <a:noFill/>
                          </a:ln>
                          <a:solidFill>
                            <a:srgbClr val="000000"/>
                          </a:solidFill>
                          <a:effectLst/>
                          <a:uLnTx/>
                          <a:uFillTx/>
                          <a:latin typeface="+mn-lt"/>
                          <a:ea typeface="+mn-ea"/>
                          <a:cs typeface="+mn-cs"/>
                          <a:sym typeface="Arial"/>
                        </a:rPr>
                        <a:t>(2a)</a:t>
                      </a:r>
                      <a:endParaRPr lang="en-US" sz="1600" b="1" dirty="0"/>
                    </a:p>
                  </a:txBody>
                  <a:tcPr anchor="ctr">
                    <a:solidFill>
                      <a:srgbClr val="FFC000"/>
                    </a:solidFill>
                  </a:tcPr>
                </a:tc>
                <a:tc>
                  <a:txBody>
                    <a:bodyPr/>
                    <a:lstStyle/>
                    <a:p>
                      <a:pPr algn="ctr"/>
                      <a:r>
                        <a:rPr lang="ja-JP" altLang="en-US" sz="1600" b="1" dirty="0"/>
                        <a:t>✓</a:t>
                      </a:r>
                      <a:endParaRPr lang="en-US" sz="1600" b="1" dirty="0"/>
                    </a:p>
                  </a:txBody>
                  <a:tcPr anchor="ctr">
                    <a:solidFill>
                      <a:srgbClr val="FFC000"/>
                    </a:solidFill>
                  </a:tcPr>
                </a:tc>
                <a:tc>
                  <a:txBody>
                    <a:bodyPr/>
                    <a:lstStyle/>
                    <a:p>
                      <a:pPr algn="ctr"/>
                      <a:r>
                        <a:rPr lang="en-US" sz="1600" b="1" dirty="0"/>
                        <a:t>-</a:t>
                      </a:r>
                    </a:p>
                  </a:txBody>
                  <a:tcPr anchor="ctr">
                    <a:solidFill>
                      <a:srgbClr val="FFC000"/>
                    </a:solidFill>
                  </a:tcPr>
                </a:tc>
                <a:tc>
                  <a:txBody>
                    <a:bodyPr/>
                    <a:lstStyle/>
                    <a:p>
                      <a:pPr algn="ctr"/>
                      <a:r>
                        <a:rPr lang="en-US" sz="1600" b="1" dirty="0"/>
                        <a:t>-</a:t>
                      </a:r>
                    </a:p>
                  </a:txBody>
                  <a:tcPr anchor="ctr">
                    <a:solidFill>
                      <a:srgbClr val="FFC000"/>
                    </a:solidFill>
                  </a:tcPr>
                </a:tc>
                <a:tc>
                  <a:txBody>
                    <a:bodyPr/>
                    <a:lstStyle/>
                    <a:p>
                      <a:pPr algn="ctr"/>
                      <a:r>
                        <a:rPr lang="ja-JP" altLang="en-US" sz="1600" b="1" dirty="0"/>
                        <a:t>✓</a:t>
                      </a:r>
                      <a:endParaRPr lang="en-US" sz="1600" b="1" dirty="0"/>
                    </a:p>
                  </a:txBody>
                  <a:tcPr anchor="ctr">
                    <a:solidFill>
                      <a:srgbClr val="FFC000"/>
                    </a:solidFill>
                  </a:tcPr>
                </a:tc>
                <a:tc>
                  <a:txBody>
                    <a:bodyPr/>
                    <a:lstStyle/>
                    <a:p>
                      <a:pPr algn="ctr"/>
                      <a:r>
                        <a:rPr lang="en-US" sz="1600" b="1" dirty="0"/>
                        <a:t>-</a:t>
                      </a:r>
                    </a:p>
                  </a:txBody>
                  <a:tcPr anchor="ctr">
                    <a:solidFill>
                      <a:srgbClr val="FFC000"/>
                    </a:solidFill>
                  </a:tcPr>
                </a:tc>
                <a:tc rowSpan="3">
                  <a:txBody>
                    <a:bodyPr/>
                    <a:lstStyle/>
                    <a:p>
                      <a:pPr algn="ctr"/>
                      <a:r>
                        <a:rPr lang="en-US" sz="1400" dirty="0"/>
                        <a:t>Multiple UWB systems</a:t>
                      </a:r>
                    </a:p>
                  </a:txBody>
                  <a:tcPr anchor="ctr">
                    <a:solidFill>
                      <a:srgbClr val="FFC000"/>
                    </a:solidFill>
                  </a:tcPr>
                </a:tc>
                <a:extLst>
                  <a:ext uri="{0D108BD9-81ED-4DB2-BD59-A6C34878D82A}">
                    <a16:rowId xmlns:a16="http://schemas.microsoft.com/office/drawing/2014/main" val="741710164"/>
                  </a:ext>
                </a:extLst>
              </a:tr>
              <a:tr h="373903">
                <a:tc>
                  <a:txBody>
                    <a:bodyPr/>
                    <a:lstStyle/>
                    <a:p>
                      <a:pPr marL="182880" algn="l"/>
                      <a:r>
                        <a:rPr lang="en-US" sz="1600" b="1" dirty="0"/>
                        <a:t>5  </a:t>
                      </a:r>
                      <a:r>
                        <a:rPr kumimoji="0" lang="en-US" sz="1100" b="0" i="0" u="none" strike="noStrike" kern="0" cap="none" spc="0" normalizeH="0" baseline="0" noProof="0" dirty="0">
                          <a:ln>
                            <a:noFill/>
                          </a:ln>
                          <a:solidFill>
                            <a:srgbClr val="000000"/>
                          </a:solidFill>
                          <a:effectLst/>
                          <a:uLnTx/>
                          <a:uFillTx/>
                          <a:latin typeface="+mn-lt"/>
                          <a:ea typeface="+mn-ea"/>
                          <a:cs typeface="+mn-cs"/>
                          <a:sym typeface="Arial"/>
                        </a:rPr>
                        <a:t>(2b)</a:t>
                      </a:r>
                      <a:endParaRPr lang="en-US" sz="1600" b="1" dirty="0"/>
                    </a:p>
                  </a:txBody>
                  <a:tcPr anchor="ctr">
                    <a:solidFill>
                      <a:srgbClr val="FFC000"/>
                    </a:solidFill>
                  </a:tcPr>
                </a:tc>
                <a:tc>
                  <a:txBody>
                    <a:bodyPr/>
                    <a:lstStyle/>
                    <a:p>
                      <a:pPr algn="ctr"/>
                      <a:r>
                        <a:rPr lang="ja-JP" altLang="en-US" sz="1600" b="1" dirty="0"/>
                        <a:t>✓</a:t>
                      </a:r>
                      <a:endParaRPr lang="en-US" sz="1600" b="1" dirty="0"/>
                    </a:p>
                  </a:txBody>
                  <a:tcPr anchor="ctr">
                    <a:solidFill>
                      <a:srgbClr val="FFC000"/>
                    </a:solidFill>
                  </a:tcPr>
                </a:tc>
                <a:tc>
                  <a:txBody>
                    <a:bodyPr/>
                    <a:lstStyle/>
                    <a:p>
                      <a:pPr algn="ctr"/>
                      <a:r>
                        <a:rPr lang="en-US" sz="1600" b="1" dirty="0"/>
                        <a:t>-</a:t>
                      </a:r>
                    </a:p>
                  </a:txBody>
                  <a:tcPr anchor="ctr">
                    <a:solidFill>
                      <a:srgbClr val="FFC000"/>
                    </a:solidFill>
                  </a:tcPr>
                </a:tc>
                <a:tc>
                  <a:txBody>
                    <a:bodyPr/>
                    <a:lstStyle/>
                    <a:p>
                      <a:pPr algn="ctr"/>
                      <a:r>
                        <a:rPr lang="en-US" sz="1600" b="1" dirty="0"/>
                        <a:t>-</a:t>
                      </a:r>
                    </a:p>
                  </a:txBody>
                  <a:tcPr anchor="ctr">
                    <a:solidFill>
                      <a:srgbClr val="FFC000"/>
                    </a:solidFill>
                  </a:tcPr>
                </a:tc>
                <a:tc>
                  <a:txBody>
                    <a:bodyPr/>
                    <a:lstStyle/>
                    <a:p>
                      <a:pPr algn="ctr"/>
                      <a:r>
                        <a:rPr lang="en-US" sz="1600" b="1" dirty="0"/>
                        <a:t>-</a:t>
                      </a:r>
                    </a:p>
                  </a:txBody>
                  <a:tcPr anchor="ctr">
                    <a:solidFill>
                      <a:srgbClr val="FFC000"/>
                    </a:solidFill>
                  </a:tcPr>
                </a:tc>
                <a:tc>
                  <a:txBody>
                    <a:bodyPr/>
                    <a:lstStyle/>
                    <a:p>
                      <a:pPr algn="ctr"/>
                      <a:r>
                        <a:rPr lang="ja-JP" altLang="en-US" sz="1600" b="1" dirty="0"/>
                        <a:t>✓</a:t>
                      </a:r>
                      <a:endParaRPr lang="en-US" sz="1600" b="1" dirty="0"/>
                    </a:p>
                  </a:txBody>
                  <a:tcPr anchor="ctr">
                    <a:solidFill>
                      <a:srgbClr val="FFC000"/>
                    </a:solidFill>
                  </a:tcPr>
                </a:tc>
                <a:tc vMerge="1">
                  <a:txBody>
                    <a:bodyPr/>
                    <a:lstStyle/>
                    <a:p>
                      <a:pPr algn="ctr"/>
                      <a:endParaRPr lang="en-US" dirty="0"/>
                    </a:p>
                  </a:txBody>
                  <a:tcPr anchor="ctr"/>
                </a:tc>
                <a:extLst>
                  <a:ext uri="{0D108BD9-81ED-4DB2-BD59-A6C34878D82A}">
                    <a16:rowId xmlns:a16="http://schemas.microsoft.com/office/drawing/2014/main" val="820748002"/>
                  </a:ext>
                </a:extLst>
              </a:tr>
              <a:tr h="308637">
                <a:tc>
                  <a:txBody>
                    <a:bodyPr/>
                    <a:lstStyle/>
                    <a:p>
                      <a:pPr marL="182880" algn="l"/>
                      <a:r>
                        <a:rPr lang="en-US" sz="1600" b="1" dirty="0"/>
                        <a:t>6  </a:t>
                      </a:r>
                      <a:r>
                        <a:rPr kumimoji="0" lang="en-US" sz="1100" b="0" i="0" u="none" strike="noStrike" kern="0" cap="none" spc="0" normalizeH="0" baseline="0" noProof="0" dirty="0">
                          <a:ln>
                            <a:noFill/>
                          </a:ln>
                          <a:solidFill>
                            <a:srgbClr val="000000"/>
                          </a:solidFill>
                          <a:effectLst/>
                          <a:uLnTx/>
                          <a:uFillTx/>
                          <a:latin typeface="+mn-lt"/>
                          <a:ea typeface="+mn-ea"/>
                          <a:cs typeface="+mn-cs"/>
                          <a:sym typeface="Arial"/>
                        </a:rPr>
                        <a:t>(2c)</a:t>
                      </a:r>
                      <a:endParaRPr lang="en-US" sz="1600" b="1" dirty="0"/>
                    </a:p>
                  </a:txBody>
                  <a:tcPr anchor="ctr">
                    <a:solidFill>
                      <a:srgbClr val="FFC000"/>
                    </a:solidFill>
                  </a:tcPr>
                </a:tc>
                <a:tc>
                  <a:txBody>
                    <a:bodyPr/>
                    <a:lstStyle/>
                    <a:p>
                      <a:pPr algn="ctr"/>
                      <a:r>
                        <a:rPr lang="ja-JP" altLang="en-US" sz="1600" b="1" dirty="0"/>
                        <a:t>✓</a:t>
                      </a:r>
                      <a:endParaRPr lang="en-US" sz="1600" b="1" dirty="0"/>
                    </a:p>
                  </a:txBody>
                  <a:tcPr anchor="ctr">
                    <a:solidFill>
                      <a:srgbClr val="FFC000"/>
                    </a:solidFill>
                  </a:tcPr>
                </a:tc>
                <a:tc>
                  <a:txBody>
                    <a:bodyPr/>
                    <a:lstStyle/>
                    <a:p>
                      <a:pPr algn="ctr"/>
                      <a:r>
                        <a:rPr lang="en-US" sz="1600" b="1" dirty="0"/>
                        <a:t>-</a:t>
                      </a:r>
                    </a:p>
                  </a:txBody>
                  <a:tcPr anchor="ctr">
                    <a:solidFill>
                      <a:srgbClr val="FFC000"/>
                    </a:solidFill>
                  </a:tcPr>
                </a:tc>
                <a:tc>
                  <a:txBody>
                    <a:bodyPr/>
                    <a:lstStyle/>
                    <a:p>
                      <a:pPr algn="ctr"/>
                      <a:r>
                        <a:rPr lang="en-US" sz="1600" b="1" dirty="0"/>
                        <a:t>-</a:t>
                      </a:r>
                    </a:p>
                  </a:txBody>
                  <a:tcPr anchor="ctr">
                    <a:solidFill>
                      <a:srgbClr val="FFC000"/>
                    </a:solidFill>
                  </a:tcPr>
                </a:tc>
                <a:tc>
                  <a:txBody>
                    <a:bodyPr/>
                    <a:lstStyle/>
                    <a:p>
                      <a:pPr algn="ctr"/>
                      <a:r>
                        <a:rPr lang="ja-JP" altLang="en-US" sz="1600" b="1" dirty="0"/>
                        <a:t>✓</a:t>
                      </a:r>
                      <a:endParaRPr lang="en-US" sz="1600" b="1" dirty="0"/>
                    </a:p>
                  </a:txBody>
                  <a:tcPr anchor="ctr">
                    <a:solidFill>
                      <a:srgbClr val="FFC000"/>
                    </a:solidFill>
                  </a:tcPr>
                </a:tc>
                <a:tc>
                  <a:txBody>
                    <a:bodyPr/>
                    <a:lstStyle/>
                    <a:p>
                      <a:pPr algn="ctr"/>
                      <a:r>
                        <a:rPr lang="ja-JP" altLang="en-US" sz="1600" b="1" dirty="0"/>
                        <a:t>✓</a:t>
                      </a:r>
                      <a:endParaRPr lang="en-US" sz="1600" b="1" dirty="0"/>
                    </a:p>
                  </a:txBody>
                  <a:tcPr anchor="ctr">
                    <a:solidFill>
                      <a:srgbClr val="FFC000"/>
                    </a:solidFill>
                  </a:tcPr>
                </a:tc>
                <a:tc vMerge="1">
                  <a:txBody>
                    <a:bodyPr/>
                    <a:lstStyle/>
                    <a:p>
                      <a:pPr algn="ctr"/>
                      <a:endParaRPr lang="en-US" dirty="0"/>
                    </a:p>
                  </a:txBody>
                  <a:tcPr anchor="ctr"/>
                </a:tc>
                <a:extLst>
                  <a:ext uri="{0D108BD9-81ED-4DB2-BD59-A6C34878D82A}">
                    <a16:rowId xmlns:a16="http://schemas.microsoft.com/office/drawing/2014/main" val="2726074835"/>
                  </a:ext>
                </a:extLst>
              </a:tr>
              <a:tr h="436220">
                <a:tc>
                  <a:txBody>
                    <a:bodyPr/>
                    <a:lstStyle/>
                    <a:p>
                      <a:pPr marL="182880" algn="l"/>
                      <a:r>
                        <a:rPr lang="en-US" sz="1600" b="1" dirty="0"/>
                        <a:t>7</a:t>
                      </a:r>
                    </a:p>
                  </a:txBody>
                  <a:tcPr anchor="ctr">
                    <a:solidFill>
                      <a:schemeClr val="bg1">
                        <a:lumMod val="85000"/>
                      </a:schemeClr>
                    </a:solidFill>
                  </a:tcPr>
                </a:tc>
                <a:tc>
                  <a:txBody>
                    <a:bodyPr/>
                    <a:lstStyle/>
                    <a:p>
                      <a:pPr algn="ctr"/>
                      <a:r>
                        <a:rPr lang="ja-JP" altLang="en-US" sz="1600" b="1" dirty="0"/>
                        <a:t>✓</a:t>
                      </a:r>
                      <a:endParaRPr lang="en-US" sz="1600" b="1" dirty="0"/>
                    </a:p>
                  </a:txBody>
                  <a:tcPr anchor="ctr">
                    <a:solidFill>
                      <a:schemeClr val="accent1">
                        <a:lumMod val="20000"/>
                        <a:lumOff val="80000"/>
                      </a:schemeClr>
                    </a:solidFill>
                  </a:tcPr>
                </a:tc>
                <a:tc>
                  <a:txBody>
                    <a:bodyPr/>
                    <a:lstStyle/>
                    <a:p>
                      <a:pPr algn="ctr"/>
                      <a:r>
                        <a:rPr lang="ja-JP" altLang="en-US" sz="1600" b="1" dirty="0"/>
                        <a:t>✓</a:t>
                      </a:r>
                      <a:endParaRPr lang="en-US" sz="1600" b="1" dirty="0"/>
                    </a:p>
                  </a:txBody>
                  <a:tcPr anchor="ctr">
                    <a:solidFill>
                      <a:schemeClr val="accent1">
                        <a:lumMod val="20000"/>
                        <a:lumOff val="80000"/>
                      </a:schemeClr>
                    </a:solidFill>
                  </a:tcPr>
                </a:tc>
                <a:tc>
                  <a:txBody>
                    <a:bodyPr/>
                    <a:lstStyle/>
                    <a:p>
                      <a:pPr algn="ctr"/>
                      <a:r>
                        <a:rPr lang="ja-JP" altLang="en-US" sz="1600" b="1" dirty="0"/>
                        <a:t>✓</a:t>
                      </a:r>
                      <a:endParaRPr lang="en-US" sz="1600" b="1" dirty="0"/>
                    </a:p>
                  </a:txBody>
                  <a:tcPr anchor="ctr"/>
                </a:tc>
                <a:tc>
                  <a:txBody>
                    <a:bodyPr/>
                    <a:lstStyle/>
                    <a:p>
                      <a:pPr algn="ctr"/>
                      <a:r>
                        <a:rPr lang="ja-JP" altLang="en-US" sz="1600" b="1" dirty="0"/>
                        <a:t>✓</a:t>
                      </a:r>
                      <a:endParaRPr lang="en-US" sz="1600" b="1" dirty="0"/>
                    </a:p>
                  </a:txBody>
                  <a:tcPr anchor="ctr"/>
                </a:tc>
                <a:tc>
                  <a:txBody>
                    <a:bodyPr/>
                    <a:lstStyle/>
                    <a:p>
                      <a:pPr algn="ctr"/>
                      <a:r>
                        <a:rPr lang="ja-JP" altLang="en-US" sz="1600" b="1" dirty="0"/>
                        <a:t>✓</a:t>
                      </a:r>
                      <a:endParaRPr lang="en-US" sz="1600" b="1" dirty="0"/>
                    </a:p>
                  </a:txBody>
                  <a:tcPr anchor="ctr"/>
                </a:tc>
                <a:tc>
                  <a:txBody>
                    <a:bodyPr/>
                    <a:lstStyle/>
                    <a:p>
                      <a:pPr algn="ctr"/>
                      <a:r>
                        <a:rPr lang="en-US" sz="1400" dirty="0"/>
                        <a:t>Final Boss</a:t>
                      </a:r>
                    </a:p>
                  </a:txBody>
                  <a:tcPr anchor="ctr">
                    <a:solidFill>
                      <a:schemeClr val="bg1">
                        <a:lumMod val="85000"/>
                      </a:schemeClr>
                    </a:solidFill>
                  </a:tcPr>
                </a:tc>
                <a:extLst>
                  <a:ext uri="{0D108BD9-81ED-4DB2-BD59-A6C34878D82A}">
                    <a16:rowId xmlns:a16="http://schemas.microsoft.com/office/drawing/2014/main" val="1641180655"/>
                  </a:ext>
                </a:extLst>
              </a:tr>
            </a:tbl>
          </a:graphicData>
        </a:graphic>
      </p:graphicFrame>
      <p:sp>
        <p:nvSpPr>
          <p:cNvPr id="7" name="Content Placeholder 2">
            <a:extLst>
              <a:ext uri="{FF2B5EF4-FFF2-40B4-BE49-F238E27FC236}">
                <a16:creationId xmlns:a16="http://schemas.microsoft.com/office/drawing/2014/main" id="{0600EB28-75D8-9334-A3E6-24030A8099C7}"/>
              </a:ext>
            </a:extLst>
          </p:cNvPr>
          <p:cNvSpPr>
            <a:spLocks noGrp="1"/>
          </p:cNvSpPr>
          <p:nvPr>
            <p:ph type="body" sz="quarter" idx="13"/>
          </p:nvPr>
        </p:nvSpPr>
        <p:spPr>
          <a:xfrm>
            <a:off x="685800" y="5752730"/>
            <a:ext cx="7772400" cy="722682"/>
          </a:xfrm>
          <a:prstGeom prst="rect">
            <a:avLst/>
          </a:prstGeom>
        </p:spPr>
        <p:txBody>
          <a:bodyPr/>
          <a:lstStyle/>
          <a:p>
            <a:pPr marL="182880" indent="-182880"/>
            <a:r>
              <a:rPr kumimoji="1" lang="en-US" altLang="ja-JP" sz="1800" dirty="0"/>
              <a:t>The coexistence </a:t>
            </a:r>
            <a:r>
              <a:rPr lang="en-US" altLang="ja-JP" sz="1800" dirty="0"/>
              <a:t>class</a:t>
            </a:r>
            <a:r>
              <a:rPr kumimoji="1" lang="en-US" altLang="ja-JP" sz="1800" dirty="0"/>
              <a:t> has been redefied to 8 levels, which </a:t>
            </a:r>
            <a:r>
              <a:rPr kumimoji="1" lang="en-US" sz="1800" dirty="0"/>
              <a:t>can be represented by 3 bits and would be suitable to include in PHY or MAC headers.</a:t>
            </a:r>
            <a:endParaRPr lang="en-US" sz="1800" dirty="0"/>
          </a:p>
        </p:txBody>
      </p:sp>
    </p:spTree>
    <p:extLst>
      <p:ext uri="{BB962C8B-B14F-4D97-AF65-F5344CB8AC3E}">
        <p14:creationId xmlns:p14="http://schemas.microsoft.com/office/powerpoint/2010/main" val="14454000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0FB3FFC6-0286-5B5F-E9E0-F2A48D9E1C49}"/>
              </a:ext>
            </a:extLst>
          </p:cNvPr>
          <p:cNvSpPr>
            <a:spLocks noGrp="1"/>
          </p:cNvSpPr>
          <p:nvPr>
            <p:ph type="dt" idx="10"/>
          </p:nvPr>
        </p:nvSpPr>
        <p:spPr>
          <a:xfrm>
            <a:off x="691376" y="467036"/>
            <a:ext cx="1600200" cy="215900"/>
          </a:xfrm>
        </p:spPr>
        <p:txBody>
          <a:bodyPr/>
          <a:lstStyle/>
          <a:p>
            <a:r>
              <a:rPr lang="en-US" altLang="ja-JP" sz="1600"/>
              <a:t>May 2024</a:t>
            </a:r>
            <a:endParaRPr lang="en-US" altLang="ja-JP" sz="1600" dirty="0"/>
          </a:p>
        </p:txBody>
      </p:sp>
      <p:sp>
        <p:nvSpPr>
          <p:cNvPr id="4" name="スライド番号プレースホルダー 3">
            <a:extLst>
              <a:ext uri="{FF2B5EF4-FFF2-40B4-BE49-F238E27FC236}">
                <a16:creationId xmlns:a16="http://schemas.microsoft.com/office/drawing/2014/main" id="{CBD88030-BF88-4D80-3AC0-D0C393425E53}"/>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7</a:t>
            </a:fld>
            <a:endParaRPr dirty="0"/>
          </a:p>
        </p:txBody>
      </p:sp>
      <p:pic>
        <p:nvPicPr>
          <p:cNvPr id="5" name="Picture 1">
            <a:extLst>
              <a:ext uri="{FF2B5EF4-FFF2-40B4-BE49-F238E27FC236}">
                <a16:creationId xmlns:a16="http://schemas.microsoft.com/office/drawing/2014/main" id="{D138F0DC-F5F4-E0E4-A1F7-FDB444F99C4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45319" y="2719126"/>
            <a:ext cx="6032811" cy="3423762"/>
          </a:xfrm>
          <a:prstGeom prst="rect">
            <a:avLst/>
          </a:prstGeom>
          <a:noFill/>
          <a:ln>
            <a:noFill/>
          </a:ln>
        </p:spPr>
      </p:pic>
      <p:sp>
        <p:nvSpPr>
          <p:cNvPr id="9" name="テキスト ボックス 8">
            <a:extLst>
              <a:ext uri="{FF2B5EF4-FFF2-40B4-BE49-F238E27FC236}">
                <a16:creationId xmlns:a16="http://schemas.microsoft.com/office/drawing/2014/main" id="{5E37245F-EEE5-9A0E-ABA3-E6599A0CCC78}"/>
              </a:ext>
            </a:extLst>
          </p:cNvPr>
          <p:cNvSpPr txBox="1"/>
          <p:nvPr/>
        </p:nvSpPr>
        <p:spPr>
          <a:xfrm>
            <a:off x="407022" y="5984694"/>
            <a:ext cx="8294372" cy="369332"/>
          </a:xfrm>
          <a:prstGeom prst="rect">
            <a:avLst/>
          </a:prstGeom>
          <a:noFill/>
        </p:spPr>
        <p:txBody>
          <a:bodyPr wrap="square">
            <a:spAutoFit/>
          </a:bodyPr>
          <a:lstStyle/>
          <a:p>
            <a:pPr lvl="0" algn="ctr" fontAlgn="base">
              <a:spcBef>
                <a:spcPts val="600"/>
              </a:spcBef>
              <a:spcAft>
                <a:spcPts val="600"/>
              </a:spcAft>
              <a:buClr>
                <a:srgbClr val="000000"/>
              </a:buClr>
              <a:buSzPts val="1000"/>
              <a:tabLst>
                <a:tab pos="255905" algn="l"/>
                <a:tab pos="301625" algn="l"/>
                <a:tab pos="347345" algn="l"/>
              </a:tabLst>
            </a:pPr>
            <a:r>
              <a:rPr lang="en-US" altLang="ja-JP" b="1" dirty="0">
                <a:effectLst>
                  <a:outerShdw sx="0" sy="0">
                    <a:srgbClr val="000000"/>
                  </a:outerShdw>
                </a:effectLst>
                <a:latin typeface="Arial" panose="020B0604020202020204" pitchFamily="34" charset="0"/>
                <a:ea typeface="游明朝" panose="02020400000000000000" pitchFamily="18" charset="-128"/>
                <a:cs typeface="Times New Roman" panose="02020603050405020304" pitchFamily="18" charset="0"/>
              </a:rPr>
              <a:t>Figure 6  </a:t>
            </a:r>
            <a:r>
              <a:rPr lang="en-US" altLang="ja-JP" sz="1800" b="1" u="none" strike="noStrike" dirty="0">
                <a:ln>
                  <a:noFill/>
                </a:ln>
                <a:effectLst>
                  <a:outerShdw sx="0" sy="0">
                    <a:srgbClr val="000000"/>
                  </a:outerShdw>
                </a:effectLst>
                <a:latin typeface="Arial" panose="020B0604020202020204" pitchFamily="34" charset="0"/>
                <a:ea typeface="游明朝" panose="02020400000000000000" pitchFamily="18" charset="-128"/>
                <a:cs typeface="Times New Roman" panose="02020603050405020304" pitchFamily="18" charset="0"/>
              </a:rPr>
              <a:t>Diagram of state transitions for coexistence class environments.</a:t>
            </a:r>
            <a:endParaRPr lang="ja-JP" altLang="ja-JP" sz="1800" b="1" u="none" strike="noStrike" dirty="0">
              <a:ln>
                <a:noFill/>
              </a:ln>
              <a:effectLst>
                <a:outerShdw sx="0" sy="0">
                  <a:srgbClr val="000000"/>
                </a:outerShdw>
              </a:effectLst>
              <a:latin typeface="Arial" panose="020B0604020202020204" pitchFamily="34" charset="0"/>
              <a:ea typeface="游明朝" panose="02020400000000000000" pitchFamily="18" charset="-128"/>
              <a:cs typeface="Times New Roman" panose="02020603050405020304" pitchFamily="18" charset="0"/>
            </a:endParaRPr>
          </a:p>
        </p:txBody>
      </p:sp>
      <p:sp>
        <p:nvSpPr>
          <p:cNvPr id="8" name="テキスト ボックス 7">
            <a:extLst>
              <a:ext uri="{FF2B5EF4-FFF2-40B4-BE49-F238E27FC236}">
                <a16:creationId xmlns:a16="http://schemas.microsoft.com/office/drawing/2014/main" id="{388B15D0-4169-D06A-389A-EEB15C29DBE1}"/>
              </a:ext>
            </a:extLst>
          </p:cNvPr>
          <p:cNvSpPr txBox="1"/>
          <p:nvPr/>
        </p:nvSpPr>
        <p:spPr>
          <a:xfrm>
            <a:off x="66906" y="715112"/>
            <a:ext cx="8870585" cy="2292935"/>
          </a:xfrm>
          <a:prstGeom prst="rect">
            <a:avLst/>
          </a:prstGeom>
          <a:noFill/>
        </p:spPr>
        <p:txBody>
          <a:bodyPr wrap="square">
            <a:spAutoFit/>
          </a:bodyPr>
          <a:lstStyle/>
          <a:p>
            <a:pPr lvl="2" fontAlgn="base">
              <a:spcBef>
                <a:spcPts val="1200"/>
              </a:spcBef>
              <a:spcAft>
                <a:spcPts val="1200"/>
              </a:spcAft>
              <a:buClr>
                <a:srgbClr val="000000"/>
              </a:buClr>
              <a:buSzPts val="1000"/>
            </a:pPr>
            <a:r>
              <a:rPr lang="en-US" altLang="ja-JP" sz="2800" b="1" u="none" strike="noStrike" dirty="0">
                <a:ln>
                  <a:noFill/>
                </a:ln>
                <a:effectLst>
                  <a:outerShdw sx="0" sy="0">
                    <a:srgbClr val="000000"/>
                  </a:outerShdw>
                </a:effectLst>
                <a:latin typeface="Arial" panose="020B0604020202020204" pitchFamily="34" charset="0"/>
                <a:ea typeface="游明朝" panose="02020400000000000000" pitchFamily="18" charset="-128"/>
                <a:cs typeface="Times New Roman" panose="02020603050405020304" pitchFamily="18" charset="0"/>
              </a:rPr>
              <a:t> Coexistence Class States Transition(1/2)</a:t>
            </a:r>
            <a:endParaRPr lang="ja-JP" altLang="ja-JP" sz="2800" b="1" u="none" strike="noStrike" dirty="0">
              <a:ln>
                <a:noFill/>
              </a:ln>
              <a:effectLst>
                <a:outerShdw sx="0" sy="0">
                  <a:srgbClr val="000000"/>
                </a:outerShdw>
              </a:effectLst>
              <a:latin typeface="Arial" panose="020B0604020202020204" pitchFamily="34" charset="0"/>
              <a:ea typeface="游明朝" panose="02020400000000000000" pitchFamily="18" charset="-128"/>
              <a:cs typeface="Times New Roman" panose="02020603050405020304" pitchFamily="18" charset="0"/>
            </a:endParaRPr>
          </a:p>
          <a:p>
            <a:pPr marL="342900" indent="-342900" algn="just">
              <a:spcBef>
                <a:spcPts val="600"/>
              </a:spcBef>
              <a:spcAft>
                <a:spcPts val="1200"/>
              </a:spcAft>
              <a:buFont typeface="Arial" panose="020B0604020202020204" pitchFamily="34" charset="0"/>
              <a:buChar char="•"/>
            </a:pPr>
            <a:r>
              <a:rPr lang="en-US" altLang="ja-JP" sz="2000" dirty="0">
                <a:effectLst/>
                <a:latin typeface="Times New Roman" panose="02020603050405020304" pitchFamily="18" charset="0"/>
                <a:ea typeface="游明朝" panose="02020400000000000000" pitchFamily="18" charset="-128"/>
              </a:rPr>
              <a:t>The standard's revision supports BANs operating with high reliability (coexistence class 0) and coexisting in dense environments with intra-interference and inter-interference (coexistence class 1 to 7). Figure 6 shows the state transition between several classes of coexistence environments defined in above </a:t>
            </a:r>
            <a:r>
              <a:rPr lang="en-US" altLang="ja-JP" sz="2000" dirty="0">
                <a:latin typeface="Times New Roman" panose="02020603050405020304" pitchFamily="18" charset="0"/>
                <a:ea typeface="游明朝" panose="02020400000000000000" pitchFamily="18" charset="-128"/>
              </a:rPr>
              <a:t>–mentioned t</a:t>
            </a:r>
            <a:r>
              <a:rPr lang="en-US" altLang="ja-JP" sz="2000" dirty="0">
                <a:effectLst/>
                <a:latin typeface="Times New Roman" panose="02020603050405020304" pitchFamily="18" charset="0"/>
                <a:ea typeface="游明朝" panose="02020400000000000000" pitchFamily="18" charset="-128"/>
              </a:rPr>
              <a:t>able.</a:t>
            </a:r>
          </a:p>
        </p:txBody>
      </p:sp>
      <p:sp>
        <p:nvSpPr>
          <p:cNvPr id="6" name="テキスト ボックス 5">
            <a:extLst>
              <a:ext uri="{FF2B5EF4-FFF2-40B4-BE49-F238E27FC236}">
                <a16:creationId xmlns:a16="http://schemas.microsoft.com/office/drawing/2014/main" id="{FC239C97-4930-74EA-A835-9BD6CC858503}"/>
              </a:ext>
            </a:extLst>
          </p:cNvPr>
          <p:cNvSpPr txBox="1"/>
          <p:nvPr/>
        </p:nvSpPr>
        <p:spPr>
          <a:xfrm>
            <a:off x="6295792" y="3272020"/>
            <a:ext cx="2792451" cy="2492990"/>
          </a:xfrm>
          <a:prstGeom prst="rect">
            <a:avLst/>
          </a:prstGeom>
          <a:noFill/>
          <a:ln>
            <a:solidFill>
              <a:schemeClr val="tx1"/>
            </a:solidFill>
          </a:ln>
        </p:spPr>
        <p:txBody>
          <a:bodyPr wrap="square" rtlCol="0">
            <a:spAutoFit/>
          </a:bodyPr>
          <a:lstStyle/>
          <a:p>
            <a:r>
              <a:rPr kumimoji="1" lang="en-US" altLang="ja-JP" sz="1200" b="1" dirty="0"/>
              <a:t>Class 0: 6ma BAN alone</a:t>
            </a:r>
          </a:p>
          <a:p>
            <a:r>
              <a:rPr lang="en-US" altLang="ja-JP" sz="1200" b="1" dirty="0"/>
              <a:t>Class 1: Multiple 6ms BANs                  </a:t>
            </a:r>
          </a:p>
          <a:p>
            <a:r>
              <a:rPr lang="en-US" altLang="ja-JP" sz="1200" b="1" dirty="0"/>
              <a:t>Class 2: 6ma BAN with old 6 BAN</a:t>
            </a:r>
          </a:p>
          <a:p>
            <a:r>
              <a:rPr lang="en-US" altLang="ja-JP" sz="1200" b="1" dirty="0"/>
              <a:t>Class 4: 6ma BAN with other </a:t>
            </a:r>
          </a:p>
          <a:p>
            <a:r>
              <a:rPr lang="en-US" altLang="ja-JP" sz="1200" b="1" dirty="0"/>
              <a:t> </a:t>
            </a:r>
            <a:r>
              <a:rPr lang="pl-PL" altLang="ja-JP" sz="1200" b="1" dirty="0"/>
              <a:t> 802.15 UWB WSNs e.x. 4z, 4ab </a:t>
            </a:r>
            <a:endParaRPr lang="en-US" altLang="ja-JP" sz="1200" b="1" dirty="0"/>
          </a:p>
          <a:p>
            <a:r>
              <a:rPr lang="en-US" altLang="ja-JP" sz="1200" b="1" dirty="0"/>
              <a:t> </a:t>
            </a:r>
          </a:p>
          <a:p>
            <a:r>
              <a:rPr kumimoji="1" lang="en-US" altLang="ja-JP" sz="1200" b="1" dirty="0"/>
              <a:t>Class 3: 6ma BAN with other</a:t>
            </a:r>
            <a:endParaRPr lang="en-US" altLang="ja-JP" sz="1200" b="1" dirty="0"/>
          </a:p>
          <a:p>
            <a:r>
              <a:rPr lang="en-US" altLang="ja-JP" sz="1200" b="1" dirty="0"/>
              <a:t>      narrowband Nets WSNs </a:t>
            </a:r>
          </a:p>
          <a:p>
            <a:r>
              <a:rPr lang="en-US" altLang="ja-JP" sz="1200" b="1" dirty="0"/>
              <a:t>Class 5: 6ma BAN with other</a:t>
            </a:r>
          </a:p>
          <a:p>
            <a:r>
              <a:rPr lang="en-US" altLang="ja-JP" sz="1200" b="1" dirty="0"/>
              <a:t>      UWB Nets </a:t>
            </a:r>
            <a:r>
              <a:rPr lang="en-US" altLang="ja-JP" sz="1200" b="1" dirty="0" err="1"/>
              <a:t>e.x</a:t>
            </a:r>
            <a:r>
              <a:rPr lang="en-US" altLang="ja-JP" sz="1200" b="1" dirty="0"/>
              <a:t>. ESTI </a:t>
            </a:r>
            <a:r>
              <a:rPr lang="en-US" altLang="ja-JP" sz="1200" b="1" dirty="0" err="1"/>
              <a:t>SmartBAN</a:t>
            </a:r>
            <a:endParaRPr lang="en-US" altLang="ja-JP" sz="1200" b="1" dirty="0"/>
          </a:p>
          <a:p>
            <a:r>
              <a:rPr lang="en-US" altLang="ja-JP" sz="1200" b="1" dirty="0"/>
              <a:t>Class 6: 6ma with 802.15 other WSN</a:t>
            </a:r>
          </a:p>
          <a:p>
            <a:r>
              <a:rPr lang="en-US" altLang="ja-JP" sz="1200" b="1" dirty="0"/>
              <a:t>Class 7: 6ma with any frequency</a:t>
            </a:r>
          </a:p>
          <a:p>
            <a:r>
              <a:rPr lang="en-US" altLang="ja-JP" sz="1200" b="1" dirty="0"/>
              <a:t>              shared networks</a:t>
            </a:r>
          </a:p>
        </p:txBody>
      </p:sp>
    </p:spTree>
    <p:extLst>
      <p:ext uri="{BB962C8B-B14F-4D97-AF65-F5344CB8AC3E}">
        <p14:creationId xmlns:p14="http://schemas.microsoft.com/office/powerpoint/2010/main" val="3025616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7E604938-EC2F-B8D1-F412-03B695E0F6C9}"/>
              </a:ext>
            </a:extLst>
          </p:cNvPr>
          <p:cNvSpPr>
            <a:spLocks noGrp="1"/>
          </p:cNvSpPr>
          <p:nvPr>
            <p:ph type="dt" idx="10"/>
          </p:nvPr>
        </p:nvSpPr>
        <p:spPr>
          <a:xfrm>
            <a:off x="685800" y="482955"/>
            <a:ext cx="1600200" cy="215900"/>
          </a:xfrm>
        </p:spPr>
        <p:txBody>
          <a:bodyPr/>
          <a:lstStyle/>
          <a:p>
            <a:r>
              <a:rPr lang="en-US" altLang="ja-JP" sz="1600"/>
              <a:t>May 2024</a:t>
            </a:r>
            <a:endParaRPr lang="en-US" altLang="ja-JP" sz="1600" dirty="0"/>
          </a:p>
        </p:txBody>
      </p:sp>
      <p:sp>
        <p:nvSpPr>
          <p:cNvPr id="4" name="スライド番号プレースホルダー 3">
            <a:extLst>
              <a:ext uri="{FF2B5EF4-FFF2-40B4-BE49-F238E27FC236}">
                <a16:creationId xmlns:a16="http://schemas.microsoft.com/office/drawing/2014/main" id="{5CA79486-0FAA-87A2-A044-596555183007}"/>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8</a:t>
            </a:fld>
            <a:endParaRPr dirty="0"/>
          </a:p>
        </p:txBody>
      </p:sp>
      <p:sp>
        <p:nvSpPr>
          <p:cNvPr id="6" name="テキスト ボックス 5">
            <a:extLst>
              <a:ext uri="{FF2B5EF4-FFF2-40B4-BE49-F238E27FC236}">
                <a16:creationId xmlns:a16="http://schemas.microsoft.com/office/drawing/2014/main" id="{D9D5EF39-0DA2-1EC3-8E6A-827317AAC208}"/>
              </a:ext>
            </a:extLst>
          </p:cNvPr>
          <p:cNvSpPr txBox="1"/>
          <p:nvPr/>
        </p:nvSpPr>
        <p:spPr>
          <a:xfrm>
            <a:off x="286216" y="529842"/>
            <a:ext cx="8658922" cy="6063198"/>
          </a:xfrm>
          <a:prstGeom prst="rect">
            <a:avLst/>
          </a:prstGeom>
          <a:noFill/>
        </p:spPr>
        <p:txBody>
          <a:bodyPr wrap="square">
            <a:spAutoFit/>
          </a:bodyPr>
          <a:lstStyle/>
          <a:p>
            <a:pPr lvl="2" fontAlgn="base">
              <a:spcBef>
                <a:spcPts val="1200"/>
              </a:spcBef>
              <a:spcAft>
                <a:spcPts val="1200"/>
              </a:spcAft>
              <a:buClr>
                <a:srgbClr val="000000"/>
              </a:buClr>
              <a:buSzPts val="1000"/>
            </a:pPr>
            <a:r>
              <a:rPr lang="en-US" altLang="ja-JP" sz="2800" b="1" u="none" strike="noStrike" dirty="0">
                <a:ln>
                  <a:noFill/>
                </a:ln>
                <a:effectLst>
                  <a:outerShdw sx="0" sy="0">
                    <a:srgbClr val="000000"/>
                  </a:outerShdw>
                </a:effectLst>
                <a:latin typeface="Arial" panose="020B0604020202020204" pitchFamily="34" charset="0"/>
                <a:ea typeface="游明朝" panose="02020400000000000000" pitchFamily="18" charset="-128"/>
                <a:cs typeface="Times New Roman" panose="02020603050405020304" pitchFamily="18" charset="0"/>
              </a:rPr>
              <a:t> Coexistence Class States Transition(2/2)</a:t>
            </a:r>
            <a:endParaRPr lang="ja-JP" altLang="ja-JP" sz="2800" b="1" u="none" strike="noStrike" dirty="0">
              <a:ln>
                <a:noFill/>
              </a:ln>
              <a:effectLst>
                <a:outerShdw sx="0" sy="0">
                  <a:srgbClr val="000000"/>
                </a:outerShdw>
              </a:effectLst>
              <a:latin typeface="Arial" panose="020B0604020202020204" pitchFamily="34" charset="0"/>
              <a:ea typeface="游明朝" panose="02020400000000000000" pitchFamily="18" charset="-128"/>
              <a:cs typeface="Times New Roman" panose="02020603050405020304" pitchFamily="18" charset="0"/>
            </a:endParaRPr>
          </a:p>
          <a:p>
            <a:pPr marL="342900" lvl="0" indent="-342900" algn="just">
              <a:lnSpc>
                <a:spcPts val="1700"/>
              </a:lnSpc>
              <a:spcBef>
                <a:spcPts val="600"/>
              </a:spcBef>
              <a:spcAft>
                <a:spcPts val="1200"/>
              </a:spcAft>
              <a:buFont typeface="Wingdings" panose="05000000000000000000" pitchFamily="2" charset="2"/>
              <a:buChar char="l"/>
            </a:pPr>
            <a:r>
              <a:rPr lang="en-US" altLang="ja-JP" sz="1800" dirty="0">
                <a:effectLst/>
                <a:latin typeface="Times New Roman" panose="02020603050405020304" pitchFamily="18" charset="0"/>
                <a:ea typeface="游明朝" panose="02020400000000000000" pitchFamily="18" charset="-128"/>
              </a:rPr>
              <a:t>The standard's revision focuses on the dependability mechanisms for a single HBAN or VBAN (Class 0) and the scenario with multiple HBANs or VBANS (Class 1).</a:t>
            </a:r>
            <a:endParaRPr lang="ja-JP" altLang="ja-JP" sz="1800" dirty="0">
              <a:effectLst/>
              <a:latin typeface="Times New Roman" panose="02020603050405020304" pitchFamily="18" charset="0"/>
              <a:ea typeface="游明朝" panose="02020400000000000000" pitchFamily="18" charset="-128"/>
            </a:endParaRPr>
          </a:p>
          <a:p>
            <a:pPr marL="342900" lvl="0" indent="-342900" algn="just">
              <a:lnSpc>
                <a:spcPts val="1700"/>
              </a:lnSpc>
              <a:spcBef>
                <a:spcPts val="600"/>
              </a:spcBef>
              <a:spcAft>
                <a:spcPts val="1200"/>
              </a:spcAft>
              <a:buFont typeface="Wingdings" panose="05000000000000000000" pitchFamily="2" charset="2"/>
              <a:buChar char="l"/>
            </a:pPr>
            <a:r>
              <a:rPr lang="en-US" altLang="ja-JP" sz="1800" dirty="0">
                <a:effectLst/>
                <a:latin typeface="Times New Roman" panose="02020603050405020304" pitchFamily="18" charset="0"/>
                <a:ea typeface="游明朝" panose="02020400000000000000" pitchFamily="18" charset="-128"/>
              </a:rPr>
              <a:t>Class 2 supports compatibility with legacy BANs (IEEE 802.15.6-2012 Std).</a:t>
            </a:r>
            <a:endParaRPr lang="ja-JP" altLang="ja-JP" sz="1800" dirty="0">
              <a:effectLst/>
              <a:latin typeface="Times New Roman" panose="02020603050405020304" pitchFamily="18" charset="0"/>
              <a:ea typeface="游明朝" panose="02020400000000000000" pitchFamily="18" charset="-128"/>
            </a:endParaRPr>
          </a:p>
          <a:p>
            <a:pPr marL="342900" lvl="0" indent="-342900" algn="just">
              <a:lnSpc>
                <a:spcPts val="1700"/>
              </a:lnSpc>
              <a:spcBef>
                <a:spcPts val="600"/>
              </a:spcBef>
              <a:spcAft>
                <a:spcPts val="1200"/>
              </a:spcAft>
              <a:buFont typeface="Wingdings" panose="05000000000000000000" pitchFamily="2" charset="2"/>
              <a:buChar char="l"/>
            </a:pPr>
            <a:r>
              <a:rPr lang="en-US" altLang="ja-JP" sz="1800" dirty="0">
                <a:effectLst/>
                <a:latin typeface="Times New Roman" panose="02020603050405020304" pitchFamily="18" charset="0"/>
                <a:ea typeface="游明朝" panose="02020400000000000000" pitchFamily="18" charset="-128"/>
              </a:rPr>
              <a:t>Class 4 supports coexistence with other IEEE 802.15 UWB </a:t>
            </a:r>
            <a:r>
              <a:rPr lang="en-US" altLang="ja-JP" sz="1800" dirty="0" err="1">
                <a:effectLst/>
                <a:latin typeface="Times New Roman" panose="02020603050405020304" pitchFamily="18" charset="0"/>
                <a:ea typeface="游明朝" panose="02020400000000000000" pitchFamily="18" charset="-128"/>
              </a:rPr>
              <a:t>Stds</a:t>
            </a:r>
            <a:r>
              <a:rPr lang="en-US" altLang="ja-JP" sz="1800" dirty="0">
                <a:effectLst/>
                <a:latin typeface="Times New Roman" panose="02020603050405020304" pitchFamily="18" charset="0"/>
                <a:ea typeface="游明朝" panose="02020400000000000000" pitchFamily="18" charset="-128"/>
              </a:rPr>
              <a:t>, and amendments such as 15.4, 15.8, 15.4z, and 4ab, via the PHY and MAC specification.</a:t>
            </a:r>
            <a:endParaRPr lang="ja-JP" altLang="ja-JP" sz="1800" dirty="0">
              <a:effectLst/>
              <a:latin typeface="Times New Roman" panose="02020603050405020304" pitchFamily="18" charset="0"/>
              <a:ea typeface="游明朝" panose="02020400000000000000" pitchFamily="18" charset="-128"/>
            </a:endParaRPr>
          </a:p>
          <a:p>
            <a:pPr marL="342900" lvl="0" indent="-342900" algn="just">
              <a:lnSpc>
                <a:spcPts val="1700"/>
              </a:lnSpc>
              <a:spcBef>
                <a:spcPts val="600"/>
              </a:spcBef>
              <a:spcAft>
                <a:spcPts val="1200"/>
              </a:spcAft>
              <a:buFont typeface="Wingdings" panose="05000000000000000000" pitchFamily="2" charset="2"/>
              <a:buChar char="l"/>
            </a:pPr>
            <a:r>
              <a:rPr lang="en-US" altLang="ja-JP" sz="1800" dirty="0">
                <a:solidFill>
                  <a:srgbClr val="FF0000"/>
                </a:solidFill>
                <a:effectLst/>
                <a:latin typeface="Times New Roman" panose="02020603050405020304" pitchFamily="18" charset="0"/>
                <a:ea typeface="游明朝" panose="02020400000000000000" pitchFamily="18" charset="-128"/>
              </a:rPr>
              <a:t>Classes 3, 5, 6, and 7 support coexistence with other wireless systems can result </a:t>
            </a:r>
            <a:r>
              <a:rPr lang="en-US" altLang="ja-JP" dirty="0">
                <a:solidFill>
                  <a:srgbClr val="FF0000"/>
                </a:solidFill>
                <a:latin typeface="Times New Roman" panose="02020603050405020304" pitchFamily="18" charset="0"/>
                <a:ea typeface="游明朝" panose="02020400000000000000" pitchFamily="18" charset="-128"/>
              </a:rPr>
              <a:t>in Class 0, 1, and 2 by </a:t>
            </a:r>
            <a:r>
              <a:rPr lang="en-US" altLang="ja-JP" sz="1800" dirty="0">
                <a:solidFill>
                  <a:srgbClr val="FF0000"/>
                </a:solidFill>
                <a:effectLst/>
                <a:latin typeface="Times New Roman" panose="02020603050405020304" pitchFamily="18" charset="0"/>
                <a:ea typeface="游明朝" panose="02020400000000000000" pitchFamily="18" charset="-128"/>
              </a:rPr>
              <a:t>mitigation technology to cancel interference from other radios except </a:t>
            </a:r>
            <a:r>
              <a:rPr lang="en-US" altLang="ja-JP" sz="1800" dirty="0" err="1">
                <a:solidFill>
                  <a:srgbClr val="FF0000"/>
                </a:solidFill>
                <a:effectLst/>
                <a:latin typeface="Times New Roman" panose="02020603050405020304" pitchFamily="18" charset="0"/>
                <a:ea typeface="游明朝" panose="02020400000000000000" pitchFamily="18" charset="-128"/>
              </a:rPr>
              <a:t>regacy</a:t>
            </a:r>
            <a:r>
              <a:rPr lang="en-US" altLang="ja-JP" sz="1800" dirty="0">
                <a:solidFill>
                  <a:srgbClr val="FF0000"/>
                </a:solidFill>
                <a:effectLst/>
                <a:latin typeface="Times New Roman" panose="02020603050405020304" pitchFamily="18" charset="0"/>
                <a:ea typeface="游明朝" panose="02020400000000000000" pitchFamily="18" charset="-128"/>
              </a:rPr>
              <a:t> 15.6 at the receiver side (see clause 4.7.2 of draft#1.11.</a:t>
            </a:r>
          </a:p>
          <a:p>
            <a:pPr marL="285750" indent="-285750" algn="just">
              <a:lnSpc>
                <a:spcPts val="1700"/>
              </a:lnSpc>
              <a:spcBef>
                <a:spcPts val="600"/>
              </a:spcBef>
              <a:spcAft>
                <a:spcPts val="1200"/>
              </a:spcAft>
              <a:buFont typeface="Wingdings" panose="05000000000000000000" pitchFamily="2" charset="2"/>
              <a:buChar char="l"/>
            </a:pPr>
            <a:r>
              <a:rPr lang="en-US" altLang="ja-JP" sz="1800" dirty="0">
                <a:effectLst/>
                <a:latin typeface="Times New Roman" panose="02020603050405020304" pitchFamily="18" charset="0"/>
                <a:ea typeface="游明朝" panose="02020400000000000000" pitchFamily="18" charset="-128"/>
              </a:rPr>
              <a:t>During CCA, a BAN coordinator may analyze the type of synchronization preamble detected from a 15.6ma, 15.6, or 15.4 system.  </a:t>
            </a:r>
            <a:endParaRPr lang="ja-JP" altLang="ja-JP" sz="1800" dirty="0">
              <a:effectLst/>
              <a:latin typeface="Times New Roman" panose="02020603050405020304" pitchFamily="18" charset="0"/>
              <a:ea typeface="游明朝" panose="02020400000000000000" pitchFamily="18" charset="-128"/>
            </a:endParaRPr>
          </a:p>
          <a:p>
            <a:pPr marL="285750" indent="-285750" algn="just">
              <a:lnSpc>
                <a:spcPts val="1700"/>
              </a:lnSpc>
              <a:spcBef>
                <a:spcPts val="600"/>
              </a:spcBef>
              <a:spcAft>
                <a:spcPts val="1200"/>
              </a:spcAft>
              <a:buFont typeface="Wingdings" panose="05000000000000000000" pitchFamily="2" charset="2"/>
              <a:buChar char="l"/>
            </a:pPr>
            <a:r>
              <a:rPr lang="en-US" altLang="ja-JP" sz="1800" dirty="0">
                <a:effectLst/>
                <a:latin typeface="Times New Roman" panose="02020603050405020304" pitchFamily="18" charset="0"/>
                <a:ea typeface="游明朝" panose="02020400000000000000" pitchFamily="18" charset="-128"/>
              </a:rPr>
              <a:t>In Figure 6, the state transition probabilities are approximated in consecutive </a:t>
            </a:r>
            <a:r>
              <a:rPr lang="en-US" altLang="ja-JP" sz="1800" dirty="0" err="1">
                <a:effectLst/>
                <a:latin typeface="Times New Roman" panose="02020603050405020304" pitchFamily="18" charset="0"/>
                <a:ea typeface="游明朝" panose="02020400000000000000" pitchFamily="18" charset="-128"/>
              </a:rPr>
              <a:t>superframes</a:t>
            </a:r>
            <a:r>
              <a:rPr lang="en-US" altLang="ja-JP" sz="1800" dirty="0">
                <a:effectLst/>
                <a:latin typeface="Times New Roman" panose="02020603050405020304" pitchFamily="18" charset="0"/>
                <a:ea typeface="游明朝" panose="02020400000000000000" pitchFamily="18" charset="-128"/>
              </a:rPr>
              <a:t>. Furthermore, the duration of the CAP and CFP are determined by statistics of various QoS level of packets in previous consecutive </a:t>
            </a:r>
            <a:r>
              <a:rPr lang="en-US" altLang="ja-JP" sz="1800" dirty="0" err="1">
                <a:effectLst/>
                <a:latin typeface="Times New Roman" panose="02020603050405020304" pitchFamily="18" charset="0"/>
                <a:ea typeface="游明朝" panose="02020400000000000000" pitchFamily="18" charset="-128"/>
              </a:rPr>
              <a:t>superframes</a:t>
            </a:r>
            <a:r>
              <a:rPr lang="en-US" altLang="ja-JP" sz="1800" dirty="0">
                <a:effectLst/>
                <a:latin typeface="Times New Roman" panose="02020603050405020304" pitchFamily="18" charset="0"/>
                <a:ea typeface="游明朝" panose="02020400000000000000" pitchFamily="18" charset="-128"/>
              </a:rPr>
              <a:t> for  every coming  </a:t>
            </a:r>
            <a:r>
              <a:rPr lang="en-US" altLang="ja-JP" sz="1800" dirty="0" err="1">
                <a:effectLst/>
                <a:latin typeface="Times New Roman" panose="02020603050405020304" pitchFamily="18" charset="0"/>
                <a:ea typeface="游明朝" panose="02020400000000000000" pitchFamily="18" charset="-128"/>
              </a:rPr>
              <a:t>superframe</a:t>
            </a:r>
            <a:r>
              <a:rPr lang="en-US" altLang="ja-JP" sz="1800" dirty="0">
                <a:effectLst/>
                <a:latin typeface="Times New Roman" panose="02020603050405020304" pitchFamily="18" charset="0"/>
                <a:ea typeface="游明朝" panose="02020400000000000000" pitchFamily="18" charset="-128"/>
              </a:rPr>
              <a:t>.  </a:t>
            </a:r>
            <a:endParaRPr lang="ja-JP" altLang="ja-JP" sz="1800" dirty="0">
              <a:effectLst/>
              <a:latin typeface="Times New Roman" panose="02020603050405020304" pitchFamily="18" charset="0"/>
              <a:ea typeface="游明朝" panose="02020400000000000000" pitchFamily="18" charset="-128"/>
            </a:endParaRPr>
          </a:p>
          <a:p>
            <a:pPr marL="285750" indent="-285750" algn="just">
              <a:lnSpc>
                <a:spcPts val="1700"/>
              </a:lnSpc>
              <a:spcBef>
                <a:spcPts val="600"/>
              </a:spcBef>
              <a:spcAft>
                <a:spcPts val="1200"/>
              </a:spcAft>
              <a:buFont typeface="Wingdings" panose="05000000000000000000" pitchFamily="2" charset="2"/>
              <a:buChar char="l"/>
            </a:pPr>
            <a:r>
              <a:rPr lang="en-US" altLang="ja-JP" sz="1800" dirty="0">
                <a:effectLst/>
                <a:latin typeface="Times New Roman" panose="02020603050405020304" pitchFamily="18" charset="0"/>
                <a:ea typeface="游明朝" panose="02020400000000000000" pitchFamily="18" charset="-128"/>
              </a:rPr>
              <a:t>The draft revision #1.11 supports BANs operating with high reliability in dense environments coexisting with intra-interference and inter-interference due to other wireless systems in the same frequency band. Figure 6 shows state transition among several classes of coexistence environment defined in Table 1.</a:t>
            </a:r>
            <a:endParaRPr lang="ja-JP" altLang="ja-JP" sz="2400" dirty="0">
              <a:effectLst/>
              <a:latin typeface="Times New Roman" panose="02020603050405020304" pitchFamily="18" charset="0"/>
              <a:ea typeface="游明朝" panose="02020400000000000000" pitchFamily="18" charset="-128"/>
            </a:endParaRPr>
          </a:p>
        </p:txBody>
      </p:sp>
    </p:spTree>
    <p:extLst>
      <p:ext uri="{BB962C8B-B14F-4D97-AF65-F5344CB8AC3E}">
        <p14:creationId xmlns:p14="http://schemas.microsoft.com/office/powerpoint/2010/main" val="7395556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29ACBFE7-6C58-4D25-BE43-CE0AA6E91DAB}"/>
              </a:ext>
            </a:extLst>
          </p:cNvPr>
          <p:cNvSpPr>
            <a:spLocks noGrp="1"/>
          </p:cNvSpPr>
          <p:nvPr>
            <p:ph type="sldNum" sz="quarter" idx="12"/>
          </p:nvPr>
        </p:nvSpPr>
        <p:spPr>
          <a:xfrm>
            <a:off x="4358429" y="6475413"/>
            <a:ext cx="503343" cy="215444"/>
          </a:xfrm>
        </p:spPr>
        <p:txBody>
          <a:bodyPr/>
          <a:lstStyle/>
          <a:p>
            <a:pPr>
              <a:defRPr/>
            </a:pPr>
            <a:r>
              <a:rPr lang="en-US" sz="1400">
                <a:solidFill>
                  <a:srgbClr val="000000"/>
                </a:solidFill>
              </a:rPr>
              <a:t>Slide </a:t>
            </a:r>
            <a:fld id="{C65D8D74-25E4-4A14-9B13-1C1CBE0663D9}" type="slidenum">
              <a:rPr lang="en-US" sz="1400" smtClean="0">
                <a:solidFill>
                  <a:srgbClr val="000000"/>
                </a:solidFill>
              </a:rPr>
              <a:pPr>
                <a:defRPr/>
              </a:pPr>
              <a:t>9</a:t>
            </a:fld>
            <a:endParaRPr lang="en-US" sz="1400" dirty="0">
              <a:solidFill>
                <a:srgbClr val="000000"/>
              </a:solidFill>
            </a:endParaRPr>
          </a:p>
        </p:txBody>
      </p:sp>
      <p:sp>
        <p:nvSpPr>
          <p:cNvPr id="3" name="タイトル 2">
            <a:extLst>
              <a:ext uri="{FF2B5EF4-FFF2-40B4-BE49-F238E27FC236}">
                <a16:creationId xmlns:a16="http://schemas.microsoft.com/office/drawing/2014/main" id="{34BA9B69-F060-4D53-8AE0-1A1D925D0BFD}"/>
              </a:ext>
            </a:extLst>
          </p:cNvPr>
          <p:cNvSpPr>
            <a:spLocks noGrp="1"/>
          </p:cNvSpPr>
          <p:nvPr>
            <p:ph type="title"/>
          </p:nvPr>
        </p:nvSpPr>
        <p:spPr/>
        <p:txBody>
          <a:bodyPr/>
          <a:lstStyle/>
          <a:p>
            <a:r>
              <a:rPr kumimoji="1" lang="en-US" altLang="ja-JP" sz="2800" b="1" dirty="0">
                <a:latin typeface="+mn-lt"/>
              </a:rPr>
              <a:t>QoS Levels of Packets </a:t>
            </a:r>
            <a:br>
              <a:rPr kumimoji="1" lang="en-US" altLang="ja-JP" sz="2800" b="1" dirty="0">
                <a:latin typeface="+mn-lt"/>
              </a:rPr>
            </a:br>
            <a:r>
              <a:rPr kumimoji="1" lang="en-US" altLang="ja-JP" sz="2800" b="1" dirty="0">
                <a:latin typeface="+mn-lt"/>
              </a:rPr>
              <a:t>corresponding to User Priority </a:t>
            </a:r>
            <a:endParaRPr kumimoji="1" lang="ja-JP" altLang="en-US" sz="2800" b="1" dirty="0">
              <a:latin typeface="+mn-lt"/>
            </a:endParaRPr>
          </a:p>
        </p:txBody>
      </p:sp>
      <p:sp>
        <p:nvSpPr>
          <p:cNvPr id="4" name="日付プレースホルダー 3">
            <a:extLst>
              <a:ext uri="{FF2B5EF4-FFF2-40B4-BE49-F238E27FC236}">
                <a16:creationId xmlns:a16="http://schemas.microsoft.com/office/drawing/2014/main" id="{CA855833-4C4E-45DB-AD0E-3A564438881F}"/>
              </a:ext>
            </a:extLst>
          </p:cNvPr>
          <p:cNvSpPr>
            <a:spLocks noGrp="1"/>
          </p:cNvSpPr>
          <p:nvPr>
            <p:ph type="dt" sz="half" idx="2"/>
          </p:nvPr>
        </p:nvSpPr>
        <p:spPr>
          <a:xfrm>
            <a:off x="762000" y="350566"/>
            <a:ext cx="1600200" cy="246221"/>
          </a:xfrm>
        </p:spPr>
        <p:txBody>
          <a:bodyPr/>
          <a:lstStyle/>
          <a:p>
            <a:pPr fontAlgn="base">
              <a:spcBef>
                <a:spcPct val="0"/>
              </a:spcBef>
              <a:spcAft>
                <a:spcPct val="0"/>
              </a:spcAft>
            </a:pPr>
            <a:r>
              <a:rPr kumimoji="0" lang="en-US" altLang="ja-JP" sz="1600">
                <a:solidFill>
                  <a:srgbClr val="000000"/>
                </a:solidFill>
                <a:latin typeface="Times New Roman" pitchFamily="18" charset="0"/>
              </a:rPr>
              <a:t>May 2024</a:t>
            </a:r>
            <a:endParaRPr kumimoji="0" lang="en-US" altLang="ja-JP" sz="1600" dirty="0">
              <a:solidFill>
                <a:srgbClr val="000000"/>
              </a:solidFill>
              <a:latin typeface="Times New Roman" pitchFamily="18" charset="0"/>
            </a:endParaRPr>
          </a:p>
        </p:txBody>
      </p:sp>
      <p:graphicFrame>
        <p:nvGraphicFramePr>
          <p:cNvPr id="6" name="表 6">
            <a:extLst>
              <a:ext uri="{FF2B5EF4-FFF2-40B4-BE49-F238E27FC236}">
                <a16:creationId xmlns:a16="http://schemas.microsoft.com/office/drawing/2014/main" id="{307FA5D1-7B0E-48D4-BD0C-956959DB4CF8}"/>
              </a:ext>
            </a:extLst>
          </p:cNvPr>
          <p:cNvGraphicFramePr>
            <a:graphicFrameLocks noGrp="1"/>
          </p:cNvGraphicFramePr>
          <p:nvPr>
            <p:extLst>
              <p:ext uri="{D42A27DB-BD31-4B8C-83A1-F6EECF244321}">
                <p14:modId xmlns:p14="http://schemas.microsoft.com/office/powerpoint/2010/main" val="3325923872"/>
              </p:ext>
            </p:extLst>
          </p:nvPr>
        </p:nvGraphicFramePr>
        <p:xfrm>
          <a:off x="4877802" y="2009283"/>
          <a:ext cx="4116482" cy="4209982"/>
        </p:xfrm>
        <a:graphic>
          <a:graphicData uri="http://schemas.openxmlformats.org/drawingml/2006/table">
            <a:tbl>
              <a:tblPr firstRow="1" bandRow="1">
                <a:tableStyleId>{5940675A-B579-460E-94D1-54222C63F5DA}</a:tableStyleId>
              </a:tblPr>
              <a:tblGrid>
                <a:gridCol w="982499">
                  <a:extLst>
                    <a:ext uri="{9D8B030D-6E8A-4147-A177-3AD203B41FA5}">
                      <a16:colId xmlns:a16="http://schemas.microsoft.com/office/drawing/2014/main" val="4281885170"/>
                    </a:ext>
                  </a:extLst>
                </a:gridCol>
                <a:gridCol w="1543929">
                  <a:extLst>
                    <a:ext uri="{9D8B030D-6E8A-4147-A177-3AD203B41FA5}">
                      <a16:colId xmlns:a16="http://schemas.microsoft.com/office/drawing/2014/main" val="514745024"/>
                    </a:ext>
                  </a:extLst>
                </a:gridCol>
                <a:gridCol w="1590054">
                  <a:extLst>
                    <a:ext uri="{9D8B030D-6E8A-4147-A177-3AD203B41FA5}">
                      <a16:colId xmlns:a16="http://schemas.microsoft.com/office/drawing/2014/main" val="1314698544"/>
                    </a:ext>
                  </a:extLst>
                </a:gridCol>
              </a:tblGrid>
              <a:tr h="495547">
                <a:tc>
                  <a:txBody>
                    <a:bodyPr/>
                    <a:lstStyle/>
                    <a:p>
                      <a:pPr algn="ctr"/>
                      <a:r>
                        <a:rPr kumimoji="1" lang="en-US" altLang="ja-JP" sz="1400" b="1" dirty="0">
                          <a:latin typeface="+mn-lt"/>
                        </a:rPr>
                        <a:t>User priority</a:t>
                      </a:r>
                      <a:endParaRPr kumimoji="1" lang="ja-JP" altLang="en-US" sz="1400" b="1" dirty="0">
                        <a:latin typeface="+mn-lt"/>
                      </a:endParaRPr>
                    </a:p>
                  </a:txBody>
                  <a:tcPr>
                    <a:solidFill>
                      <a:schemeClr val="accent2">
                        <a:lumMod val="20000"/>
                        <a:lumOff val="80000"/>
                      </a:schemeClr>
                    </a:solidFill>
                  </a:tcPr>
                </a:tc>
                <a:tc>
                  <a:txBody>
                    <a:bodyPr/>
                    <a:lstStyle/>
                    <a:p>
                      <a:pPr algn="ctr"/>
                      <a:r>
                        <a:rPr kumimoji="1" lang="en-US" altLang="ja-JP" sz="1200" b="1" dirty="0">
                          <a:latin typeface="+mn-lt"/>
                        </a:rPr>
                        <a:t>Traffic designation</a:t>
                      </a:r>
                      <a:endParaRPr kumimoji="1" lang="ja-JP" altLang="en-US" sz="1200" b="1" dirty="0">
                        <a:latin typeface="+mn-lt"/>
                      </a:endParaRPr>
                    </a:p>
                  </a:txBody>
                  <a:tcPr>
                    <a:solidFill>
                      <a:schemeClr val="accent2">
                        <a:lumMod val="20000"/>
                        <a:lumOff val="80000"/>
                      </a:schemeClr>
                    </a:solidFill>
                  </a:tcPr>
                </a:tc>
                <a:tc>
                  <a:txBody>
                    <a:bodyPr/>
                    <a:lstStyle/>
                    <a:p>
                      <a:pPr algn="ctr"/>
                      <a:r>
                        <a:rPr kumimoji="1" lang="en-US" altLang="ja-JP" sz="1200" b="1" dirty="0">
                          <a:latin typeface="+mn-lt"/>
                        </a:rPr>
                        <a:t>Frame type</a:t>
                      </a:r>
                      <a:endParaRPr kumimoji="1" lang="ja-JP" altLang="en-US" sz="1200" b="1" dirty="0">
                        <a:latin typeface="+mn-lt"/>
                      </a:endParaRPr>
                    </a:p>
                  </a:txBody>
                  <a:tcPr>
                    <a:solidFill>
                      <a:schemeClr val="accent2">
                        <a:lumMod val="20000"/>
                        <a:lumOff val="80000"/>
                      </a:schemeClr>
                    </a:solidFill>
                  </a:tcPr>
                </a:tc>
                <a:extLst>
                  <a:ext uri="{0D108BD9-81ED-4DB2-BD59-A6C34878D82A}">
                    <a16:rowId xmlns:a16="http://schemas.microsoft.com/office/drawing/2014/main" val="4251253394"/>
                  </a:ext>
                </a:extLst>
              </a:tr>
              <a:tr h="317289">
                <a:tc>
                  <a:txBody>
                    <a:bodyPr/>
                    <a:lstStyle/>
                    <a:p>
                      <a:pPr algn="ctr"/>
                      <a:r>
                        <a:rPr kumimoji="1" lang="en-US" altLang="ja-JP" sz="1400" b="1" dirty="0">
                          <a:latin typeface="+mn-ea"/>
                          <a:ea typeface="+mn-ea"/>
                        </a:rPr>
                        <a:t>0</a:t>
                      </a:r>
                      <a:endParaRPr kumimoji="1" lang="ja-JP" altLang="en-US" sz="1400" b="1" dirty="0">
                        <a:latin typeface="+mn-ea"/>
                        <a:ea typeface="+mn-ea"/>
                      </a:endParaRPr>
                    </a:p>
                  </a:txBody>
                  <a:tcPr>
                    <a:solidFill>
                      <a:srgbClr val="FFFF00"/>
                    </a:solidFill>
                  </a:tcPr>
                </a:tc>
                <a:tc>
                  <a:txBody>
                    <a:bodyPr/>
                    <a:lstStyle/>
                    <a:p>
                      <a:pPr algn="ctr"/>
                      <a:r>
                        <a:rPr kumimoji="1" lang="en-US" altLang="ja-JP" sz="1200" b="1" dirty="0">
                          <a:latin typeface="+mj-lt"/>
                        </a:rPr>
                        <a:t>Background (BK)</a:t>
                      </a:r>
                      <a:endParaRPr kumimoji="1" lang="ja-JP" altLang="en-US" sz="1200" b="1" dirty="0">
                        <a:latin typeface="+mj-lt"/>
                      </a:endParaRPr>
                    </a:p>
                  </a:txBody>
                  <a:tcPr/>
                </a:tc>
                <a:tc>
                  <a:txBody>
                    <a:bodyPr/>
                    <a:lstStyle/>
                    <a:p>
                      <a:pPr algn="ctr"/>
                      <a:r>
                        <a:rPr kumimoji="1" lang="en-US" altLang="ja-JP" sz="1200" b="1" dirty="0">
                          <a:latin typeface="+mj-lt"/>
                        </a:rPr>
                        <a:t>Data</a:t>
                      </a:r>
                      <a:endParaRPr kumimoji="1" lang="ja-JP" altLang="en-US" sz="1200" b="1" dirty="0">
                        <a:latin typeface="+mj-lt"/>
                      </a:endParaRPr>
                    </a:p>
                  </a:txBody>
                  <a:tcPr/>
                </a:tc>
                <a:extLst>
                  <a:ext uri="{0D108BD9-81ED-4DB2-BD59-A6C34878D82A}">
                    <a16:rowId xmlns:a16="http://schemas.microsoft.com/office/drawing/2014/main" val="2512474474"/>
                  </a:ext>
                </a:extLst>
              </a:tr>
              <a:tr h="317289">
                <a:tc>
                  <a:txBody>
                    <a:bodyPr/>
                    <a:lstStyle/>
                    <a:p>
                      <a:pPr algn="ctr"/>
                      <a:r>
                        <a:rPr kumimoji="1" lang="en-US" altLang="ja-JP" sz="1400" b="1" dirty="0">
                          <a:latin typeface="+mn-ea"/>
                          <a:ea typeface="+mn-ea"/>
                        </a:rPr>
                        <a:t>1</a:t>
                      </a:r>
                      <a:endParaRPr kumimoji="1" lang="ja-JP" altLang="en-US" sz="1400" b="1" dirty="0">
                        <a:latin typeface="+mn-ea"/>
                        <a:ea typeface="+mn-ea"/>
                      </a:endParaRPr>
                    </a:p>
                  </a:txBody>
                  <a:tcPr>
                    <a:solidFill>
                      <a:srgbClr val="FFFF00"/>
                    </a:solidFill>
                  </a:tcPr>
                </a:tc>
                <a:tc>
                  <a:txBody>
                    <a:bodyPr/>
                    <a:lstStyle/>
                    <a:p>
                      <a:pPr algn="ctr"/>
                      <a:r>
                        <a:rPr kumimoji="1" lang="en-US" altLang="ja-JP" sz="1200" b="1" dirty="0">
                          <a:latin typeface="+mj-lt"/>
                        </a:rPr>
                        <a:t>Best effort (BE)</a:t>
                      </a:r>
                      <a:endParaRPr kumimoji="1" lang="ja-JP" altLang="en-US" sz="1200" b="1" dirty="0">
                        <a:latin typeface="+mj-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latin typeface="+mj-lt"/>
                        </a:rPr>
                        <a:t>Data</a:t>
                      </a:r>
                      <a:endParaRPr kumimoji="1" lang="ja-JP" altLang="en-US" sz="1200" b="1" dirty="0">
                        <a:latin typeface="+mj-lt"/>
                      </a:endParaRPr>
                    </a:p>
                  </a:txBody>
                  <a:tcPr/>
                </a:tc>
                <a:extLst>
                  <a:ext uri="{0D108BD9-81ED-4DB2-BD59-A6C34878D82A}">
                    <a16:rowId xmlns:a16="http://schemas.microsoft.com/office/drawing/2014/main" val="3326327884"/>
                  </a:ext>
                </a:extLst>
              </a:tr>
              <a:tr h="495547">
                <a:tc>
                  <a:txBody>
                    <a:bodyPr/>
                    <a:lstStyle/>
                    <a:p>
                      <a:pPr algn="ctr"/>
                      <a:r>
                        <a:rPr kumimoji="1" lang="en-US" altLang="ja-JP" sz="1400" b="1" dirty="0">
                          <a:latin typeface="+mn-ea"/>
                          <a:ea typeface="+mn-ea"/>
                        </a:rPr>
                        <a:t>2</a:t>
                      </a:r>
                      <a:endParaRPr kumimoji="1" lang="ja-JP" altLang="en-US" sz="1400" b="1" dirty="0">
                        <a:latin typeface="+mn-ea"/>
                        <a:ea typeface="+mn-ea"/>
                      </a:endParaRPr>
                    </a:p>
                  </a:txBody>
                  <a:tcPr>
                    <a:solidFill>
                      <a:srgbClr val="FFFF00"/>
                    </a:solidFill>
                  </a:tcPr>
                </a:tc>
                <a:tc>
                  <a:txBody>
                    <a:bodyPr/>
                    <a:lstStyle/>
                    <a:p>
                      <a:pPr algn="ctr"/>
                      <a:r>
                        <a:rPr kumimoji="1" lang="en-US" altLang="ja-JP" sz="1200" b="1" dirty="0">
                          <a:latin typeface="+mj-lt"/>
                        </a:rPr>
                        <a:t>Excellent effort (EE)</a:t>
                      </a:r>
                      <a:endParaRPr kumimoji="1" lang="ja-JP" altLang="en-US" sz="1200" b="1" dirty="0">
                        <a:latin typeface="+mj-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latin typeface="+mj-lt"/>
                        </a:rPr>
                        <a:t>Data</a:t>
                      </a:r>
                      <a:endParaRPr kumimoji="1" lang="ja-JP" altLang="en-US" sz="1200" b="1" dirty="0">
                        <a:latin typeface="+mj-lt"/>
                      </a:endParaRPr>
                    </a:p>
                  </a:txBody>
                  <a:tcPr/>
                </a:tc>
                <a:extLst>
                  <a:ext uri="{0D108BD9-81ED-4DB2-BD59-A6C34878D82A}">
                    <a16:rowId xmlns:a16="http://schemas.microsoft.com/office/drawing/2014/main" val="968388818"/>
                  </a:ext>
                </a:extLst>
              </a:tr>
              <a:tr h="317289">
                <a:tc>
                  <a:txBody>
                    <a:bodyPr/>
                    <a:lstStyle/>
                    <a:p>
                      <a:pPr algn="ctr"/>
                      <a:r>
                        <a:rPr kumimoji="1" lang="en-US" altLang="ja-JP" sz="1400" b="1" dirty="0">
                          <a:latin typeface="+mn-ea"/>
                          <a:ea typeface="+mn-ea"/>
                        </a:rPr>
                        <a:t>3</a:t>
                      </a:r>
                      <a:endParaRPr kumimoji="1" lang="ja-JP" altLang="en-US" sz="1400" b="1" dirty="0">
                        <a:latin typeface="+mn-ea"/>
                        <a:ea typeface="+mn-ea"/>
                      </a:endParaRPr>
                    </a:p>
                  </a:txBody>
                  <a:tcPr>
                    <a:solidFill>
                      <a:srgbClr val="FFFF00"/>
                    </a:solidFill>
                  </a:tcPr>
                </a:tc>
                <a:tc>
                  <a:txBody>
                    <a:bodyPr/>
                    <a:lstStyle/>
                    <a:p>
                      <a:pPr algn="ctr"/>
                      <a:r>
                        <a:rPr kumimoji="1" lang="en-US" altLang="ja-JP" sz="1200" b="1" dirty="0">
                          <a:latin typeface="+mj-lt"/>
                        </a:rPr>
                        <a:t>Video (VI)</a:t>
                      </a:r>
                      <a:endParaRPr kumimoji="1" lang="ja-JP" altLang="en-US" sz="1200" b="1" dirty="0">
                        <a:latin typeface="+mj-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latin typeface="+mj-lt"/>
                        </a:rPr>
                        <a:t>Data</a:t>
                      </a:r>
                      <a:endParaRPr kumimoji="1" lang="ja-JP" altLang="en-US" sz="1200" b="1" dirty="0">
                        <a:latin typeface="+mj-lt"/>
                      </a:endParaRPr>
                    </a:p>
                  </a:txBody>
                  <a:tcPr/>
                </a:tc>
                <a:extLst>
                  <a:ext uri="{0D108BD9-81ED-4DB2-BD59-A6C34878D82A}">
                    <a16:rowId xmlns:a16="http://schemas.microsoft.com/office/drawing/2014/main" val="2422592770"/>
                  </a:ext>
                </a:extLst>
              </a:tr>
              <a:tr h="317289">
                <a:tc>
                  <a:txBody>
                    <a:bodyPr/>
                    <a:lstStyle/>
                    <a:p>
                      <a:pPr algn="ctr"/>
                      <a:r>
                        <a:rPr kumimoji="1" lang="en-US" altLang="ja-JP" sz="1400" b="1" dirty="0">
                          <a:latin typeface="+mn-ea"/>
                          <a:ea typeface="+mn-ea"/>
                        </a:rPr>
                        <a:t>4</a:t>
                      </a:r>
                      <a:endParaRPr kumimoji="1" lang="ja-JP" altLang="en-US" sz="1400" b="1" dirty="0">
                        <a:latin typeface="+mn-ea"/>
                        <a:ea typeface="+mn-ea"/>
                      </a:endParaRPr>
                    </a:p>
                  </a:txBody>
                  <a:tcPr>
                    <a:solidFill>
                      <a:srgbClr val="FFFF00"/>
                    </a:solidFill>
                  </a:tcPr>
                </a:tc>
                <a:tc>
                  <a:txBody>
                    <a:bodyPr/>
                    <a:lstStyle/>
                    <a:p>
                      <a:pPr algn="ctr"/>
                      <a:r>
                        <a:rPr kumimoji="1" lang="en-US" altLang="ja-JP" sz="1200" b="1" dirty="0">
                          <a:latin typeface="+mj-lt"/>
                        </a:rPr>
                        <a:t>Voice (VO)</a:t>
                      </a:r>
                      <a:endParaRPr kumimoji="1" lang="ja-JP" altLang="en-US" sz="1200" b="1" dirty="0">
                        <a:latin typeface="+mj-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latin typeface="+mj-lt"/>
                        </a:rPr>
                        <a:t>Data</a:t>
                      </a:r>
                      <a:endParaRPr kumimoji="1" lang="ja-JP" altLang="en-US" sz="1200" b="1" dirty="0">
                        <a:latin typeface="+mj-lt"/>
                      </a:endParaRPr>
                    </a:p>
                  </a:txBody>
                  <a:tcPr/>
                </a:tc>
                <a:extLst>
                  <a:ext uri="{0D108BD9-81ED-4DB2-BD59-A6C34878D82A}">
                    <a16:rowId xmlns:a16="http://schemas.microsoft.com/office/drawing/2014/main" val="2817812179"/>
                  </a:ext>
                </a:extLst>
              </a:tr>
              <a:tr h="539587">
                <a:tc>
                  <a:txBody>
                    <a:bodyPr/>
                    <a:lstStyle/>
                    <a:p>
                      <a:pPr algn="ctr"/>
                      <a:r>
                        <a:rPr kumimoji="1" lang="en-US" altLang="ja-JP" sz="1400" b="1" dirty="0">
                          <a:latin typeface="+mn-ea"/>
                          <a:ea typeface="+mn-ea"/>
                        </a:rPr>
                        <a:t>5</a:t>
                      </a:r>
                      <a:endParaRPr kumimoji="1" lang="ja-JP" altLang="en-US" sz="1400" b="1" dirty="0">
                        <a:latin typeface="+mn-ea"/>
                        <a:ea typeface="+mn-ea"/>
                      </a:endParaRPr>
                    </a:p>
                  </a:txBody>
                  <a:tcPr>
                    <a:solidFill>
                      <a:srgbClr val="FFFF00"/>
                    </a:solidFill>
                  </a:tcPr>
                </a:tc>
                <a:tc>
                  <a:txBody>
                    <a:bodyPr/>
                    <a:lstStyle/>
                    <a:p>
                      <a:pPr algn="ctr"/>
                      <a:r>
                        <a:rPr kumimoji="1" lang="en-US" altLang="ja-JP" sz="1200" b="1" dirty="0">
                          <a:latin typeface="+mj-lt"/>
                        </a:rPr>
                        <a:t>Medical data or network control</a:t>
                      </a:r>
                      <a:endParaRPr kumimoji="1" lang="ja-JP" altLang="en-US" sz="1200" b="1" dirty="0">
                        <a:latin typeface="+mj-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latin typeface="+mj-lt"/>
                        </a:rPr>
                        <a:t>Data or management</a:t>
                      </a:r>
                      <a:endParaRPr kumimoji="1" lang="ja-JP" altLang="en-US" sz="1200" b="1" dirty="0">
                        <a:latin typeface="+mj-lt"/>
                      </a:endParaRPr>
                    </a:p>
                  </a:txBody>
                  <a:tcPr/>
                </a:tc>
                <a:extLst>
                  <a:ext uri="{0D108BD9-81ED-4DB2-BD59-A6C34878D82A}">
                    <a16:rowId xmlns:a16="http://schemas.microsoft.com/office/drawing/2014/main" val="3909945391"/>
                  </a:ext>
                </a:extLst>
              </a:tr>
              <a:tr h="693766">
                <a:tc>
                  <a:txBody>
                    <a:bodyPr/>
                    <a:lstStyle/>
                    <a:p>
                      <a:pPr algn="ctr"/>
                      <a:r>
                        <a:rPr kumimoji="1" lang="en-US" altLang="ja-JP" sz="1400" b="1" dirty="0">
                          <a:latin typeface="+mn-ea"/>
                          <a:ea typeface="+mn-ea"/>
                        </a:rPr>
                        <a:t>6</a:t>
                      </a:r>
                      <a:endParaRPr kumimoji="1" lang="ja-JP" altLang="en-US" sz="1400" b="1" dirty="0">
                        <a:latin typeface="+mn-ea"/>
                        <a:ea typeface="+mn-ea"/>
                      </a:endParaRPr>
                    </a:p>
                  </a:txBody>
                  <a:tcPr>
                    <a:solidFill>
                      <a:srgbClr val="FFFF00"/>
                    </a:solidFill>
                  </a:tcPr>
                </a:tc>
                <a:tc>
                  <a:txBody>
                    <a:bodyPr/>
                    <a:lstStyle/>
                    <a:p>
                      <a:pPr algn="ctr"/>
                      <a:r>
                        <a:rPr kumimoji="1" lang="en-US" altLang="ja-JP" sz="1200" b="1" dirty="0">
                          <a:latin typeface="+mj-lt"/>
                        </a:rPr>
                        <a:t>High-priority medical data or network control</a:t>
                      </a:r>
                      <a:endParaRPr kumimoji="1" lang="ja-JP" altLang="en-US" sz="1200" b="1" dirty="0">
                        <a:latin typeface="+mj-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latin typeface="+mj-lt"/>
                        </a:rPr>
                        <a:t>Data or management</a:t>
                      </a:r>
                      <a:endParaRPr kumimoji="1" lang="ja-JP" altLang="en-US" sz="1200" b="1" dirty="0">
                        <a:latin typeface="+mj-lt"/>
                      </a:endParaRPr>
                    </a:p>
                  </a:txBody>
                  <a:tcPr/>
                </a:tc>
                <a:extLst>
                  <a:ext uri="{0D108BD9-81ED-4DB2-BD59-A6C34878D82A}">
                    <a16:rowId xmlns:a16="http://schemas.microsoft.com/office/drawing/2014/main" val="1135171504"/>
                  </a:ext>
                </a:extLst>
              </a:tr>
              <a:tr h="693766">
                <a:tc>
                  <a:txBody>
                    <a:bodyPr/>
                    <a:lstStyle/>
                    <a:p>
                      <a:pPr algn="ctr"/>
                      <a:r>
                        <a:rPr kumimoji="1" lang="en-US" altLang="ja-JP" sz="1400" b="1" dirty="0">
                          <a:latin typeface="+mn-ea"/>
                          <a:ea typeface="+mn-ea"/>
                        </a:rPr>
                        <a:t>7</a:t>
                      </a:r>
                      <a:endParaRPr kumimoji="1" lang="ja-JP" altLang="en-US" sz="1400" b="1" dirty="0">
                        <a:latin typeface="+mn-ea"/>
                        <a:ea typeface="+mn-ea"/>
                      </a:endParaRPr>
                    </a:p>
                  </a:txBody>
                  <a:tcPr>
                    <a:solidFill>
                      <a:srgbClr val="FFFF00"/>
                    </a:solidFill>
                  </a:tcPr>
                </a:tc>
                <a:tc>
                  <a:txBody>
                    <a:bodyPr/>
                    <a:lstStyle/>
                    <a:p>
                      <a:pPr algn="ctr"/>
                      <a:r>
                        <a:rPr kumimoji="1" lang="en-US" altLang="ja-JP" sz="1200" b="1" dirty="0">
                          <a:latin typeface="+mj-lt"/>
                        </a:rPr>
                        <a:t>Emergency or medical implant event report</a:t>
                      </a:r>
                      <a:endParaRPr kumimoji="1" lang="ja-JP" altLang="en-US" sz="1200" b="1" dirty="0">
                        <a:latin typeface="+mj-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latin typeface="+mj-lt"/>
                        </a:rPr>
                        <a:t>Data</a:t>
                      </a:r>
                      <a:endParaRPr kumimoji="1" lang="ja-JP" altLang="en-US" sz="1200" b="1" dirty="0">
                        <a:latin typeface="+mj-lt"/>
                      </a:endParaRPr>
                    </a:p>
                  </a:txBody>
                  <a:tcPr/>
                </a:tc>
                <a:extLst>
                  <a:ext uri="{0D108BD9-81ED-4DB2-BD59-A6C34878D82A}">
                    <a16:rowId xmlns:a16="http://schemas.microsoft.com/office/drawing/2014/main" val="4025078811"/>
                  </a:ext>
                </a:extLst>
              </a:tr>
            </a:tbl>
          </a:graphicData>
        </a:graphic>
      </p:graphicFrame>
      <p:sp>
        <p:nvSpPr>
          <p:cNvPr id="7" name="テキスト ボックス 6">
            <a:extLst>
              <a:ext uri="{FF2B5EF4-FFF2-40B4-BE49-F238E27FC236}">
                <a16:creationId xmlns:a16="http://schemas.microsoft.com/office/drawing/2014/main" id="{BF72E107-77AA-4128-9974-6BEAA69B83DD}"/>
              </a:ext>
            </a:extLst>
          </p:cNvPr>
          <p:cNvSpPr txBox="1"/>
          <p:nvPr/>
        </p:nvSpPr>
        <p:spPr>
          <a:xfrm>
            <a:off x="234051" y="1949335"/>
            <a:ext cx="4468578" cy="4524315"/>
          </a:xfrm>
          <a:prstGeom prst="rect">
            <a:avLst/>
          </a:prstGeom>
          <a:noFill/>
        </p:spPr>
        <p:txBody>
          <a:bodyPr wrap="square" rtlCol="0">
            <a:spAutoFit/>
          </a:bodyPr>
          <a:lstStyle/>
          <a:p>
            <a:pPr marL="285750" indent="-285750">
              <a:buFont typeface="Arial" panose="020B0604020202020204" pitchFamily="34" charset="0"/>
              <a:buChar char="•"/>
            </a:pPr>
            <a:r>
              <a:rPr kumimoji="1" lang="en-US" altLang="ja-JP" dirty="0">
                <a:latin typeface="+mj-lt"/>
              </a:rPr>
              <a:t>In Std.15.6 WBAN systems, a various data such as vital signs, skin temperature,  blood pressure, ECG, EEG, </a:t>
            </a:r>
            <a:r>
              <a:rPr kumimoji="1" lang="en-US" altLang="ja-JP" dirty="0" err="1">
                <a:latin typeface="+mj-lt"/>
              </a:rPr>
              <a:t>ECoG</a:t>
            </a:r>
            <a:r>
              <a:rPr kumimoji="1" lang="en-US" altLang="ja-JP" dirty="0">
                <a:latin typeface="+mj-lt"/>
              </a:rPr>
              <a:t>, and vehicle controlling commons have different QoS levels corresponding to user priority.</a:t>
            </a:r>
            <a:endParaRPr kumimoji="1" lang="en-US" altLang="ja-JP" b="1" u="sng" dirty="0">
              <a:latin typeface="+mj-lt"/>
            </a:endParaRPr>
          </a:p>
          <a:p>
            <a:pPr marL="285750" indent="-285750">
              <a:buFont typeface="Arial" panose="020B0604020202020204" pitchFamily="34" charset="0"/>
              <a:buChar char="•"/>
            </a:pPr>
            <a:endParaRPr lang="en-US" altLang="ja-JP" dirty="0">
              <a:latin typeface="+mj-lt"/>
            </a:endParaRPr>
          </a:p>
          <a:p>
            <a:pPr marL="285750" indent="-285750">
              <a:buFont typeface="Arial" panose="020B0604020202020204" pitchFamily="34" charset="0"/>
              <a:buChar char="•"/>
            </a:pPr>
            <a:r>
              <a:rPr lang="en-US" altLang="ja-JP" sz="1800" dirty="0">
                <a:latin typeface="+mj-lt"/>
              </a:rPr>
              <a:t>In </a:t>
            </a:r>
            <a:r>
              <a:rPr lang="en-US" altLang="ja-JP" dirty="0">
                <a:latin typeface="+mj-lt"/>
              </a:rPr>
              <a:t>15.6ma for dependable WBAN for human and vehicles, data packet transmission should be dependable according to QoS levels even in various classes of coexistence environment.</a:t>
            </a:r>
          </a:p>
          <a:p>
            <a:pPr marL="285750" indent="-285750">
              <a:buFont typeface="Arial" panose="020B0604020202020204" pitchFamily="34" charset="0"/>
              <a:buChar char="•"/>
            </a:pPr>
            <a:endParaRPr kumimoji="1" lang="en-US" altLang="ja-JP" dirty="0">
              <a:latin typeface="+mj-lt"/>
            </a:endParaRPr>
          </a:p>
          <a:p>
            <a:pPr marL="285750" indent="-285750">
              <a:buFont typeface="Arial" panose="020B0604020202020204" pitchFamily="34" charset="0"/>
              <a:buChar char="•"/>
            </a:pPr>
            <a:r>
              <a:rPr kumimoji="1" lang="en-US" altLang="ja-JP" dirty="0">
                <a:latin typeface="+mj-lt"/>
              </a:rPr>
              <a:t>Therefore, </a:t>
            </a:r>
            <a:r>
              <a:rPr kumimoji="1" lang="en-US" altLang="ja-JP" b="1" u="sng" dirty="0">
                <a:latin typeface="+mj-lt"/>
              </a:rPr>
              <a:t>appropriate sets of error controlling scheme with FEC and hybrid ARQ </a:t>
            </a:r>
            <a:r>
              <a:rPr kumimoji="1" lang="en-US" altLang="ja-JP" dirty="0">
                <a:latin typeface="+mj-lt"/>
              </a:rPr>
              <a:t>corresponding to QoS levels have been standardized in 15.6ma,</a:t>
            </a:r>
          </a:p>
        </p:txBody>
      </p:sp>
    </p:spTree>
    <p:extLst>
      <p:ext uri="{BB962C8B-B14F-4D97-AF65-F5344CB8AC3E}">
        <p14:creationId xmlns:p14="http://schemas.microsoft.com/office/powerpoint/2010/main" val="3084269603"/>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6">
            <a:lumMod val="20000"/>
            <a:lumOff val="80000"/>
          </a:schemeClr>
        </a:solidFill>
        <a:ln w="12700" cap="flat" cmpd="sng" algn="ctr">
          <a:solidFill>
            <a:schemeClr val="tx1"/>
          </a:solidFill>
          <a:prstDash val="solid"/>
          <a:round/>
          <a:headEnd type="none" w="sm" len="sm"/>
          <a:tailEnd type="none" w="sm" len="sm"/>
        </a:ln>
        <a:effec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1200" b="0" i="0" u="none" strike="noStrike" cap="none" normalizeH="0" baseline="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38442</TotalTime>
  <Words>2900</Words>
  <Application>Microsoft Office PowerPoint</Application>
  <PresentationFormat>画面に合わせる (4:3)</PresentationFormat>
  <Paragraphs>407</Paragraphs>
  <Slides>16</Slides>
  <Notes>9</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16</vt:i4>
      </vt:variant>
    </vt:vector>
  </HeadingPairs>
  <TitlesOfParts>
    <vt:vector size="27" baseType="lpstr">
      <vt:lpstr>Arial Unicode MS</vt:lpstr>
      <vt:lpstr>굴림</vt:lpstr>
      <vt:lpstr>ＭＳ Ｐゴシック</vt:lpstr>
      <vt:lpstr>游ゴシック</vt:lpstr>
      <vt:lpstr>ADLaM Display</vt:lpstr>
      <vt:lpstr>Arial</vt:lpstr>
      <vt:lpstr>Calibri</vt:lpstr>
      <vt:lpstr>Times New Roman</vt:lpstr>
      <vt:lpstr>Wingdings</vt:lpstr>
      <vt:lpstr>Work Sans</vt:lpstr>
      <vt:lpstr>IEEE-P802_15</vt:lpstr>
      <vt:lpstr>PowerPoint プレゼンテーション</vt:lpstr>
      <vt:lpstr>IEEE 802.15 TG6ma  (Revision of IEEE802.15.6-2012)   Closing Report  In Personal and Virtual Hybrid Interim Session Warsaw, Poland May 16th, 2024 Ryuji Kohno Yokohama National University(YNU), YRP International Alliance Institute(YRP-IAI) </vt:lpstr>
      <vt:lpstr>Objectives of TG 6ma – Enhanced Dependability Body Area Network (ED-BAN)</vt:lpstr>
      <vt:lpstr>TG15.6ma Plenary Session Schedule for 12-17th, May 2024</vt:lpstr>
      <vt:lpstr>Agenda items for the week</vt:lpstr>
      <vt:lpstr> Definition of Coexistence Environment Classes</vt:lpstr>
      <vt:lpstr>PowerPoint プレゼンテーション</vt:lpstr>
      <vt:lpstr>PowerPoint プレゼンテーション</vt:lpstr>
      <vt:lpstr>QoS Levels of Packets  corresponding to User Priority </vt:lpstr>
      <vt:lpstr>FEC/HARQ for 64 Combinations of 8 Coexistence Classes  × 8 QoS Packet Levels</vt:lpstr>
      <vt:lpstr>FEC in TG6ma </vt:lpstr>
      <vt:lpstr>PowerPoint プレゼンテーション</vt:lpstr>
      <vt:lpstr>PowerPoint プレゼンテーション</vt:lpstr>
      <vt:lpstr>Contributions</vt:lpstr>
      <vt:lpstr>Contacts and Conference call</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IEEE802.15 IG-DEP Presentation</dc:title>
  <dc:creator>kohno@ynu.ac.jp</dc:creator>
  <cp:lastModifiedBy>Ryuji Kohno</cp:lastModifiedBy>
  <cp:revision>258</cp:revision>
  <dcterms:created xsi:type="dcterms:W3CDTF">2018-03-06T17:15:04Z</dcterms:created>
  <dcterms:modified xsi:type="dcterms:W3CDTF">2024-05-16T12:10:11Z</dcterms:modified>
</cp:coreProperties>
</file>