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12"/>
  </p:handoutMasterIdLst>
  <p:sldIdLst>
    <p:sldId id="346" r:id="rId3"/>
    <p:sldId id="311" r:id="rId5"/>
    <p:sldId id="371" r:id="rId6"/>
    <p:sldId id="405" r:id="rId7"/>
    <p:sldId id="392" r:id="rId8"/>
    <p:sldId id="396" r:id="rId9"/>
    <p:sldId id="400" r:id="rId10"/>
    <p:sldId id="366"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98"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5" autoAdjust="0"/>
    <p:restoredTop sz="93488" autoAdjust="0"/>
  </p:normalViewPr>
  <p:slideViewPr>
    <p:cSldViewPr showGuides="1">
      <p:cViewPr>
        <p:scale>
          <a:sx n="75" d="100"/>
          <a:sy n="75" d="100"/>
        </p:scale>
        <p:origin x="2418" y="780"/>
      </p:cViewPr>
      <p:guideLst>
        <p:guide orient="horz" pos="2198"/>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0" d="100"/>
          <a:sy n="80" d="100"/>
        </p:scale>
        <p:origin x="3882" y="96"/>
      </p:cViewPr>
      <p:guideLst>
        <p:guide orient="horz" pos="2980"/>
        <p:guide pos="2208"/>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handoutMaster" Target="handoutMasters/handoutMaster1.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fld>
            <a:endParaRPr lang="en-US"/>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fld>
            <a:endParaRPr lang="en-US"/>
          </a:p>
        </p:txBody>
      </p:sp>
    </p:spTree>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r>
              <a:rPr lang="en-US"/>
              <a:t>January 2022</a:t>
            </a:r>
            <a:endParaRPr lang="en-US" dirty="0"/>
          </a:p>
        </p:txBody>
      </p:sp>
      <p:sp>
        <p:nvSpPr>
          <p:cNvPr id="5" name="Footer Placeholder 4"/>
          <p:cNvSpPr>
            <a:spLocks noGrp="1"/>
          </p:cNvSpPr>
          <p:nvPr>
            <p:ph type="ftr" sz="quarter" idx="4"/>
          </p:nvPr>
        </p:nvSpPr>
        <p:spPr/>
        <p:txBody>
          <a:bodyPr/>
          <a:lstStyle/>
          <a:p>
            <a:r>
              <a:rPr lang="en-US"/>
              <a:t>Submission</a:t>
            </a:r>
            <a:endParaRPr lang="en-US"/>
          </a:p>
        </p:txBody>
      </p:sp>
      <p:sp>
        <p:nvSpPr>
          <p:cNvPr id="6" name="Slide Number Placeholder 5"/>
          <p:cNvSpPr>
            <a:spLocks noGrp="1"/>
          </p:cNvSpPr>
          <p:nvPr>
            <p:ph type="sldNum" sz="quarter" idx="5"/>
          </p:nvPr>
        </p:nvSpPr>
        <p:spPr/>
        <p:txBody>
          <a:bodyPr/>
          <a:lstStyle/>
          <a:p>
            <a:fld id="{15234A02-7D3B-CD49-A0E0-CACF1D6BF2B3}" type="slidenum">
              <a:rPr 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6705"/>
          </a:xfrm>
          <a:prstGeom prst="rect">
            <a:avLst/>
          </a:prstGeom>
          <a:noFill/>
        </p:spPr>
        <p:txBody>
          <a:bodyPr wrap="square" rtlCol="0">
            <a:spAutoFit/>
          </a:bodyPr>
          <a:lstStyle/>
          <a:p>
            <a:pPr algn="r"/>
            <a:r>
              <a:rPr lang="en-US" sz="1400" b="1" dirty="0">
                <a:latin typeface="Times New Roman" panose="02020603050405020304" pitchFamily="18" charset="0"/>
                <a:cs typeface="Times New Roman" panose="02020603050405020304" pitchFamily="18" charset="0"/>
                <a:sym typeface="+mn-ea"/>
              </a:rPr>
              <a:t>DCN 15-24-0304-00-07ma</a:t>
            </a:r>
            <a:endParaRPr lang="en-US" sz="1400" b="1" dirty="0">
              <a:solidFill>
                <a:srgbClr val="FF0000"/>
              </a:solidFill>
              <a:latin typeface="Times New Roman" panose="02020603050405020304" pitchFamily="18" charset="0"/>
              <a:cs typeface="Times New Roman" panose="02020603050405020304" pitchFamily="18" charset="0"/>
            </a:endParaRPr>
          </a:p>
        </p:txBody>
      </p:sp>
      <p:sp>
        <p:nvSpPr>
          <p:cNvPr id="10" name="TextBox 9"/>
          <p:cNvSpPr txBox="1"/>
          <p:nvPr userDrawn="1"/>
        </p:nvSpPr>
        <p:spPr>
          <a:xfrm>
            <a:off x="457200" y="303311"/>
            <a:ext cx="1524000" cy="30777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September 2020</a:t>
            </a:r>
            <a:endParaRPr lang="en-US" sz="1400" b="1" dirty="0">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May 2024</a:t>
            </a:r>
            <a:endParaRPr lang="en-US" sz="1400" b="1" dirty="0">
              <a:latin typeface="Times New Roman" panose="02020603050405020304" pitchFamily="18" charset="0"/>
              <a:cs typeface="Times New Roman" panose="02020603050405020304" pitchFamily="18" charset="0"/>
            </a:endParaRPr>
          </a:p>
        </p:txBody>
      </p:sp>
      <p:sp>
        <p:nvSpPr>
          <p:cNvPr id="13"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9"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5" name="TextBox 14"/>
          <p:cNvSpPr txBox="1"/>
          <p:nvPr userDrawn="1"/>
        </p:nvSpPr>
        <p:spPr>
          <a:xfrm>
            <a:off x="5410200" y="152400"/>
            <a:ext cx="3276600" cy="306705"/>
          </a:xfrm>
          <a:prstGeom prst="rect">
            <a:avLst/>
          </a:prstGeom>
          <a:noFill/>
        </p:spPr>
        <p:txBody>
          <a:bodyPr wrap="square" rtlCol="0">
            <a:spAutoFit/>
          </a:bodyPr>
          <a:lstStyle/>
          <a:p>
            <a:pPr algn="r"/>
            <a:r>
              <a:rPr lang="en-US" sz="1400" b="1" dirty="0">
                <a:solidFill>
                  <a:schemeClr val="tx1"/>
                </a:solidFill>
                <a:latin typeface="Times New Roman" panose="02020603050405020304" pitchFamily="18" charset="0"/>
                <a:cs typeface="Times New Roman" panose="02020603050405020304" pitchFamily="18" charset="0"/>
              </a:rPr>
              <a:t>DCN 15-24-0304-00-07ma</a:t>
            </a:r>
            <a:endParaRPr lang="en-US" sz="1400" b="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fld>
            <a:endParaRPr lang="en-US"/>
          </a:p>
        </p:txBody>
      </p:sp>
      <p:sp>
        <p:nvSpPr>
          <p:cNvPr id="7"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fld>
            <a:endParaRPr lang="en-US"/>
          </a:p>
        </p:txBody>
      </p:sp>
      <p:sp>
        <p:nvSpPr>
          <p:cNvPr id="10"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fld>
            <a:endParaRPr lang="en-US"/>
          </a:p>
        </p:txBody>
      </p:sp>
      <p:sp>
        <p:nvSpPr>
          <p:cNvPr id="6"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fld>
            <a:endParaRPr lang="en-US"/>
          </a:p>
        </p:txBody>
      </p:sp>
      <p:sp>
        <p:nvSpPr>
          <p:cNvPr id="5"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0"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anose="02020603050405020304" pitchFamily="18" charset="0"/>
                <a:cs typeface="Times New Roman" panose="02020603050405020304" pitchFamily="18" charset="0"/>
              </a:rPr>
              <a:t>Slide</a:t>
            </a:r>
            <a:endParaRPr lang="en-US" sz="1400" dirty="0">
              <a:latin typeface="Times New Roman" panose="02020603050405020304" pitchFamily="18" charset="0"/>
              <a:cs typeface="Times New Roman" panose="02020603050405020304" pitchFamily="18" charset="0"/>
            </a:endParaRPr>
          </a:p>
        </p:txBody>
      </p:sp>
      <p:sp>
        <p:nvSpPr>
          <p:cNvPr id="12" name="Slide Number Placeholder 5"/>
          <p:cNvSpPr txBox="1"/>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
        <p:nvSpPr>
          <p:cNvPr id="13" name="Footer Placeholder 1"/>
          <p:cNvSpPr txBox="1"/>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png"/><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10274" y="533400"/>
            <a:ext cx="8991600" cy="5539105"/>
          </a:xfrm>
          <a:prstGeom prst="rect">
            <a:avLst/>
          </a:prstGeom>
          <a:noFill/>
          <a:ln w="12700">
            <a:noFill/>
            <a:miter lim="800000"/>
            <a:headEnd type="none" w="sm" len="sm"/>
            <a:tailEnd type="none" w="sm" len="sm"/>
          </a:ln>
          <a:effectLst/>
        </p:spPr>
        <p:txBody>
          <a:bodyPr>
            <a:spAutoFit/>
          </a:bodyPr>
          <a:lstStyle/>
          <a:p>
            <a:pPr algn="ctr"/>
            <a:r>
              <a:rPr lang="en-US" altLang="ja-JP" b="1" u="sng" dirty="0">
                <a:effectLst>
                  <a:outerShdw blurRad="38100" dist="38100" dir="2700000" algn="tl">
                    <a:srgbClr val="C0C0C0"/>
                  </a:outerShdw>
                </a:effectLst>
                <a:latin typeface="Times New Roman" panose="02020603050405020304" pitchFamily="18" charset="0"/>
                <a:ea typeface="MS PGothic" panose="020B0600070205080204" charset="-128"/>
                <a:cs typeface="Times New Roman" panose="02020603050405020304" pitchFamily="18" charset="0"/>
              </a:rPr>
              <a:t>IG NG-OCC</a:t>
            </a:r>
            <a:endParaRPr lang="en-US" altLang="ja-JP" sz="1600" b="1" dirty="0">
              <a:latin typeface="Times New Roman" panose="02020603050405020304" pitchFamily="18" charset="0"/>
              <a:ea typeface="MS PGothic" panose="020B0600070205080204" charset="-128"/>
              <a:cs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Submission Title:</a:t>
            </a:r>
            <a:r>
              <a:rPr lang="en-US" altLang="ja-JP" sz="1600" dirty="0">
                <a:latin typeface="Times New Roman" panose="02020603050405020304" pitchFamily="18" charset="0"/>
                <a:ea typeface="MS PGothic" panose="020B0600070205080204" charset="-128"/>
                <a:cs typeface="Times New Roman" panose="02020603050405020304" pitchFamily="18" charset="0"/>
              </a:rPr>
              <a:t> Towards </a:t>
            </a:r>
            <a:r>
              <a:rPr lang="en-US" altLang="ja-JP" sz="1600" dirty="0">
                <a:latin typeface="Times New Roman" panose="02020603050405020304" pitchFamily="18" charset="0"/>
                <a:ea typeface="MS PGothic" panose="020B0600070205080204" charset="-128"/>
                <a:cs typeface="Times New Roman" panose="02020603050405020304" pitchFamily="18" charset="0"/>
                <a:sym typeface="+mn-ea"/>
              </a:rPr>
              <a:t>the design of secure communication for OCC enabled vehicular networks for NG-OCC</a:t>
            </a:r>
            <a:r>
              <a:rPr lang="en-US" altLang="ja-JP" sz="1600" dirty="0">
                <a:latin typeface="Times New Roman" panose="02020603050405020304" pitchFamily="18" charset="0"/>
                <a:ea typeface="MS PGothic" panose="020B0600070205080204" charset="-128"/>
                <a:cs typeface="Times New Roman" panose="02020603050405020304" pitchFamily="18" charset="0"/>
                <a:sym typeface="+mn-ea"/>
              </a:rPr>
              <a:t> </a:t>
            </a:r>
            <a:r>
              <a:rPr lang="en-US" altLang="ja-JP" sz="1600" dirty="0">
                <a:latin typeface="Times New Roman" panose="02020603050405020304" pitchFamily="18" charset="0"/>
                <a:ea typeface="MS PGothic" panose="020B0600070205080204" charset="-128"/>
                <a:cs typeface="Times New Roman" panose="02020603050405020304" pitchFamily="18" charset="0"/>
              </a:rPr>
              <a:t>(May 2024)	</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Date Submitted: </a:t>
            </a:r>
            <a:r>
              <a:rPr lang="en-US" altLang="ja-JP" sz="1600" dirty="0">
                <a:latin typeface="Times New Roman" panose="02020603050405020304" pitchFamily="18" charset="0"/>
                <a:ea typeface="MS PGothic" panose="020B0600070205080204" charset="-128"/>
                <a:cs typeface="Times New Roman" panose="02020603050405020304" pitchFamily="18" charset="0"/>
              </a:rPr>
              <a:t>May 16, 2024	</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Source:</a:t>
            </a:r>
            <a:r>
              <a:rPr lang="en-US" altLang="ja-JP" sz="1600" dirty="0">
                <a:latin typeface="Times New Roman" panose="02020603050405020304" pitchFamily="18" charset="0"/>
                <a:ea typeface="MS PGothic" panose="020B0600070205080204" charset="-128"/>
                <a:cs typeface="Times New Roman" panose="02020603050405020304" pitchFamily="18" charset="0"/>
              </a:rPr>
              <a:t> Muhammad Adnan</a:t>
            </a:r>
            <a:r>
              <a:rPr lang="en-US" altLang="zh-CN" sz="1600" dirty="0">
                <a:latin typeface="Times New Roman" panose="02020603050405020304" pitchFamily="18" charset="0"/>
                <a:cs typeface="Times New Roman" panose="02020603050405020304" pitchFamily="18" charset="0"/>
              </a:rPr>
              <a:t>, Nguyen Ngoc Huy, Yeong Min Jang</a:t>
            </a:r>
            <a:r>
              <a:rPr lang="en-US" altLang="zh-CN" sz="1600" dirty="0">
                <a:latin typeface="Times New Roman" panose="02020603050405020304" pitchFamily="18" charset="0"/>
                <a:ea typeface="MS PGothic" panose="020B0600070205080204" charset="-128"/>
                <a:cs typeface="Times New Roman" panose="02020603050405020304" pitchFamily="18" charset="0"/>
              </a:rPr>
              <a:t>,</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ko-KR" sz="1600" dirty="0">
                <a:latin typeface="Times New Roman" panose="02020603050405020304" pitchFamily="18" charset="0"/>
                <a:ea typeface="굴림" panose="020B0600000101010101" charset="-127"/>
                <a:cs typeface="Times New Roman" panose="02020603050405020304" pitchFamily="18" charset="0"/>
              </a:rPr>
              <a:t>Kookmin University</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dirty="0">
                <a:latin typeface="Times New Roman" panose="02020603050405020304" pitchFamily="18" charset="0"/>
                <a:ea typeface="MS PGothic" panose="020B0600070205080204" charset="-128"/>
                <a:cs typeface="Times New Roman" panose="02020603050405020304" pitchFamily="18" charset="0"/>
              </a:rPr>
              <a:t>Address: Room #603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Mirae</a:t>
            </a:r>
            <a:r>
              <a:rPr lang="en-US" altLang="ja-JP" sz="1600" dirty="0">
                <a:latin typeface="Times New Roman" panose="02020603050405020304" pitchFamily="18" charset="0"/>
                <a:ea typeface="MS PGothic" panose="020B0600070205080204" charset="-128"/>
                <a:cs typeface="Times New Roman" panose="02020603050405020304" pitchFamily="18" charset="0"/>
              </a:rPr>
              <a:t> Building,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Kookmin</a:t>
            </a:r>
            <a:r>
              <a:rPr lang="en-US" altLang="ja-JP" sz="1600" dirty="0">
                <a:latin typeface="Times New Roman" panose="02020603050405020304" pitchFamily="18" charset="0"/>
                <a:ea typeface="MS PGothic" panose="020B0600070205080204" charset="-128"/>
                <a:cs typeface="Times New Roman" panose="02020603050405020304" pitchFamily="18" charset="0"/>
              </a:rPr>
              <a:t> University, 77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Jeongneung</a:t>
            </a:r>
            <a:r>
              <a:rPr lang="en-US" altLang="ja-JP" sz="1600" dirty="0">
                <a:latin typeface="Times New Roman" panose="02020603050405020304" pitchFamily="18" charset="0"/>
                <a:ea typeface="MS PGothic" panose="020B0600070205080204" charset="-128"/>
                <a:cs typeface="Times New Roman" panose="02020603050405020304" pitchFamily="18" charset="0"/>
              </a:rPr>
              <a:t>-Ro,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Seongbuk</a:t>
            </a:r>
            <a:r>
              <a:rPr lang="en-US" altLang="ja-JP" sz="1600" dirty="0">
                <a:latin typeface="Times New Roman" panose="02020603050405020304" pitchFamily="18" charset="0"/>
                <a:ea typeface="MS PGothic" panose="020B0600070205080204" charset="-128"/>
                <a:cs typeface="Times New Roman" panose="02020603050405020304" pitchFamily="18" charset="0"/>
              </a:rPr>
              <a:t>-Gu, Seoul, 136702, Republic of Korea</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dirty="0">
                <a:latin typeface="Times New Roman" panose="02020603050405020304" pitchFamily="18" charset="0"/>
                <a:ea typeface="MS PGothic" panose="020B0600070205080204" charset="-128"/>
                <a:cs typeface="Times New Roman" panose="02020603050405020304" pitchFamily="18" charset="0"/>
              </a:rPr>
              <a:t>Voice: +82-2-910-5068  				E-Mail: yjang</a:t>
            </a:r>
            <a:r>
              <a:rPr lang="en-US" altLang="ko-KR" sz="1600" dirty="0">
                <a:latin typeface="Times New Roman" panose="02020603050405020304" pitchFamily="18" charset="0"/>
                <a:ea typeface="굴림" panose="020B0600000101010101" charset="-127"/>
                <a:cs typeface="Times New Roman" panose="02020603050405020304" pitchFamily="18" charset="0"/>
              </a:rPr>
              <a:t>@kookmin.ac.kr</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Re: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ja-JP" dirty="0">
                <a:latin typeface="Times New Roman" panose="02020603050405020304" pitchFamily="18" charset="0"/>
                <a:ea typeface="MS PGothic" panose="020B0600070205080204" charset="-128"/>
                <a:cs typeface="Times New Roman" panose="02020603050405020304" pitchFamily="18" charset="0"/>
              </a:rPr>
              <a:t>	</a:t>
            </a:r>
            <a:endParaRPr lang="en-US" altLang="ja-JP"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Abstract:</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ja-JP" sz="1600" dirty="0">
                <a:latin typeface="Times New Roman" panose="02020603050405020304" pitchFamily="18" charset="0"/>
                <a:ea typeface="MS PGothic" panose="020B0600070205080204" charset="-128"/>
                <a:cs typeface="Times New Roman" panose="02020603050405020304" pitchFamily="18" charset="0"/>
                <a:sym typeface="+mn-ea"/>
              </a:rPr>
              <a:t>Present </a:t>
            </a:r>
            <a:r>
              <a:rPr lang="en-US" altLang="ja-JP" sz="1600" dirty="0">
                <a:latin typeface="Times New Roman" panose="02020603050405020304" pitchFamily="18" charset="0"/>
                <a:ea typeface="MS PGothic" panose="020B0600070205080204" charset="-128"/>
                <a:cs typeface="Times New Roman" panose="02020603050405020304" pitchFamily="18" charset="0"/>
                <a:sym typeface="+mn-ea"/>
              </a:rPr>
              <a:t>the design of secure communication for OCC enabled vehicular networks for NG-OCC</a:t>
            </a:r>
            <a:r>
              <a:rPr lang="en-US" altLang="ja-JP" sz="1600" dirty="0">
                <a:latin typeface="Times New Roman" panose="02020603050405020304" pitchFamily="18" charset="0"/>
                <a:ea typeface="MS PGothic" panose="020B0600070205080204" charset="-128"/>
                <a:cs typeface="Times New Roman" panose="02020603050405020304" pitchFamily="18" charset="0"/>
                <a:sym typeface="+mn-ea"/>
              </a:rPr>
              <a:t> </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Purpose:</a:t>
            </a:r>
            <a:r>
              <a:rPr lang="en-US" altLang="ja-JP" sz="1600" dirty="0">
                <a:latin typeface="Times New Roman" panose="02020603050405020304" pitchFamily="18" charset="0"/>
                <a:ea typeface="MS PGothic" panose="020B0600070205080204" charset="-128"/>
                <a:cs typeface="Times New Roman" panose="02020603050405020304" pitchFamily="18" charset="0"/>
              </a:rPr>
              <a:t>	Presentation for contribution on IG NG-OCC</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lgn="just"/>
            <a:r>
              <a:rPr lang="en-US" altLang="ja-JP" sz="1600" b="1" dirty="0">
                <a:latin typeface="Times New Roman" panose="02020603050405020304" pitchFamily="18" charset="0"/>
                <a:ea typeface="MS PGothic" panose="020B0600070205080204" charset="-128"/>
                <a:cs typeface="Times New Roman" panose="02020603050405020304" pitchFamily="18" charset="0"/>
              </a:rPr>
              <a:t>Notice: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This document has been prepared to assist the IG NG-OCC.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lgn="just"/>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Release: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The contributor acknowledges and accepts that this contribution becomes the property of IEEE and may be made publicly available by IG NG-OCC.	</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p:txBody>
      </p:sp>
      <p:sp>
        <p:nvSpPr>
          <p:cNvPr id="4" name="Text Box 3"/>
          <p:cNvSpPr txBox="1"/>
          <p:nvPr/>
        </p:nvSpPr>
        <p:spPr>
          <a:xfrm>
            <a:off x="457200" y="228600"/>
            <a:ext cx="3048000" cy="368300"/>
          </a:xfrm>
          <a:prstGeom prst="rect">
            <a:avLst/>
          </a:prstGeom>
          <a:noFill/>
        </p:spPr>
        <p:txBody>
          <a:bodyPr wrap="square" rtlCol="0">
            <a:spAutoFit/>
          </a:bodyPr>
          <a:p>
            <a:endParaRPr lang="en-US"/>
          </a:p>
        </p:txBody>
      </p:sp>
      <p:sp>
        <p:nvSpPr>
          <p:cNvPr id="15" name="Text Box 14"/>
          <p:cNvSpPr txBox="1"/>
          <p:nvPr/>
        </p:nvSpPr>
        <p:spPr>
          <a:xfrm>
            <a:off x="8013065" y="301625"/>
            <a:ext cx="3048000" cy="368300"/>
          </a:xfrm>
          <a:prstGeom prst="rect">
            <a:avLst/>
          </a:prstGeom>
          <a:noFill/>
        </p:spPr>
        <p:txBody>
          <a:bodyPr wrap="square" rtlCol="0">
            <a:spAutoFit/>
          </a:bodyPr>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MS PGothic" panose="020B0600070205080204" charset="-128"/>
                <a:sym typeface="+mn-ea"/>
              </a:rPr>
              <a:t>Towards the design of secure communication for OCC enabled vehicular networks for NG-OCC</a:t>
            </a:r>
            <a:br>
              <a:rPr lang="en-US" altLang="ja-JP" b="1" dirty="0">
                <a:ea typeface="MS PGothic" panose="020B0600070205080204" charset="-128"/>
              </a:rPr>
            </a:br>
            <a:br>
              <a:rPr lang="en-US" altLang="ja-JP" dirty="0">
                <a:ea typeface="MS PGothic" panose="020B0600070205080204" charset="-128"/>
              </a:rPr>
            </a:br>
            <a:br>
              <a:rPr lang="en-US" altLang="ja-JP" dirty="0">
                <a:ea typeface="MS PGothic" panose="020B0600070205080204" charset="-128"/>
              </a:rPr>
            </a:br>
            <a:r>
              <a:rPr lang="en-US" altLang="ja-JP" dirty="0">
                <a:ea typeface="MS PGothic" panose="020B0600070205080204" charset="-128"/>
              </a:rPr>
              <a:t> </a:t>
            </a:r>
            <a:br>
              <a:rPr lang="en-US" altLang="ja-JP" dirty="0">
                <a:ea typeface="MS PGothic" panose="020B0600070205080204" charset="-128"/>
              </a:rPr>
            </a:br>
            <a:r>
              <a:rPr lang="en-US" altLang="ja-JP" dirty="0">
                <a:ea typeface="MS PGothic" panose="020B0600070205080204" charset="-128"/>
              </a:rPr>
              <a:t>May 16, 2024</a:t>
            </a:r>
            <a:endParaRPr lang="ja-JP"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Contents</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457200" y="1417638"/>
            <a:ext cx="8599140" cy="4918464"/>
          </a:xfrm>
        </p:spPr>
        <p:txBody>
          <a:bodyPr>
            <a:normAutofit/>
          </a:bodyPr>
          <a:lstStyle/>
          <a:p>
            <a:pPr algn="just"/>
            <a:r>
              <a:rPr lang="en-US" altLang="ja-JP" sz="2800" dirty="0">
                <a:latin typeface="Times New Roman" panose="02020603050405020304" pitchFamily="18" charset="0"/>
                <a:cs typeface="Times New Roman" panose="02020603050405020304" pitchFamily="18" charset="0"/>
                <a:sym typeface="+mn-ea"/>
              </a:rPr>
              <a:t>Background</a:t>
            </a:r>
            <a:endParaRPr lang="en-US" altLang="ja-JP" sz="2800" dirty="0">
              <a:latin typeface="Times New Roman" panose="02020603050405020304" pitchFamily="18" charset="0"/>
              <a:cs typeface="Times New Roman" panose="02020603050405020304" pitchFamily="18" charset="0"/>
            </a:endParaRPr>
          </a:p>
          <a:p>
            <a:pPr lvl="2" algn="just">
              <a:buClrTx/>
              <a:buSzTx/>
            </a:pPr>
            <a:r>
              <a:rPr lang="en-US" altLang="ja-JP" sz="2100" dirty="0">
                <a:latin typeface="Times New Roman" panose="02020603050405020304" pitchFamily="18" charset="0"/>
                <a:cs typeface="Times New Roman" panose="02020603050405020304" pitchFamily="18" charset="0"/>
                <a:sym typeface="+mn-ea"/>
              </a:rPr>
              <a:t>OCC enabled vehicular networks</a:t>
            </a:r>
            <a:endParaRPr lang="en-US" altLang="ja-JP" sz="2100" dirty="0">
              <a:latin typeface="Times New Roman" panose="02020603050405020304" pitchFamily="18" charset="0"/>
              <a:cs typeface="Times New Roman" panose="02020603050405020304" pitchFamily="18" charset="0"/>
              <a:sym typeface="+mn-ea"/>
            </a:endParaRPr>
          </a:p>
          <a:p>
            <a:pPr lvl="2" algn="just">
              <a:buClrTx/>
              <a:buSzTx/>
            </a:pPr>
            <a:r>
              <a:rPr lang="en-US" altLang="ja-JP" sz="2100" dirty="0">
                <a:latin typeface="Times New Roman" panose="02020603050405020304" pitchFamily="18" charset="0"/>
                <a:cs typeface="Times New Roman" panose="02020603050405020304" pitchFamily="18" charset="0"/>
                <a:sym typeface="+mn-ea"/>
              </a:rPr>
              <a:t>Security issues in OCC enabled vehicular networks</a:t>
            </a:r>
            <a:endParaRPr lang="en-US" altLang="ja-JP" sz="2100" dirty="0">
              <a:latin typeface="Times New Roman" panose="02020603050405020304" pitchFamily="18" charset="0"/>
              <a:cs typeface="Times New Roman" panose="02020603050405020304" pitchFamily="18" charset="0"/>
            </a:endParaRPr>
          </a:p>
          <a:p>
            <a:pPr algn="just"/>
            <a:r>
              <a:rPr lang="en-US" altLang="ja-JP" sz="2800" dirty="0">
                <a:latin typeface="Times New Roman" panose="02020603050405020304" pitchFamily="18" charset="0"/>
                <a:cs typeface="Times New Roman" panose="02020603050405020304" pitchFamily="18" charset="0"/>
                <a:sym typeface="+mn-ea"/>
              </a:rPr>
              <a:t>Design of secure communication for OCC enabled vehicular networks for NG-OCC</a:t>
            </a:r>
            <a:endParaRPr lang="en-US" altLang="ja-JP" sz="2800" dirty="0">
              <a:latin typeface="Times New Roman" panose="02020603050405020304" pitchFamily="18" charset="0"/>
              <a:cs typeface="Times New Roman" panose="02020603050405020304" pitchFamily="18" charset="0"/>
              <a:sym typeface="+mn-ea"/>
            </a:endParaRPr>
          </a:p>
          <a:p>
            <a:pPr lvl="2" algn="just">
              <a:buClrTx/>
              <a:buSzTx/>
            </a:pPr>
            <a:r>
              <a:rPr lang="en-US" altLang="ja-JP" sz="2100" dirty="0">
                <a:latin typeface="Times New Roman" panose="02020603050405020304" pitchFamily="18" charset="0"/>
                <a:cs typeface="Times New Roman" panose="02020603050405020304" pitchFamily="18" charset="0"/>
                <a:sym typeface="+mn-ea"/>
              </a:rPr>
              <a:t>PKI based digital signature scheme for OCC enabled vehicular networks</a:t>
            </a:r>
            <a:endParaRPr lang="en-US" altLang="ja-JP" sz="2100" dirty="0">
              <a:latin typeface="Times New Roman" panose="02020603050405020304" pitchFamily="18" charset="0"/>
              <a:cs typeface="Times New Roman" panose="02020603050405020304" pitchFamily="18" charset="0"/>
            </a:endParaRPr>
          </a:p>
          <a:p>
            <a:pPr algn="just"/>
            <a:r>
              <a:rPr lang="en-US" altLang="ja-JP" sz="2800" dirty="0">
                <a:latin typeface="Times New Roman" panose="02020603050405020304" pitchFamily="18" charset="0"/>
                <a:cs typeface="Times New Roman" panose="02020603050405020304" pitchFamily="18" charset="0"/>
                <a:sym typeface="+mn-ea"/>
              </a:rPr>
              <a:t>Conclusion</a:t>
            </a:r>
            <a:endParaRPr lang="en-US" altLang="ja-JP" sz="2800" dirty="0">
              <a:latin typeface="Times New Roman" panose="02020603050405020304" pitchFamily="18" charset="0"/>
              <a:cs typeface="Times New Roman" panose="02020603050405020304" pitchFamily="18" charset="0"/>
            </a:endParaRPr>
          </a:p>
          <a:p>
            <a:pPr marL="536575" lvl="0" indent="-536575" algn="just">
              <a:buNone/>
            </a:pPr>
            <a:endParaRPr lang="en-US" altLang="ja-JP" sz="2800" dirty="0">
              <a:solidFill>
                <a:prstClr val="black"/>
              </a:solidFill>
              <a:latin typeface="Times New Roman" panose="02020603050405020304" pitchFamily="18" charset="0"/>
              <a:cs typeface="Times New Roman" panose="02020603050405020304" pitchFamily="18" charset="0"/>
            </a:endParaRPr>
          </a:p>
          <a:p>
            <a:pPr marL="536575" lvl="0" indent="-536575" algn="just">
              <a:buNone/>
            </a:pPr>
            <a:endParaRPr lang="en-US" altLang="ja-JP" sz="2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60755"/>
          </a:xfrm>
        </p:spPr>
        <p:txBody>
          <a:bodyPr>
            <a:normAutofit fontScale="90000"/>
          </a:bodyPr>
          <a:lstStyle/>
          <a:p>
            <a:r>
              <a:rPr lang="en-US" sz="4000" dirty="0">
                <a:latin typeface="Times New Roman" panose="02020603050405020304" pitchFamily="18" charset="0"/>
                <a:cs typeface="Times New Roman" panose="02020603050405020304" pitchFamily="18" charset="0"/>
                <a:sym typeface="+mn-ea"/>
              </a:rPr>
              <a:t>Background: </a:t>
            </a:r>
            <a:r>
              <a:rPr lang="en-US" altLang="ja-JP" sz="4000" dirty="0">
                <a:latin typeface="Times New Roman" panose="02020603050405020304" pitchFamily="18" charset="0"/>
                <a:cs typeface="Times New Roman" panose="02020603050405020304" pitchFamily="18" charset="0"/>
                <a:sym typeface="+mn-ea"/>
              </a:rPr>
              <a:t>OCC Enabled Vehicular Networks</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457200" y="1508760"/>
            <a:ext cx="8229600" cy="4827905"/>
          </a:xfrm>
        </p:spPr>
        <p:txBody>
          <a:bodyPr>
            <a:normAutofit/>
          </a:bodyPr>
          <a:lstStyle/>
          <a:p>
            <a:pPr lvl="0" algn="just">
              <a:buClrTx/>
              <a:buSzTx/>
            </a:pPr>
            <a:r>
              <a:rPr lang="en-US" altLang="ja-JP" sz="1600" dirty="0">
                <a:latin typeface="Times New Roman" panose="02020603050405020304" pitchFamily="18" charset="0"/>
                <a:cs typeface="Times New Roman" panose="02020603050405020304" pitchFamily="18" charset="0"/>
                <a:sym typeface="+mn-ea"/>
              </a:rPr>
              <a:t>The OCC-based vehicular network presented in [1], combines cloud and vehicular communication for real-time V2V and V2I communication. </a:t>
            </a:r>
            <a:endParaRPr lang="en-US" altLang="ja-JP" sz="1600" dirty="0">
              <a:latin typeface="Times New Roman" panose="02020603050405020304" pitchFamily="18" charset="0"/>
              <a:cs typeface="Times New Roman" panose="02020603050405020304" pitchFamily="18" charset="0"/>
              <a:sym typeface="+mn-ea"/>
            </a:endParaRPr>
          </a:p>
          <a:p>
            <a:pPr lvl="0" algn="just">
              <a:buClrTx/>
              <a:buSzTx/>
            </a:pPr>
            <a:r>
              <a:rPr lang="en-US" altLang="ja-JP" sz="1600" dirty="0">
                <a:latin typeface="Times New Roman" panose="02020603050405020304" pitchFamily="18" charset="0"/>
                <a:cs typeface="Times New Roman" panose="02020603050405020304" pitchFamily="18" charset="0"/>
                <a:sym typeface="+mn-ea"/>
              </a:rPr>
              <a:t>It includes four forms: OCC-based V2V and V2I communication, Wi-Fi or cellular-based V2C and I2C communication, and traffic lights. </a:t>
            </a:r>
            <a:endParaRPr lang="en-US" altLang="ja-JP" sz="1600" dirty="0">
              <a:latin typeface="Times New Roman" panose="02020603050405020304" pitchFamily="18" charset="0"/>
              <a:cs typeface="Times New Roman" panose="02020603050405020304" pitchFamily="18" charset="0"/>
              <a:sym typeface="+mn-ea"/>
            </a:endParaRPr>
          </a:p>
          <a:p>
            <a:pPr lvl="0" algn="just">
              <a:buClrTx/>
              <a:buSzTx/>
            </a:pPr>
            <a:r>
              <a:rPr lang="en-US" altLang="ja-JP" sz="1600" dirty="0">
                <a:latin typeface="Times New Roman" panose="02020603050405020304" pitchFamily="18" charset="0"/>
                <a:cs typeface="Times New Roman" panose="02020603050405020304" pitchFamily="18" charset="0"/>
                <a:sym typeface="+mn-ea"/>
              </a:rPr>
              <a:t>The system uses vehicle backlight LED lights and a camera to transmit vehicle status and event notifications.</a:t>
            </a:r>
            <a:endParaRPr lang="en-US" altLang="ja-JP" sz="1600" dirty="0">
              <a:latin typeface="Times New Roman" panose="02020603050405020304" pitchFamily="18" charset="0"/>
              <a:cs typeface="Times New Roman" panose="02020603050405020304" pitchFamily="18" charset="0"/>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820" y="481330"/>
            <a:ext cx="8229600" cy="942975"/>
          </a:xfrm>
        </p:spPr>
        <p:txBody>
          <a:bodyPr>
            <a:normAutofit fontScale="90000"/>
          </a:bodyPr>
          <a:lstStyle/>
          <a:p>
            <a:r>
              <a:rPr lang="en-US" altLang="ja-JP" sz="4000" dirty="0">
                <a:latin typeface="Times New Roman" panose="02020603050405020304" pitchFamily="18" charset="0"/>
                <a:cs typeface="Times New Roman" panose="02020603050405020304" pitchFamily="18" charset="0"/>
                <a:sym typeface="+mn-ea"/>
              </a:rPr>
              <a:t>Security Issues in OCC Enabled Vehicular Networks for NG-OCC</a:t>
            </a:r>
            <a:endParaRPr lang="en-US" sz="4000" dirty="0">
              <a:latin typeface="Times New Roman" panose="02020603050405020304" pitchFamily="18" charset="0"/>
              <a:cs typeface="Times New Roman" panose="02020603050405020304" pitchFamily="18" charset="0"/>
            </a:endParaRPr>
          </a:p>
        </p:txBody>
      </p:sp>
      <p:sp>
        <p:nvSpPr>
          <p:cNvPr id="6" name="Rectangle 3"/>
          <p:cNvSpPr>
            <a:spLocks noGrp="1" noChangeArrowheads="1"/>
          </p:cNvSpPr>
          <p:nvPr>
            <p:ph idx="1"/>
          </p:nvPr>
        </p:nvSpPr>
        <p:spPr>
          <a:xfrm>
            <a:off x="379730" y="1524000"/>
            <a:ext cx="4420870" cy="4782820"/>
          </a:xfrm>
        </p:spPr>
        <p:txBody>
          <a:bodyPr>
            <a:noAutofit/>
          </a:bodyPr>
          <a:p>
            <a:pPr marL="0" lvl="0" indent="0" algn="just">
              <a:buNone/>
            </a:pPr>
            <a:r>
              <a:rPr lang="en-US" altLang="ja-JP" sz="1200" dirty="0">
                <a:latin typeface="Times New Roman" panose="02020603050405020304" pitchFamily="18" charset="0"/>
                <a:cs typeface="Times New Roman" panose="02020603050405020304" pitchFamily="18" charset="0"/>
              </a:rPr>
              <a:t>Next-generation OCC faces difficulties in securing V2V and V2I communication. Because of early synchronization, man-in-the-middle monitoring, and high-intensity ambient light jamming [2]. Resolving these concerns is essential to OCC's success, as they guarantee privacy, secure deployment, and effective communication.</a:t>
            </a:r>
            <a:endParaRPr lang="en-US" altLang="ja-JP" sz="1200" dirty="0">
              <a:latin typeface="Times New Roman" panose="02020603050405020304" pitchFamily="18" charset="0"/>
              <a:cs typeface="Times New Roman" panose="02020603050405020304" pitchFamily="18" charset="0"/>
            </a:endParaRPr>
          </a:p>
          <a:p>
            <a:pPr marL="0" lvl="0" indent="0" algn="just">
              <a:buNone/>
            </a:pPr>
            <a:r>
              <a:rPr lang="en-US" altLang="ja-JP" sz="1200" b="1" dirty="0">
                <a:latin typeface="Times New Roman" panose="02020603050405020304" pitchFamily="18" charset="0"/>
                <a:cs typeface="Times New Roman" panose="02020603050405020304" pitchFamily="18" charset="0"/>
              </a:rPr>
              <a:t>Man in the middle attack:</a:t>
            </a:r>
            <a:endParaRPr lang="en-US" altLang="ja-JP" sz="1200" b="1" dirty="0">
              <a:latin typeface="Times New Roman" panose="02020603050405020304" pitchFamily="18" charset="0"/>
              <a:cs typeface="Times New Roman" panose="02020603050405020304" pitchFamily="18" charset="0"/>
            </a:endParaRPr>
          </a:p>
          <a:p>
            <a:pPr lvl="0" algn="just"/>
            <a:r>
              <a:rPr lang="en-US" altLang="ja-JP" sz="1200" dirty="0">
                <a:latin typeface="Times New Roman" panose="02020603050405020304" pitchFamily="18" charset="0"/>
                <a:cs typeface="Times New Roman" panose="02020603050405020304" pitchFamily="18" charset="0"/>
              </a:rPr>
              <a:t>A type of cyberattack known as a "man-in-the-middle" occurs when a third party secretly intercepts communication between two parties as shown in Fig.1.</a:t>
            </a:r>
            <a:endParaRPr lang="en-US" altLang="ja-JP" sz="1200" dirty="0">
              <a:latin typeface="Times New Roman" panose="02020603050405020304" pitchFamily="18" charset="0"/>
              <a:cs typeface="Times New Roman" panose="02020603050405020304" pitchFamily="18" charset="0"/>
            </a:endParaRPr>
          </a:p>
          <a:p>
            <a:pPr lvl="0" algn="just"/>
            <a:r>
              <a:rPr lang="en-US" altLang="ja-JP" sz="1200" dirty="0">
                <a:latin typeface="Times New Roman" panose="02020603050405020304" pitchFamily="18" charset="0"/>
                <a:cs typeface="Times New Roman" panose="02020603050405020304" pitchFamily="18" charset="0"/>
              </a:rPr>
              <a:t>The attacker has the ability to alter communication, listen in on conversations, and possibly even take important information that is shared between the two parties.</a:t>
            </a:r>
            <a:endParaRPr lang="en-US" altLang="ja-JP" sz="1200" dirty="0">
              <a:latin typeface="Times New Roman" panose="02020603050405020304" pitchFamily="18" charset="0"/>
              <a:cs typeface="Times New Roman" panose="02020603050405020304" pitchFamily="18" charset="0"/>
            </a:endParaRPr>
          </a:p>
          <a:p>
            <a:pPr marL="0" lvl="0" indent="0" algn="just">
              <a:buNone/>
            </a:pPr>
            <a:r>
              <a:rPr lang="en-US" altLang="ja-JP" sz="1200" b="1" dirty="0">
                <a:latin typeface="Times New Roman" panose="02020603050405020304" pitchFamily="18" charset="0"/>
                <a:cs typeface="Times New Roman" panose="02020603050405020304" pitchFamily="18" charset="0"/>
                <a:sym typeface="+mn-ea"/>
              </a:rPr>
              <a:t>Remote attacker:</a:t>
            </a:r>
            <a:endParaRPr lang="en-US" altLang="ja-JP" sz="1200" dirty="0">
              <a:latin typeface="Times New Roman" panose="02020603050405020304" pitchFamily="18" charset="0"/>
              <a:cs typeface="Times New Roman" panose="02020603050405020304" pitchFamily="18" charset="0"/>
            </a:endParaRPr>
          </a:p>
          <a:p>
            <a:pPr lvl="0" algn="just"/>
            <a:r>
              <a:rPr lang="en-US" altLang="ja-JP" sz="1200" dirty="0">
                <a:latin typeface="Times New Roman" panose="02020603050405020304" pitchFamily="18" charset="0"/>
                <a:cs typeface="Times New Roman" panose="02020603050405020304" pitchFamily="18" charset="0"/>
              </a:rPr>
              <a:t>Remote attackers can intercept optical camera communication, potentially accessing sensitive information and manipulating data [3]. Implementing strong encryption protocols and secure communication channels can help prevent such attacks.</a:t>
            </a:r>
            <a:endParaRPr lang="en-US" altLang="ja-JP" sz="1200" dirty="0">
              <a:latin typeface="Times New Roman" panose="02020603050405020304" pitchFamily="18" charset="0"/>
              <a:cs typeface="Times New Roman" panose="02020603050405020304" pitchFamily="18" charset="0"/>
            </a:endParaRPr>
          </a:p>
          <a:p>
            <a:pPr marL="0" lvl="0" indent="0" algn="just">
              <a:buNone/>
            </a:pPr>
            <a:r>
              <a:rPr lang="en-US" altLang="ja-JP" sz="1200" b="1" dirty="0">
                <a:latin typeface="Times New Roman" panose="02020603050405020304" pitchFamily="18" charset="0"/>
                <a:cs typeface="Times New Roman" panose="02020603050405020304" pitchFamily="18" charset="0"/>
                <a:sym typeface="+mn-ea"/>
              </a:rPr>
              <a:t>Following afar adversary:</a:t>
            </a:r>
            <a:endParaRPr lang="en-US" altLang="ja-JP" sz="1200" dirty="0">
              <a:latin typeface="Times New Roman" panose="02020603050405020304" pitchFamily="18" charset="0"/>
              <a:cs typeface="Times New Roman" panose="02020603050405020304" pitchFamily="18" charset="0"/>
            </a:endParaRPr>
          </a:p>
          <a:p>
            <a:pPr lvl="0" algn="just"/>
            <a:r>
              <a:rPr lang="en-US" altLang="ja-JP" sz="1200" dirty="0">
                <a:latin typeface="Times New Roman" panose="02020603050405020304" pitchFamily="18" charset="0"/>
                <a:cs typeface="Times New Roman" panose="02020603050405020304" pitchFamily="18" charset="0"/>
              </a:rPr>
              <a:t>A "following afar adversary" refers to a scenario where a candidate vehicle is following the verifier vehicle at a distance, and the verifier transmits randomly generated checkpoints or following distances to the candidate within a defined time frame as shown in Fig.2.</a:t>
            </a:r>
            <a:endParaRPr lang="en-US" altLang="ja-JP" sz="1200" dirty="0">
              <a:latin typeface="Times New Roman" panose="02020603050405020304" pitchFamily="18" charset="0"/>
              <a:cs typeface="Times New Roman" panose="02020603050405020304" pitchFamily="18" charset="0"/>
            </a:endParaRPr>
          </a:p>
          <a:p>
            <a:pPr lvl="0" algn="just"/>
            <a:endParaRPr lang="en-US" altLang="ja-JP" sz="1200" dirty="0">
              <a:latin typeface="Times New Roman" panose="02020603050405020304" pitchFamily="18" charset="0"/>
              <a:cs typeface="Times New Roman" panose="02020603050405020304" pitchFamily="18" charset="0"/>
            </a:endParaRPr>
          </a:p>
        </p:txBody>
      </p:sp>
      <p:pic>
        <p:nvPicPr>
          <p:cNvPr id="1756053074" name="Picture 1" descr="A red car on a road with a radio tower&#10;&#10;Description automatically generated"/>
          <p:cNvPicPr>
            <a:picLocks noChangeAspect="1"/>
          </p:cNvPicPr>
          <p:nvPr/>
        </p:nvPicPr>
        <p:blipFill>
          <a:blip r:embed="rId1"/>
          <a:stretch>
            <a:fillRect/>
          </a:stretch>
        </p:blipFill>
        <p:spPr>
          <a:xfrm>
            <a:off x="4948555" y="1640840"/>
            <a:ext cx="3963035" cy="1711960"/>
          </a:xfrm>
          <a:prstGeom prst="rect">
            <a:avLst/>
          </a:prstGeom>
        </p:spPr>
      </p:pic>
      <p:sp>
        <p:nvSpPr>
          <p:cNvPr id="100" name="Text Box 99"/>
          <p:cNvSpPr txBox="1"/>
          <p:nvPr/>
        </p:nvSpPr>
        <p:spPr>
          <a:xfrm>
            <a:off x="5486400" y="3352800"/>
            <a:ext cx="3110230" cy="275590"/>
          </a:xfrm>
          <a:prstGeom prst="rect">
            <a:avLst/>
          </a:prstGeom>
          <a:noFill/>
          <a:ln w="9525">
            <a:noFill/>
          </a:ln>
        </p:spPr>
        <p:txBody>
          <a:bodyPr wrap="square">
            <a:spAutoFit/>
          </a:bodyPr>
          <a:p>
            <a:pPr indent="0"/>
            <a:r>
              <a:rPr lang="en-US" altLang="ja-JP" sz="1200" b="1" dirty="0">
                <a:latin typeface="Times New Roman" panose="02020603050405020304" pitchFamily="18" charset="0"/>
                <a:cs typeface="Times New Roman" panose="02020603050405020304" pitchFamily="18" charset="0"/>
              </a:rPr>
              <a:t>Fig.1:</a:t>
            </a:r>
            <a:r>
              <a:rPr lang="en-US" altLang="ja-JP" sz="1200" b="0" dirty="0">
                <a:latin typeface="Times New Roman" panose="02020603050405020304" pitchFamily="18" charset="0"/>
                <a:cs typeface="Times New Roman" panose="02020603050405020304" pitchFamily="18" charset="0"/>
              </a:rPr>
              <a:t> Man in the middle attack scenario</a:t>
            </a:r>
            <a:endParaRPr lang="en-US" altLang="ja-JP" sz="1200" b="0" dirty="0">
              <a:latin typeface="Times New Roman" panose="02020603050405020304" pitchFamily="18" charset="0"/>
              <a:cs typeface="Times New Roman" panose="02020603050405020304" pitchFamily="18" charset="0"/>
            </a:endParaRPr>
          </a:p>
        </p:txBody>
      </p:sp>
      <p:pic>
        <p:nvPicPr>
          <p:cNvPr id="1625328160" name="Picture 1" descr="A car on the road&#10;&#10;Description automatically generated"/>
          <p:cNvPicPr>
            <a:picLocks noChangeAspect="1"/>
          </p:cNvPicPr>
          <p:nvPr/>
        </p:nvPicPr>
        <p:blipFill>
          <a:blip r:embed="rId2"/>
          <a:stretch>
            <a:fillRect/>
          </a:stretch>
        </p:blipFill>
        <p:spPr>
          <a:xfrm>
            <a:off x="4953000" y="3745230"/>
            <a:ext cx="4088130" cy="2101215"/>
          </a:xfrm>
          <a:prstGeom prst="rect">
            <a:avLst/>
          </a:prstGeom>
        </p:spPr>
      </p:pic>
      <p:sp>
        <p:nvSpPr>
          <p:cNvPr id="10" name="Text Box 9"/>
          <p:cNvSpPr txBox="1"/>
          <p:nvPr/>
        </p:nvSpPr>
        <p:spPr>
          <a:xfrm>
            <a:off x="5302885" y="5943600"/>
            <a:ext cx="3311525" cy="226060"/>
          </a:xfrm>
          <a:prstGeom prst="rect">
            <a:avLst/>
          </a:prstGeom>
          <a:noFill/>
        </p:spPr>
        <p:txBody>
          <a:bodyPr wrap="square" rtlCol="0">
            <a:noAutofit/>
          </a:bodyPr>
          <a:p>
            <a:r>
              <a:rPr lang="en-US" altLang="ja-JP" sz="1000" b="1" dirty="0">
                <a:latin typeface="Times New Roman" panose="02020603050405020304" pitchFamily="18" charset="0"/>
                <a:cs typeface="Times New Roman" panose="02020603050405020304" pitchFamily="18" charset="0"/>
              </a:rPr>
              <a:t>Fig.2: </a:t>
            </a:r>
            <a:r>
              <a:rPr lang="en-US" altLang="ja-JP" sz="1000" dirty="0">
                <a:latin typeface="Times New Roman" panose="02020603050405020304" pitchFamily="18" charset="0"/>
                <a:cs typeface="Times New Roman" panose="02020603050405020304" pitchFamily="18" charset="0"/>
                <a:sym typeface="+mn-ea"/>
              </a:rPr>
              <a:t>(a) Following afar adversary (b) Remote adversary</a:t>
            </a:r>
            <a:endParaRPr lang="en-US" altLang="ja-JP" sz="1000" dirty="0">
              <a:latin typeface="Times New Roman" panose="02020603050405020304" pitchFamily="18" charset="0"/>
              <a:cs typeface="Times New Roman" panose="02020603050405020304" pitchFamily="18" charset="0"/>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464820" y="464185"/>
            <a:ext cx="8229600" cy="1081405"/>
          </a:xfrm>
        </p:spPr>
        <p:txBody>
          <a:bodyPr>
            <a:normAutofit fontScale="90000"/>
          </a:bodyPr>
          <a:lstStyle/>
          <a:p>
            <a:r>
              <a:rPr lang="en-US" altLang="ja-JP" sz="4000" dirty="0">
                <a:latin typeface="Times New Roman" panose="02020603050405020304" pitchFamily="18" charset="0"/>
                <a:cs typeface="Times New Roman" panose="02020603050405020304" pitchFamily="18" charset="0"/>
                <a:sym typeface="+mn-ea"/>
              </a:rPr>
              <a:t>PKI Based Digital Signature for OCC Enabled Vehicular Networks </a:t>
            </a:r>
            <a:endParaRPr lang="en-US" sz="4000" dirty="0">
              <a:latin typeface="Times New Roman" panose="02020603050405020304" pitchFamily="18" charset="0"/>
              <a:cs typeface="Times New Roman" panose="02020603050405020304" pitchFamily="18" charset="0"/>
            </a:endParaRPr>
          </a:p>
        </p:txBody>
      </p:sp>
      <p:pic>
        <p:nvPicPr>
          <p:cNvPr id="2054869341" name="Picture 1" descr="A diagram of a car&#10;&#10;Description automatically generated"/>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a:xfrm>
            <a:off x="625475" y="1573530"/>
            <a:ext cx="7775575" cy="4279265"/>
          </a:xfrm>
          <a:prstGeom prst="rect">
            <a:avLst/>
          </a:prstGeom>
          <a:noFill/>
          <a:ln>
            <a:noFill/>
          </a:ln>
        </p:spPr>
      </p:pic>
      <p:sp>
        <p:nvSpPr>
          <p:cNvPr id="4" name="Text Box 3"/>
          <p:cNvSpPr txBox="1"/>
          <p:nvPr/>
        </p:nvSpPr>
        <p:spPr>
          <a:xfrm>
            <a:off x="1828800" y="5943600"/>
            <a:ext cx="5904865" cy="226695"/>
          </a:xfrm>
          <a:prstGeom prst="rect">
            <a:avLst/>
          </a:prstGeom>
          <a:noFill/>
        </p:spPr>
        <p:txBody>
          <a:bodyPr wrap="square" rtlCol="0">
            <a:noAutofit/>
          </a:bodyPr>
          <a:p>
            <a:r>
              <a:rPr lang="en-US" altLang="ja-JP" sz="1400" b="1" dirty="0">
                <a:latin typeface="Times New Roman" panose="02020603050405020304" pitchFamily="18" charset="0"/>
                <a:cs typeface="Times New Roman" panose="02020603050405020304" pitchFamily="18" charset="0"/>
              </a:rPr>
              <a:t>Fig.3: </a:t>
            </a:r>
            <a:r>
              <a:rPr lang="en-US" altLang="ja-JP" sz="1400" dirty="0">
                <a:latin typeface="Times New Roman" panose="02020603050405020304" pitchFamily="18" charset="0"/>
                <a:cs typeface="Times New Roman" panose="02020603050405020304" pitchFamily="18" charset="0"/>
              </a:rPr>
              <a:t>PKI based digital signature for OCC enabled V2V communication</a:t>
            </a:r>
            <a:endParaRPr lang="en-US" altLang="ja-JP" sz="1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544317" y="533400"/>
            <a:ext cx="2055371"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Conclusion</a:t>
            </a:r>
            <a:endParaRPr lang="en-US" sz="2400" dirty="0"/>
          </a:p>
        </p:txBody>
      </p:sp>
      <p:sp>
        <p:nvSpPr>
          <p:cNvPr id="4" name="TextBox 3"/>
          <p:cNvSpPr txBox="1"/>
          <p:nvPr/>
        </p:nvSpPr>
        <p:spPr>
          <a:xfrm>
            <a:off x="190498" y="1447800"/>
            <a:ext cx="8763000" cy="2725420"/>
          </a:xfrm>
          <a:prstGeom prst="rect">
            <a:avLst/>
          </a:prstGeom>
          <a:noFill/>
        </p:spPr>
        <p:txBody>
          <a:bodyPr wrap="square" rtlCol="0">
            <a:spAutoFit/>
          </a:bodyPr>
          <a:lstStyle/>
          <a:p>
            <a:pPr marL="342900" indent="-342900" algn="just">
              <a:spcBef>
                <a:spcPct val="20000"/>
              </a:spcBef>
              <a:buClrTx/>
              <a:buSzTx/>
              <a:buFont typeface="Arial" panose="020B0604020202020204" pitchFamily="34" charset="0"/>
              <a:buChar char="•"/>
            </a:pPr>
            <a:r>
              <a:rPr lang="en-US" altLang="ja-JP" sz="1400" dirty="0">
                <a:latin typeface="Times New Roman" panose="02020603050405020304" pitchFamily="18" charset="0"/>
                <a:cs typeface="Times New Roman" panose="02020603050405020304" pitchFamily="18" charset="0"/>
                <a:sym typeface="+mn-ea"/>
              </a:rPr>
              <a:t>Security and privacy are the main research dimensions to be considered in the development of OCC-enabled vehicle networks, such as their V2V and V2I communication. </a:t>
            </a:r>
            <a:endParaRPr lang="en-US" altLang="ja-JP" sz="1400" dirty="0">
              <a:latin typeface="Times New Roman" panose="02020603050405020304" pitchFamily="18" charset="0"/>
              <a:cs typeface="Times New Roman" panose="02020603050405020304" pitchFamily="18" charset="0"/>
            </a:endParaRPr>
          </a:p>
          <a:p>
            <a:pPr marL="342900" indent="-342900" algn="just">
              <a:spcBef>
                <a:spcPct val="20000"/>
              </a:spcBef>
              <a:buClrTx/>
              <a:buSzTx/>
              <a:buFont typeface="Arial" panose="020B0604020202020204" pitchFamily="34" charset="0"/>
              <a:buChar char="•"/>
            </a:pPr>
            <a:r>
              <a:rPr lang="en-US" altLang="ja-JP" sz="1400" dirty="0">
                <a:latin typeface="Times New Roman" panose="02020603050405020304" pitchFamily="18" charset="0"/>
                <a:cs typeface="Times New Roman" panose="02020603050405020304" pitchFamily="18" charset="0"/>
                <a:sym typeface="+mn-ea"/>
              </a:rPr>
              <a:t>A common attack, like a man-in-the middle attack, a remote attack, and a following-afar adversary, is faced by OCC-enabled vehicle networks. </a:t>
            </a:r>
            <a:endParaRPr lang="en-US" altLang="ja-JP" sz="1400" dirty="0">
              <a:latin typeface="Times New Roman" panose="02020603050405020304" pitchFamily="18" charset="0"/>
              <a:cs typeface="Times New Roman" panose="02020603050405020304" pitchFamily="18" charset="0"/>
            </a:endParaRPr>
          </a:p>
          <a:p>
            <a:pPr marL="342900" indent="-342900" algn="just">
              <a:spcBef>
                <a:spcPct val="20000"/>
              </a:spcBef>
              <a:buClrTx/>
              <a:buSzTx/>
              <a:buFont typeface="Arial" panose="020B0604020202020204" pitchFamily="34" charset="0"/>
              <a:buChar char="•"/>
            </a:pPr>
            <a:r>
              <a:rPr lang="en-US" altLang="ja-JP" sz="1400" dirty="0">
                <a:latin typeface="Times New Roman" panose="02020603050405020304" pitchFamily="18" charset="0"/>
                <a:cs typeface="Times New Roman" panose="02020603050405020304" pitchFamily="18" charset="0"/>
                <a:sym typeface="+mn-ea"/>
              </a:rPr>
              <a:t>To protect the network from the above attacks, a PKI-based digital signature is proposed that provides basic security properties like authenticity, integrity, and non-repudiation. </a:t>
            </a:r>
            <a:endParaRPr lang="en-US" altLang="ja-JP" sz="1400" dirty="0">
              <a:latin typeface="Times New Roman" panose="02020603050405020304" pitchFamily="18" charset="0"/>
              <a:cs typeface="Times New Roman" panose="02020603050405020304" pitchFamily="18" charset="0"/>
            </a:endParaRPr>
          </a:p>
          <a:p>
            <a:pPr marL="342900" indent="-342900" algn="just">
              <a:spcBef>
                <a:spcPct val="20000"/>
              </a:spcBef>
              <a:buClrTx/>
              <a:buSzTx/>
              <a:buFont typeface="Arial" panose="020B0604020202020204" pitchFamily="34" charset="0"/>
              <a:buChar char="•"/>
            </a:pPr>
            <a:r>
              <a:rPr lang="en-US" altLang="ja-JP" sz="1400" dirty="0">
                <a:latin typeface="Times New Roman" panose="02020603050405020304" pitchFamily="18" charset="0"/>
                <a:cs typeface="Times New Roman" panose="02020603050405020304" pitchFamily="18" charset="0"/>
                <a:sym typeface="+mn-ea"/>
              </a:rPr>
              <a:t>A strong method for protecting OCC-enabled vehicle networks is offered by PKI-based digital signatures. Building trust and improving the security of communications inside these networks are made possible by their assurance of authenticity, integrity, and non-repudiation.</a:t>
            </a:r>
            <a:endParaRPr lang="en-US" altLang="ja-JP" sz="1400" dirty="0">
              <a:latin typeface="Times New Roman" panose="02020603050405020304" pitchFamily="18" charset="0"/>
              <a:cs typeface="Times New Roman" panose="02020603050405020304" pitchFamily="18" charset="0"/>
              <a:sym typeface="+mn-ea"/>
            </a:endParaRPr>
          </a:p>
          <a:p>
            <a:pPr marL="342900" indent="-342900" algn="just">
              <a:spcBef>
                <a:spcPct val="20000"/>
              </a:spcBef>
              <a:buClrTx/>
              <a:buSzTx/>
              <a:buFont typeface="Arial" panose="020B0604020202020204" pitchFamily="34" charset="0"/>
              <a:buChar char="•"/>
            </a:pPr>
            <a:r>
              <a:rPr lang="en-US" altLang="ja-JP" sz="1400" dirty="0">
                <a:latin typeface="Times New Roman" panose="02020603050405020304" pitchFamily="18" charset="0"/>
                <a:cs typeface="Times New Roman" panose="02020603050405020304" pitchFamily="18" charset="0"/>
              </a:rPr>
              <a:t>Combining these two improves the efficiency, safety, and dependability of vehicles networks.</a:t>
            </a:r>
            <a:endParaRPr lang="en-US" altLang="ja-JP" sz="1400" dirty="0">
              <a:latin typeface="Times New Roman" panose="02020603050405020304" pitchFamily="18" charset="0"/>
              <a:cs typeface="Times New Roman" panose="02020603050405020304" pitchFamily="18" charset="0"/>
            </a:endParaRPr>
          </a:p>
          <a:p>
            <a:pPr algn="just"/>
            <a:endParaRPr lang="de-DE" altLang="ko-KR"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646908" y="533400"/>
            <a:ext cx="185018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Reference</a:t>
            </a:r>
            <a:endParaRPr lang="en-US" sz="2400" dirty="0"/>
          </a:p>
        </p:txBody>
      </p:sp>
      <p:sp>
        <p:nvSpPr>
          <p:cNvPr id="3" name="TextBox 2"/>
          <p:cNvSpPr txBox="1"/>
          <p:nvPr/>
        </p:nvSpPr>
        <p:spPr>
          <a:xfrm>
            <a:off x="152400" y="1066800"/>
            <a:ext cx="8763000" cy="1506855"/>
          </a:xfrm>
          <a:prstGeom prst="rect">
            <a:avLst/>
          </a:prstGeom>
          <a:noFill/>
        </p:spPr>
        <p:txBody>
          <a:bodyPr wrap="square" rtlCol="0">
            <a:spAutoFit/>
          </a:bodyPr>
          <a:lstStyle/>
          <a:p>
            <a:pPr indent="0" algn="l" rtl="0">
              <a:buClrTx/>
              <a:buSzTx/>
              <a:buFont typeface="+mj-lt"/>
              <a:buNone/>
            </a:pPr>
            <a:r>
              <a:rPr lang="en-US" sz="1200">
                <a:latin typeface="Times New Roman" panose="02020603050405020304" pitchFamily="18" charset="0"/>
                <a:cs typeface="Times New Roman" panose="02020603050405020304" pitchFamily="18" charset="0"/>
                <a:sym typeface="+mn-ea"/>
              </a:rPr>
              <a:t>[1] Hasan, M. K., Ali, M. O., Rahman, M. H., Chowdhury, M. Z., &amp; Jang, Y. M. (2021). Optical camera communication in vehicular applications: A review. IEEE transactions on intelligent transportation systems, 23(7), 6260-6281.</a:t>
            </a:r>
            <a:endParaRPr lang="en-US" sz="1200">
              <a:latin typeface="Times New Roman" panose="02020603050405020304" pitchFamily="18" charset="0"/>
              <a:cs typeface="Times New Roman" panose="02020603050405020304" pitchFamily="18" charset="0"/>
            </a:endParaRPr>
          </a:p>
          <a:p>
            <a:pPr indent="0" algn="l" rtl="0">
              <a:buClrTx/>
              <a:buSzTx/>
              <a:buFont typeface="+mj-lt"/>
              <a:buNone/>
            </a:pPr>
            <a:r>
              <a:rPr lang="en-US" sz="1200">
                <a:latin typeface="Times New Roman" panose="02020603050405020304" pitchFamily="18" charset="0"/>
                <a:cs typeface="Times New Roman" panose="02020603050405020304" pitchFamily="18" charset="0"/>
                <a:sym typeface="+mn-ea"/>
              </a:rPr>
              <a:t>[2]Dao, Nhu-Ngoc, et al. "Information Revealed by Vision: A Review on the Next-Generation OCC Standard for AIoV." IT Professional 24.4 (2022): 58-65.</a:t>
            </a:r>
            <a:endParaRPr lang="en-US" sz="1200">
              <a:latin typeface="Times New Roman" panose="02020603050405020304" pitchFamily="18" charset="0"/>
              <a:cs typeface="Times New Roman" panose="02020603050405020304" pitchFamily="18" charset="0"/>
            </a:endParaRPr>
          </a:p>
          <a:p>
            <a:pPr indent="0" algn="l" rtl="0">
              <a:buClrTx/>
              <a:buSzTx/>
              <a:buFont typeface="+mj-lt"/>
              <a:buNone/>
            </a:pPr>
            <a:r>
              <a:rPr lang="en-US" sz="1200">
                <a:latin typeface="Times New Roman" panose="02020603050405020304" pitchFamily="18" charset="0"/>
                <a:cs typeface="Times New Roman" panose="02020603050405020304" pitchFamily="18" charset="0"/>
                <a:sym typeface="+mn-ea"/>
              </a:rPr>
              <a:t>[3] Plattner, Michael, Erik Sonnleitner, and Gerald Ostermayer. "A Security Protocol for Vehicle Platoon Verification Using Optical Camera Communications." IEEE Transactions on Intelligent Transportation Systems (2024).</a:t>
            </a:r>
            <a:endParaRPr lang="en-US" sz="1200">
              <a:latin typeface="Times New Roman" panose="02020603050405020304" pitchFamily="18" charset="0"/>
              <a:cs typeface="Times New Roman" panose="02020603050405020304" pitchFamily="18" charset="0"/>
            </a:endParaRPr>
          </a:p>
          <a:p>
            <a:pPr marL="342900" indent="-342900" algn="just" rtl="0" fontAlgn="base">
              <a:buFont typeface="+mj-lt"/>
              <a:buAutoNum type="arabicPeriod"/>
            </a:pPr>
            <a:endParaRPr lang="en-GB" sz="2000" b="0" i="0" dirty="0">
              <a:solidFill>
                <a:srgbClr val="000000"/>
              </a:solidFill>
              <a:effectLst/>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4799</Words>
  <Application>WPS Presentation</Application>
  <PresentationFormat>On-screen Show (4:3)</PresentationFormat>
  <Paragraphs>70</Paragraphs>
  <Slides>8</Slides>
  <Notes>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8</vt:i4>
      </vt:variant>
    </vt:vector>
  </HeadingPairs>
  <TitlesOfParts>
    <vt:vector size="19" baseType="lpstr">
      <vt:lpstr>Arial</vt:lpstr>
      <vt:lpstr>SimSun</vt:lpstr>
      <vt:lpstr>Wingdings</vt:lpstr>
      <vt:lpstr>Times New Roman</vt:lpstr>
      <vt:lpstr>맑은 고딕</vt:lpstr>
      <vt:lpstr>MS PGothic</vt:lpstr>
      <vt:lpstr>굴림</vt:lpstr>
      <vt:lpstr>Calibri</vt:lpstr>
      <vt:lpstr>Microsoft YaHei</vt:lpstr>
      <vt:lpstr>Arial Unicode MS</vt:lpstr>
      <vt:lpstr>Office Theme</vt:lpstr>
      <vt:lpstr>PowerPoint 演示文稿</vt:lpstr>
      <vt:lpstr>PowerPoint 演示文稿</vt:lpstr>
      <vt:lpstr>Contents</vt:lpstr>
      <vt:lpstr>Background: OCC Enabled Vehicular Networks</vt:lpstr>
      <vt:lpstr>Security Issues in OCC Enabled Vehicular Networks for NG-OCC</vt:lpstr>
      <vt:lpstr>PKI Based Digital Signature for OCC Enabled Vehicular Networks </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Adnan Adnan</cp:lastModifiedBy>
  <cp:revision>991</cp:revision>
  <cp:lastPrinted>2017-05-07T15:48:00Z</cp:lastPrinted>
  <dcterms:created xsi:type="dcterms:W3CDTF">2010-05-15T17:50:00Z</dcterms:created>
  <dcterms:modified xsi:type="dcterms:W3CDTF">2024-05-16T06:31:51Z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3E3B0DB58E40466CA6D707FE24AB5A3E_13</vt:lpwstr>
  </property>
  <property fmtid="{D5CDD505-2E9C-101B-9397-08002B2CF9AE}" pid="3" name="KSOProductBuildVer">
    <vt:lpwstr>1033-12.2.0.16909</vt:lpwstr>
  </property>
</Properties>
</file>