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46" r:id="rId2"/>
    <p:sldId id="311" r:id="rId3"/>
    <p:sldId id="371" r:id="rId4"/>
    <p:sldId id="405" r:id="rId5"/>
    <p:sldId id="392" r:id="rId6"/>
    <p:sldId id="396" r:id="rId7"/>
    <p:sldId id="397" r:id="rId8"/>
    <p:sldId id="398" r:id="rId9"/>
    <p:sldId id="403" r:id="rId10"/>
    <p:sldId id="404" r:id="rId11"/>
    <p:sldId id="400" r:id="rId12"/>
    <p:sldId id="3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111" d="100"/>
          <a:sy n="111" d="100"/>
        </p:scale>
        <p:origin x="768"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i="0" dirty="0">
                <a:solidFill>
                  <a:srgbClr val="000000"/>
                </a:solidFill>
                <a:effectLst/>
                <a:highlight>
                  <a:srgbClr val="FFFFFF"/>
                </a:highlight>
                <a:latin typeface="Verdana" panose="020B0604030504040204" pitchFamily="34" charset="0"/>
              </a:rPr>
              <a:t> DCN </a:t>
            </a:r>
            <a:r>
              <a:rPr lang="en-US" sz="1400" b="1" i="0" dirty="0">
                <a:solidFill>
                  <a:srgbClr val="000000"/>
                </a:solidFill>
                <a:effectLst/>
                <a:highlight>
                  <a:srgbClr val="FFFFFF"/>
                </a:highlight>
                <a:latin typeface="Verdana" panose="020B0604030504040204" pitchFamily="34" charset="0"/>
              </a:rPr>
              <a:t>15-24-0306-00-07ma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978"/>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NG-OCC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sz="1600" b="1" dirty="0">
                <a:latin typeface="Times New Roman" panose="02020603050405020304" pitchFamily="18" charset="0"/>
                <a:ea typeface="Malgun Gothic" panose="020B0503020000020004" pitchFamily="34" charset="-127"/>
                <a:cs typeface="Times New Roman" panose="02020603050405020304" pitchFamily="18" charset="0"/>
              </a:rPr>
              <a:t>Deep Learning-Based Channel Modeling in BPSK SIM FSO/OCC Communication</a:t>
            </a:r>
            <a:r>
              <a:rPr lang="en-US" altLang="ja-JP" sz="1600" dirty="0">
                <a:latin typeface="Times New Roman" panose="02020603050405020304" pitchFamily="18" charset="0"/>
                <a:ea typeface="ＭＳ Ｐゴシック" charset="-128"/>
                <a:cs typeface="Times New Roman" panose="02020603050405020304" pitchFamily="18" charset="0"/>
              </a:rPr>
              <a:t>(May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AL-IMRAN</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a:t>
            </a:r>
            <a:r>
              <a:rPr lang="en-US" altLang="ja-JP" sz="1600" dirty="0" err="1">
                <a:latin typeface="Times New Roman" panose="02020603050405020304" pitchFamily="18" charset="0"/>
                <a:ea typeface="ＭＳ Ｐゴシック" charset="-128"/>
                <a:cs typeface="Times New Roman" panose="02020603050405020304" pitchFamily="18" charset="0"/>
              </a:rPr>
              <a:t>ResCNN</a:t>
            </a:r>
            <a:r>
              <a:rPr lang="en-US" altLang="ja-JP" sz="1600" dirty="0">
                <a:latin typeface="Times New Roman" panose="02020603050405020304" pitchFamily="18" charset="0"/>
                <a:ea typeface="ＭＳ Ｐゴシック" charset="-128"/>
                <a:cs typeface="Times New Roman" panose="02020603050405020304" pitchFamily="18" charset="0"/>
              </a:rPr>
              <a:t> 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045DF9-ACEA-5904-0194-D28AC649B8F9}"/>
            </a:ext>
          </a:extLst>
        </p:cNvPr>
        <p:cNvGrpSpPr/>
        <p:nvPr/>
      </p:nvGrpSpPr>
      <p:grpSpPr>
        <a:xfrm>
          <a:off x="0" y="0"/>
          <a:ext cx="0" cy="0"/>
          <a:chOff x="0" y="0"/>
          <a:chExt cx="0" cy="0"/>
        </a:xfrm>
      </p:grpSpPr>
      <p:grpSp>
        <p:nvGrpSpPr>
          <p:cNvPr id="19" name="Group 18">
            <a:extLst>
              <a:ext uri="{FF2B5EF4-FFF2-40B4-BE49-F238E27FC236}">
                <a16:creationId xmlns:a16="http://schemas.microsoft.com/office/drawing/2014/main" id="{73F3726E-12B8-B104-4EB3-AB31D38AFB55}"/>
              </a:ext>
            </a:extLst>
          </p:cNvPr>
          <p:cNvGrpSpPr/>
          <p:nvPr/>
        </p:nvGrpSpPr>
        <p:grpSpPr>
          <a:xfrm>
            <a:off x="1137288" y="1255974"/>
            <a:ext cx="6895303" cy="2321144"/>
            <a:chOff x="414069" y="1188736"/>
            <a:chExt cx="7895756" cy="2684106"/>
          </a:xfrm>
        </p:grpSpPr>
        <p:pic>
          <p:nvPicPr>
            <p:cNvPr id="10" name="Picture 9">
              <a:extLst>
                <a:ext uri="{FF2B5EF4-FFF2-40B4-BE49-F238E27FC236}">
                  <a16:creationId xmlns:a16="http://schemas.microsoft.com/office/drawing/2014/main" id="{790B43CD-B8E5-B995-A36F-5AD2E32C02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4369" y="1188736"/>
              <a:ext cx="2481532" cy="2684106"/>
            </a:xfrm>
            <a:prstGeom prst="rect">
              <a:avLst/>
            </a:prstGeom>
          </p:spPr>
        </p:pic>
        <p:pic>
          <p:nvPicPr>
            <p:cNvPr id="16" name="Picture 15" descr="A graph of a function&#10;&#10;Description automatically generated">
              <a:extLst>
                <a:ext uri="{FF2B5EF4-FFF2-40B4-BE49-F238E27FC236}">
                  <a16:creationId xmlns:a16="http://schemas.microsoft.com/office/drawing/2014/main" id="{03EDE13A-08D8-25C2-486D-5A0C5C5984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069" y="1188736"/>
              <a:ext cx="2481532" cy="2552840"/>
            </a:xfrm>
            <a:prstGeom prst="rect">
              <a:avLst/>
            </a:prstGeom>
          </p:spPr>
        </p:pic>
        <p:pic>
          <p:nvPicPr>
            <p:cNvPr id="18" name="Picture 17">
              <a:extLst>
                <a:ext uri="{FF2B5EF4-FFF2-40B4-BE49-F238E27FC236}">
                  <a16:creationId xmlns:a16="http://schemas.microsoft.com/office/drawing/2014/main" id="{CAEACE9D-3458-A64C-87F6-1D1EEFC70C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1200" y="1217379"/>
              <a:ext cx="2518625" cy="2655463"/>
            </a:xfrm>
            <a:prstGeom prst="rect">
              <a:avLst/>
            </a:prstGeom>
          </p:spPr>
        </p:pic>
      </p:grpSp>
      <p:grpSp>
        <p:nvGrpSpPr>
          <p:cNvPr id="23" name="Group 22">
            <a:extLst>
              <a:ext uri="{FF2B5EF4-FFF2-40B4-BE49-F238E27FC236}">
                <a16:creationId xmlns:a16="http://schemas.microsoft.com/office/drawing/2014/main" id="{BFA00DC0-6CC9-4481-D854-DDB138669448}"/>
              </a:ext>
            </a:extLst>
          </p:cNvPr>
          <p:cNvGrpSpPr/>
          <p:nvPr/>
        </p:nvGrpSpPr>
        <p:grpSpPr>
          <a:xfrm>
            <a:off x="1137288" y="3810000"/>
            <a:ext cx="6939912" cy="2357856"/>
            <a:chOff x="990600" y="3614825"/>
            <a:chExt cx="7051697" cy="2497996"/>
          </a:xfrm>
        </p:grpSpPr>
        <p:pic>
          <p:nvPicPr>
            <p:cNvPr id="14" name="Picture 13" descr="A diagram of a function&#10;&#10;Description automatically generated">
              <a:extLst>
                <a:ext uri="{FF2B5EF4-FFF2-40B4-BE49-F238E27FC236}">
                  <a16:creationId xmlns:a16="http://schemas.microsoft.com/office/drawing/2014/main" id="{B0C9408E-EA6D-9750-80A4-F05CD82FF9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91451" y="3614825"/>
              <a:ext cx="2300851" cy="2429428"/>
            </a:xfrm>
            <a:prstGeom prst="rect">
              <a:avLst/>
            </a:prstGeom>
          </p:spPr>
        </p:pic>
        <p:pic>
          <p:nvPicPr>
            <p:cNvPr id="20" name="Picture 19" descr="A graph of a function&#10;&#10;Description automatically generated">
              <a:extLst>
                <a:ext uri="{FF2B5EF4-FFF2-40B4-BE49-F238E27FC236}">
                  <a16:creationId xmlns:a16="http://schemas.microsoft.com/office/drawing/2014/main" id="{0FEFE4C2-E25C-CCF2-6203-99397F96F7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3657600"/>
              <a:ext cx="2300851" cy="2343878"/>
            </a:xfrm>
            <a:prstGeom prst="rect">
              <a:avLst/>
            </a:prstGeom>
          </p:spPr>
        </p:pic>
        <p:pic>
          <p:nvPicPr>
            <p:cNvPr id="22" name="Picture 21">
              <a:extLst>
                <a:ext uri="{FF2B5EF4-FFF2-40B4-BE49-F238E27FC236}">
                  <a16:creationId xmlns:a16="http://schemas.microsoft.com/office/drawing/2014/main" id="{5894FB32-D9EE-496B-4745-9E9BA14C54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96615" y="3614825"/>
              <a:ext cx="2445682" cy="2497996"/>
            </a:xfrm>
            <a:prstGeom prst="rect">
              <a:avLst/>
            </a:prstGeom>
          </p:spPr>
        </p:pic>
      </p:grpSp>
      <p:sp>
        <p:nvSpPr>
          <p:cNvPr id="24" name="TextBox 23">
            <a:extLst>
              <a:ext uri="{FF2B5EF4-FFF2-40B4-BE49-F238E27FC236}">
                <a16:creationId xmlns:a16="http://schemas.microsoft.com/office/drawing/2014/main" id="{CAF411A7-F1F6-C2AB-2067-2732DD45FB45}"/>
              </a:ext>
            </a:extLst>
          </p:cNvPr>
          <p:cNvSpPr txBox="1"/>
          <p:nvPr/>
        </p:nvSpPr>
        <p:spPr>
          <a:xfrm>
            <a:off x="2865296" y="533631"/>
            <a:ext cx="3810000"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Results and Discussion</a:t>
            </a:r>
          </a:p>
        </p:txBody>
      </p:sp>
    </p:spTree>
    <p:extLst>
      <p:ext uri="{BB962C8B-B14F-4D97-AF65-F5344CB8AC3E}">
        <p14:creationId xmlns:p14="http://schemas.microsoft.com/office/powerpoint/2010/main" val="170829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EE7F6-D074-258E-0C1B-33A8B5F5BCF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E503097-9748-2436-AC6C-0E031DEA8CAD}"/>
              </a:ext>
            </a:extLst>
          </p:cNvPr>
          <p:cNvSpPr txBox="1"/>
          <p:nvPr/>
        </p:nvSpPr>
        <p:spPr>
          <a:xfrm>
            <a:off x="762000" y="1371600"/>
            <a:ext cx="6858000" cy="2246769"/>
          </a:xfrm>
          <a:prstGeom prst="rect">
            <a:avLst/>
          </a:prstGeom>
          <a:noFill/>
        </p:spPr>
        <p:txBody>
          <a:bodyPr wrap="square">
            <a:spAutoFit/>
          </a:bodyPr>
          <a:lstStyle/>
          <a:p>
            <a:pPr algn="just"/>
            <a:r>
              <a:rPr lang="en-US" sz="2000" dirty="0">
                <a:latin typeface="Times New Roman" panose="02020603050405020304" pitchFamily="18" charset="0"/>
                <a:cs typeface="Times New Roman" panose="02020603050405020304" pitchFamily="18" charset="0"/>
              </a:rPr>
              <a:t>In strong fading, the output constellation points become more staggered and move towards the center of the plot when using a normal </a:t>
            </a:r>
            <a:r>
              <a:rPr lang="en-US" sz="2000" dirty="0" err="1">
                <a:latin typeface="Times New Roman" panose="02020603050405020304" pitchFamily="18" charset="0"/>
                <a:cs typeface="Times New Roman" panose="02020603050405020304" pitchFamily="18" charset="0"/>
              </a:rPr>
              <a:t>filter.The</a:t>
            </a:r>
            <a:r>
              <a:rPr lang="en-US" sz="2000" dirty="0">
                <a:latin typeface="Times New Roman" panose="02020603050405020304" pitchFamily="18" charset="0"/>
                <a:cs typeface="Times New Roman" panose="02020603050405020304" pitchFamily="18" charset="0"/>
              </a:rPr>
              <a:t> constellations are clearly confined within their respective quadrants when we mitigate the turbulence effect by using the </a:t>
            </a:r>
            <a:r>
              <a:rPr lang="en-US" sz="2000" dirty="0" err="1">
                <a:latin typeface="Times New Roman" panose="02020603050405020304" pitchFamily="18" charset="0"/>
                <a:cs typeface="Times New Roman" panose="02020603050405020304" pitchFamily="18" charset="0"/>
              </a:rPr>
              <a:t>ResCNN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model.It</a:t>
            </a:r>
            <a:r>
              <a:rPr lang="en-US" sz="2000" dirty="0">
                <a:latin typeface="Times New Roman" panose="02020603050405020304" pitchFamily="18" charset="0"/>
                <a:cs typeface="Times New Roman" panose="02020603050405020304" pitchFamily="18" charset="0"/>
              </a:rPr>
              <a:t> simplifies the estimation of the absolute phase of QPSK modulation, thereby reducing the error probability during the detection process.</a:t>
            </a:r>
          </a:p>
        </p:txBody>
      </p:sp>
      <p:sp>
        <p:nvSpPr>
          <p:cNvPr id="5" name="TextBox 4">
            <a:extLst>
              <a:ext uri="{FF2B5EF4-FFF2-40B4-BE49-F238E27FC236}">
                <a16:creationId xmlns:a16="http://schemas.microsoft.com/office/drawing/2014/main" id="{2A0173A2-54C9-4D46-DE01-600090705AB3}"/>
              </a:ext>
            </a:extLst>
          </p:cNvPr>
          <p:cNvSpPr txBox="1"/>
          <p:nvPr/>
        </p:nvSpPr>
        <p:spPr>
          <a:xfrm>
            <a:off x="3048000" y="609600"/>
            <a:ext cx="2743200"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2843407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a:extLst>
              <a:ext uri="{FF2B5EF4-FFF2-40B4-BE49-F238E27FC236}">
                <a16:creationId xmlns:a16="http://schemas.microsoft.com/office/drawing/2014/main" id="{6D280E98-31BA-D310-9D27-A445FF2B584E}"/>
              </a:ext>
            </a:extLst>
          </p:cNvPr>
          <p:cNvSpPr txBox="1"/>
          <p:nvPr/>
        </p:nvSpPr>
        <p:spPr>
          <a:xfrm>
            <a:off x="190498" y="1447800"/>
            <a:ext cx="8763000" cy="270843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[1] G. Fan, J. Sun, G. </a:t>
            </a:r>
            <a:r>
              <a:rPr lang="en-US" sz="1400" dirty="0" err="1">
                <a:latin typeface="Times New Roman" panose="02020603050405020304" pitchFamily="18" charset="0"/>
                <a:cs typeface="Times New Roman" panose="02020603050405020304" pitchFamily="18" charset="0"/>
              </a:rPr>
              <a:t>Gui</a:t>
            </a:r>
            <a:r>
              <a:rPr lang="en-US" sz="1400" dirty="0">
                <a:latin typeface="Times New Roman" panose="02020603050405020304" pitchFamily="18" charset="0"/>
                <a:cs typeface="Times New Roman" panose="02020603050405020304" pitchFamily="18" charset="0"/>
              </a:rPr>
              <a:t>, H. </a:t>
            </a:r>
            <a:r>
              <a:rPr lang="en-US" sz="1400" dirty="0" err="1">
                <a:latin typeface="Times New Roman" panose="02020603050405020304" pitchFamily="18" charset="0"/>
                <a:cs typeface="Times New Roman" panose="02020603050405020304" pitchFamily="18" charset="0"/>
              </a:rPr>
              <a:t>Gacanin</a:t>
            </a:r>
            <a:r>
              <a:rPr lang="en-US" sz="1400" dirty="0">
                <a:latin typeface="Times New Roman" panose="02020603050405020304" pitchFamily="18" charset="0"/>
                <a:cs typeface="Times New Roman" panose="02020603050405020304" pitchFamily="18" charset="0"/>
              </a:rPr>
              <a:t>, B. </a:t>
            </a:r>
            <a:r>
              <a:rPr lang="en-US" sz="1400" dirty="0" err="1">
                <a:latin typeface="Times New Roman" panose="02020603050405020304" pitchFamily="18" charset="0"/>
                <a:cs typeface="Times New Roman" panose="02020603050405020304" pitchFamily="18" charset="0"/>
              </a:rPr>
              <a:t>Adebisi</a:t>
            </a:r>
            <a:r>
              <a:rPr lang="en-US" sz="1400" dirty="0">
                <a:latin typeface="Times New Roman" panose="02020603050405020304" pitchFamily="18" charset="0"/>
                <a:cs typeface="Times New Roman" panose="02020603050405020304" pitchFamily="18" charset="0"/>
              </a:rPr>
              <a:t>, and T. </a:t>
            </a:r>
            <a:r>
              <a:rPr lang="en-US" sz="1400" dirty="0" err="1">
                <a:latin typeface="Times New Roman" panose="02020603050405020304" pitchFamily="18" charset="0"/>
                <a:cs typeface="Times New Roman" panose="02020603050405020304" pitchFamily="18" charset="0"/>
              </a:rPr>
              <a:t>Ohtsuki</a:t>
            </a:r>
            <a:r>
              <a:rPr lang="en-US" sz="1400" dirty="0">
                <a:latin typeface="Times New Roman" panose="02020603050405020304" pitchFamily="18" charset="0"/>
                <a:cs typeface="Times New Roman" panose="02020603050405020304" pitchFamily="18" charset="0"/>
              </a:rPr>
              <a:t>, “Fully convolutional neural network-based CSI limited feedback for FDD massive MIMO systems,” </a:t>
            </a:r>
            <a:r>
              <a:rPr lang="en-US" sz="1400" i="1" dirty="0">
                <a:latin typeface="Times New Roman" panose="02020603050405020304" pitchFamily="18" charset="0"/>
                <a:cs typeface="Times New Roman" panose="02020603050405020304" pitchFamily="18" charset="0"/>
              </a:rPr>
              <a:t>IEEE Trans. </a:t>
            </a:r>
            <a:r>
              <a:rPr lang="en-US" sz="1400" i="1" dirty="0" err="1">
                <a:latin typeface="Times New Roman" panose="02020603050405020304" pitchFamily="18" charset="0"/>
                <a:cs typeface="Times New Roman" panose="02020603050405020304" pitchFamily="18" charset="0"/>
              </a:rPr>
              <a:t>Cogn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Commun</a:t>
            </a:r>
            <a:r>
              <a:rPr lang="en-US" sz="1400" i="1"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Netw</a:t>
            </a:r>
            <a:r>
              <a:rPr lang="en-US" sz="1400" i="1"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vol. 8, no. 2, pp. 672–682, Jun. 2022.</a:t>
            </a:r>
          </a:p>
          <a:p>
            <a:r>
              <a:rPr lang="en-US" sz="1400" dirty="0">
                <a:latin typeface="Times New Roman" panose="02020603050405020304" pitchFamily="18" charset="0"/>
                <a:cs typeface="Times New Roman" panose="02020603050405020304" pitchFamily="18" charset="0"/>
              </a:rPr>
              <a:t>[2] J. Fan, P. Liang, Z. Jiao, and X. Han, “A compressive sensing and deep learning-based time-varying channel estimation for FDD massive MIMO systems,” </a:t>
            </a:r>
            <a:r>
              <a:rPr lang="en-US" sz="1400" i="1" dirty="0">
                <a:latin typeface="Times New Roman" panose="02020603050405020304" pitchFamily="18" charset="0"/>
                <a:cs typeface="Times New Roman" panose="02020603050405020304" pitchFamily="18" charset="0"/>
              </a:rPr>
              <a:t>IEEE Trans. </a:t>
            </a:r>
            <a:r>
              <a:rPr lang="en-US" sz="1400" i="1" dirty="0" err="1">
                <a:latin typeface="Times New Roman" panose="02020603050405020304" pitchFamily="18" charset="0"/>
                <a:cs typeface="Times New Roman" panose="02020603050405020304" pitchFamily="18" charset="0"/>
              </a:rPr>
              <a:t>Veh</a:t>
            </a:r>
            <a:r>
              <a:rPr lang="en-US" sz="1400" i="1" dirty="0">
                <a:latin typeface="Times New Roman" panose="02020603050405020304" pitchFamily="18" charset="0"/>
                <a:cs typeface="Times New Roman" panose="02020603050405020304" pitchFamily="18" charset="0"/>
              </a:rPr>
              <a:t>. Technol.</a:t>
            </a:r>
            <a:r>
              <a:rPr lang="en-US" sz="1400" dirty="0">
                <a:latin typeface="Times New Roman" panose="02020603050405020304" pitchFamily="18" charset="0"/>
                <a:cs typeface="Times New Roman" panose="02020603050405020304" pitchFamily="18" charset="0"/>
              </a:rPr>
              <a:t>, vol. 71, no. 8, pp. 8729–8738, Aug. 2022.</a:t>
            </a:r>
          </a:p>
          <a:p>
            <a:r>
              <a:rPr lang="en-US" sz="1400" dirty="0">
                <a:latin typeface="Times New Roman" panose="02020603050405020304" pitchFamily="18" charset="0"/>
                <a:cs typeface="Times New Roman" panose="02020603050405020304" pitchFamily="18" charset="0"/>
              </a:rPr>
              <a:t>[3] A. </a:t>
            </a:r>
            <a:r>
              <a:rPr lang="en-US" sz="1400" dirty="0" err="1">
                <a:latin typeface="Times New Roman" panose="02020603050405020304" pitchFamily="18" charset="0"/>
                <a:cs typeface="Times New Roman" panose="02020603050405020304" pitchFamily="18" charset="0"/>
              </a:rPr>
              <a:t>Yesilkaya</a:t>
            </a:r>
            <a:r>
              <a:rPr lang="en-US" sz="1400" dirty="0">
                <a:latin typeface="Times New Roman" panose="02020603050405020304" pitchFamily="18" charset="0"/>
                <a:cs typeface="Times New Roman" panose="02020603050405020304" pitchFamily="18" charset="0"/>
              </a:rPr>
              <a:t>, O. </a:t>
            </a:r>
            <a:r>
              <a:rPr lang="en-US" sz="1400" dirty="0" err="1">
                <a:latin typeface="Times New Roman" panose="02020603050405020304" pitchFamily="18" charset="0"/>
                <a:cs typeface="Times New Roman" panose="02020603050405020304" pitchFamily="18" charset="0"/>
              </a:rPr>
              <a:t>Karatalay</a:t>
            </a:r>
            <a:r>
              <a:rPr lang="en-US" sz="1400" dirty="0">
                <a:latin typeface="Times New Roman" panose="02020603050405020304" pitchFamily="18" charset="0"/>
                <a:cs typeface="Times New Roman" panose="02020603050405020304" pitchFamily="18" charset="0"/>
              </a:rPr>
              <a:t>, A. S. </a:t>
            </a:r>
            <a:r>
              <a:rPr lang="en-US" sz="1400" dirty="0" err="1">
                <a:latin typeface="Times New Roman" panose="02020603050405020304" pitchFamily="18" charset="0"/>
                <a:cs typeface="Times New Roman" panose="02020603050405020304" pitchFamily="18" charset="0"/>
              </a:rPr>
              <a:t>Ogrenci</a:t>
            </a:r>
            <a:r>
              <a:rPr lang="en-US" sz="1400" dirty="0">
                <a:latin typeface="Times New Roman" panose="02020603050405020304" pitchFamily="18" charset="0"/>
                <a:cs typeface="Times New Roman" panose="02020603050405020304" pitchFamily="18" charset="0"/>
              </a:rPr>
              <a:t>, and E. </a:t>
            </a:r>
            <a:r>
              <a:rPr lang="en-US" sz="1400" dirty="0" err="1">
                <a:latin typeface="Times New Roman" panose="02020603050405020304" pitchFamily="18" charset="0"/>
                <a:cs typeface="Times New Roman" panose="02020603050405020304" pitchFamily="18" charset="0"/>
              </a:rPr>
              <a:t>Panayirci</a:t>
            </a:r>
            <a:r>
              <a:rPr lang="en-US" sz="1400" dirty="0">
                <a:latin typeface="Times New Roman" panose="02020603050405020304" pitchFamily="18" charset="0"/>
                <a:cs typeface="Times New Roman" panose="02020603050405020304" pitchFamily="18" charset="0"/>
              </a:rPr>
              <a:t>, “Channel estimation for visible light communications using neural networks,” in </a:t>
            </a:r>
            <a:r>
              <a:rPr lang="en-US" sz="1400" i="1" dirty="0">
                <a:latin typeface="Times New Roman" panose="02020603050405020304" pitchFamily="18" charset="0"/>
                <a:cs typeface="Times New Roman" panose="02020603050405020304" pitchFamily="18" charset="0"/>
              </a:rPr>
              <a:t>Proc. </a:t>
            </a:r>
            <a:r>
              <a:rPr lang="en-US" sz="1400" i="1" dirty="0" err="1">
                <a:latin typeface="Times New Roman" panose="02020603050405020304" pitchFamily="18" charset="0"/>
                <a:cs typeface="Times New Roman" panose="02020603050405020304" pitchFamily="18" charset="0"/>
              </a:rPr>
              <a:t>Int</a:t>
            </a:r>
            <a:r>
              <a:rPr lang="en-US" sz="1400" i="1" dirty="0">
                <a:latin typeface="Times New Roman" panose="02020603050405020304" pitchFamily="18" charset="0"/>
                <a:cs typeface="Times New Roman" panose="02020603050405020304" pitchFamily="18" charset="0"/>
              </a:rPr>
              <a:t> Joint Conf. Neural </a:t>
            </a:r>
            <a:r>
              <a:rPr lang="en-US" sz="1400" i="1" dirty="0" err="1">
                <a:latin typeface="Times New Roman" panose="02020603050405020304" pitchFamily="18" charset="0"/>
                <a:cs typeface="Times New Roman" panose="02020603050405020304" pitchFamily="18" charset="0"/>
              </a:rPr>
              <a:t>Netw</a:t>
            </a:r>
            <a:r>
              <a:rPr lang="en-US" sz="1400" i="1" dirty="0">
                <a:latin typeface="Times New Roman" panose="02020603050405020304" pitchFamily="18" charset="0"/>
                <a:cs typeface="Times New Roman" panose="02020603050405020304" pitchFamily="18" charset="0"/>
              </a:rPr>
              <a:t>. (IJCNN)</a:t>
            </a:r>
            <a:r>
              <a:rPr lang="en-US" sz="1400" dirty="0">
                <a:latin typeface="Times New Roman" panose="02020603050405020304" pitchFamily="18" charset="0"/>
                <a:cs typeface="Times New Roman" panose="02020603050405020304" pitchFamily="18" charset="0"/>
              </a:rPr>
              <a:t>, 2016, pp. 320–325.</a:t>
            </a:r>
          </a:p>
          <a:p>
            <a:br>
              <a:rPr lang="en-US" dirty="0"/>
            </a:br>
            <a:endParaRPr lang="en-US" altLang="ko-KR" sz="5400" dirty="0"/>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900" b="1" dirty="0">
                <a:latin typeface="Times New Roman" panose="02020603050405020304" pitchFamily="18" charset="0"/>
                <a:ea typeface="Malgun Gothic" panose="020B0503020000020004" pitchFamily="34" charset="-127"/>
                <a:cs typeface="Times New Roman" panose="02020603050405020304" pitchFamily="18" charset="0"/>
              </a:rPr>
              <a:t>Deep Learning-Based Channel Modeling in BPSK SIM FSO/OCC Communication</a:t>
            </a:r>
            <a:br>
              <a:rPr lang="en-US" altLang="ja-JP" b="1" dirty="0">
                <a:ea typeface="ＭＳ Ｐゴシック" pitchFamily="50" charset="-128"/>
              </a:rPr>
            </a:br>
            <a:br>
              <a:rPr lang="en-US" altLang="ja-JP" dirty="0">
                <a:latin typeface="Times New Roman" panose="02020603050405020304" pitchFamily="18" charset="0"/>
                <a:ea typeface="ＭＳ Ｐゴシック" pitchFamily="50" charset="-128"/>
                <a:cs typeface="Times New Roman" panose="02020603050405020304" pitchFamily="18" charset="0"/>
              </a:rPr>
            </a:br>
            <a:br>
              <a:rPr lang="en-US" altLang="ja-JP"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 </a:t>
            </a:r>
            <a:br>
              <a:rPr lang="en-US" altLang="ja-JP"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May 14, 2024</a:t>
            </a:r>
            <a:endParaRPr lang="ja-JP" altLang="ja-JP"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3" name="Content Placeholder 2">
            <a:extLst>
              <a:ext uri="{FF2B5EF4-FFF2-40B4-BE49-F238E27FC236}">
                <a16:creationId xmlns:a16="http://schemas.microsoft.com/office/drawing/2014/main" id="{1457CB00-9C2B-302B-D482-0BFCC30DF5F7}"/>
              </a:ext>
            </a:extLst>
          </p:cNvPr>
          <p:cNvSpPr txBox="1">
            <a:spLocks/>
          </p:cNvSpPr>
          <p:nvPr/>
        </p:nvSpPr>
        <p:spPr>
          <a:xfrm>
            <a:off x="827417" y="1600200"/>
            <a:ext cx="7886700" cy="321329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Introduction</a:t>
            </a:r>
          </a:p>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Free Space Optical Communication</a:t>
            </a:r>
          </a:p>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Channel Modeling</a:t>
            </a:r>
          </a:p>
          <a:p>
            <a:pPr>
              <a:buFont typeface="Wingdings" panose="05000000000000000000" pitchFamily="2" charset="2"/>
              <a:buChar char="Ø"/>
            </a:pPr>
            <a:r>
              <a:rPr lang="en-US" sz="2400" u="sng" dirty="0">
                <a:latin typeface="Times New Roman" panose="02020603050405020304" pitchFamily="18" charset="0"/>
                <a:cs typeface="Times New Roman" panose="02020603050405020304" pitchFamily="18" charset="0"/>
              </a:rPr>
              <a:t>Result and Discussion</a:t>
            </a: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Introduction</a:t>
            </a:r>
          </a:p>
        </p:txBody>
      </p:sp>
      <p:sp>
        <p:nvSpPr>
          <p:cNvPr id="3" name="TextBox 2">
            <a:extLst>
              <a:ext uri="{FF2B5EF4-FFF2-40B4-BE49-F238E27FC236}">
                <a16:creationId xmlns:a16="http://schemas.microsoft.com/office/drawing/2014/main" id="{0B443860-99C9-8852-2EF5-079EE427E4E4}"/>
              </a:ext>
            </a:extLst>
          </p:cNvPr>
          <p:cNvSpPr txBox="1"/>
          <p:nvPr/>
        </p:nvSpPr>
        <p:spPr>
          <a:xfrm>
            <a:off x="914401" y="1676400"/>
            <a:ext cx="7031222" cy="4108817"/>
          </a:xfrm>
          <a:prstGeom prst="rect">
            <a:avLst/>
          </a:prstGeom>
          <a:noFill/>
        </p:spPr>
        <p:txBody>
          <a:bodyPr wrap="square">
            <a:spAutoFit/>
          </a:bodyPr>
          <a:lstStyle/>
          <a:p>
            <a:pPr marL="214313" indent="-214313"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Free Space Optical (FSO) communication is a wireless communication technology that uses light to transmit data through free space, typically in the form of laser beams. It operates by sending modulated light signals through the atmosphere, with the receiver detecting and interpreting these signals. </a:t>
            </a:r>
            <a:r>
              <a:rPr lang="en-US" dirty="0">
                <a:solidFill>
                  <a:srgbClr val="FF0000"/>
                </a:solidFill>
                <a:latin typeface="Times New Roman" panose="02020603050405020304" pitchFamily="18" charset="0"/>
                <a:cs typeface="Times New Roman" panose="02020603050405020304" pitchFamily="18" charset="0"/>
              </a:rPr>
              <a:t>FSO offers high bandwidth and security</a:t>
            </a:r>
            <a:r>
              <a:rPr lang="en-US" dirty="0">
                <a:latin typeface="Times New Roman" panose="02020603050405020304" pitchFamily="18" charset="0"/>
                <a:cs typeface="Times New Roman" panose="02020603050405020304" pitchFamily="18" charset="0"/>
              </a:rPr>
              <a:t>, but its performance can be affected by weather conditions such </a:t>
            </a:r>
            <a:r>
              <a:rPr lang="en-US" dirty="0">
                <a:solidFill>
                  <a:srgbClr val="FF0000"/>
                </a:solidFill>
                <a:latin typeface="Times New Roman" panose="02020603050405020304" pitchFamily="18" charset="0"/>
                <a:cs typeface="Times New Roman" panose="02020603050405020304" pitchFamily="18" charset="0"/>
              </a:rPr>
              <a:t>as fog, rain, or snow.</a:t>
            </a:r>
          </a:p>
          <a:p>
            <a:pPr algn="just"/>
            <a:endParaRPr lang="en-US" dirty="0">
              <a:latin typeface="Times New Roman" panose="02020603050405020304" pitchFamily="18" charset="0"/>
              <a:cs typeface="Times New Roman" panose="02020603050405020304" pitchFamily="18" charset="0"/>
            </a:endParaRPr>
          </a:p>
          <a:p>
            <a:pPr marL="214313" indent="-214313"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Channel modeling is a fundamental aspect of wireless communication system design. It refers to the process of creating mathematical or statistical models to simulate the behavior and characteristics of a communication channel</a:t>
            </a:r>
            <a:r>
              <a:rPr lang="en-US" dirty="0"/>
              <a:t>.</a:t>
            </a:r>
          </a:p>
          <a:p>
            <a:pPr marL="214313" indent="-214313" algn="just">
              <a:buFont typeface="Wingdings" panose="05000000000000000000" pitchFamily="2" charset="2"/>
              <a:buChar char="v"/>
            </a:pPr>
            <a:endParaRPr lang="en-US" dirty="0"/>
          </a:p>
          <a:p>
            <a:pPr algn="just"/>
            <a:endParaRPr lang="en-US" sz="1350" dirty="0"/>
          </a:p>
          <a:p>
            <a:pPr algn="ctr"/>
            <a:endParaRPr lang="en-US"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72B6B-DD61-0708-CCEA-06D689D188EF}"/>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29B899E4-FDD2-7304-8AB4-7A2A12395A00}"/>
              </a:ext>
            </a:extLst>
          </p:cNvPr>
          <p:cNvSpPr txBox="1">
            <a:spLocks/>
          </p:cNvSpPr>
          <p:nvPr/>
        </p:nvSpPr>
        <p:spPr bwMode="auto">
          <a:xfrm>
            <a:off x="609600" y="60960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sz="2100" kern="0" dirty="0">
                <a:solidFill>
                  <a:schemeClr val="tx1"/>
                </a:solidFill>
                <a:latin typeface="Times New Roman" panose="02020603050405020304" pitchFamily="18" charset="0"/>
                <a:cs typeface="Times New Roman" panose="02020603050405020304" pitchFamily="18" charset="0"/>
              </a:rPr>
              <a:t>Channel Estimation</a:t>
            </a:r>
          </a:p>
        </p:txBody>
      </p:sp>
      <p:sp>
        <p:nvSpPr>
          <p:cNvPr id="11" name="TextBox 10">
            <a:extLst>
              <a:ext uri="{FF2B5EF4-FFF2-40B4-BE49-F238E27FC236}">
                <a16:creationId xmlns:a16="http://schemas.microsoft.com/office/drawing/2014/main" id="{2500DA77-6175-34D8-C82C-F447A985721B}"/>
              </a:ext>
            </a:extLst>
          </p:cNvPr>
          <p:cNvSpPr txBox="1"/>
          <p:nvPr/>
        </p:nvSpPr>
        <p:spPr>
          <a:xfrm>
            <a:off x="586596" y="1215014"/>
            <a:ext cx="4137668" cy="2180918"/>
          </a:xfrm>
          <a:prstGeom prst="rect">
            <a:avLst/>
          </a:prstGeom>
          <a:noFill/>
        </p:spPr>
        <p:txBody>
          <a:bodyPr wrap="square">
            <a:spAutoFit/>
          </a:bodyPr>
          <a:lstStyle/>
          <a:p>
            <a:pPr marL="214313" indent="-214313" algn="just">
              <a:lnSpc>
                <a:spcPct val="107000"/>
              </a:lnSpc>
              <a:spcAft>
                <a:spcPts val="600"/>
              </a:spcAft>
              <a:buFont typeface="Wingdings" panose="05000000000000000000" pitchFamily="2" charset="2"/>
              <a:buChar char="q"/>
            </a:pPr>
            <a:r>
              <a:rPr lang="en-US" sz="1600" b="1" kern="100" dirty="0">
                <a:latin typeface="Calibri" panose="020F0502020204030204" pitchFamily="34" charset="0"/>
                <a:ea typeface="Malgun Gothic" panose="020B0503020000020004" pitchFamily="34" charset="-127"/>
                <a:cs typeface="Times New Roman" panose="02020603050405020304" pitchFamily="18" charset="0"/>
              </a:rPr>
              <a:t>Conventional Channel Estimation</a:t>
            </a:r>
          </a:p>
          <a:p>
            <a:pPr marL="557213" lvl="1" indent="-214313" algn="just">
              <a:lnSpc>
                <a:spcPct val="107000"/>
              </a:lnSpc>
              <a:spcAft>
                <a:spcPts val="600"/>
              </a:spcAft>
              <a:buFont typeface="Wingdings" panose="05000000000000000000" pitchFamily="2" charset="2"/>
              <a:buChar char="v"/>
            </a:pPr>
            <a:r>
              <a:rPr lang="en-US" sz="1600" kern="100" dirty="0">
                <a:latin typeface="Calibri" panose="020F0502020204030204" pitchFamily="34" charset="0"/>
                <a:ea typeface="Malgun Gothic" panose="020B0503020000020004" pitchFamily="34" charset="-127"/>
                <a:cs typeface="Times New Roman" panose="02020603050405020304" pitchFamily="18" charset="0"/>
              </a:rPr>
              <a:t>Least Square Estimation (LS)(1)</a:t>
            </a:r>
          </a:p>
          <a:p>
            <a:pPr marL="557213" lvl="1" indent="-214313" algn="just">
              <a:lnSpc>
                <a:spcPct val="107000"/>
              </a:lnSpc>
              <a:spcAft>
                <a:spcPts val="600"/>
              </a:spcAft>
              <a:buFont typeface="Wingdings" panose="05000000000000000000" pitchFamily="2" charset="2"/>
              <a:buChar char="v"/>
            </a:pPr>
            <a:r>
              <a:rPr lang="en-US" sz="1600" kern="100" dirty="0">
                <a:latin typeface="Calibri" panose="020F0502020204030204" pitchFamily="34" charset="0"/>
                <a:ea typeface="Malgun Gothic" panose="020B0503020000020004" pitchFamily="34" charset="-127"/>
                <a:cs typeface="Times New Roman" panose="02020603050405020304" pitchFamily="18" charset="0"/>
              </a:rPr>
              <a:t>Least Minimum Mean Squared Error (LMMSE)(2)</a:t>
            </a:r>
          </a:p>
          <a:p>
            <a:pPr marL="557213" lvl="1" indent="-214313" algn="just">
              <a:lnSpc>
                <a:spcPct val="107000"/>
              </a:lnSpc>
              <a:spcAft>
                <a:spcPts val="600"/>
              </a:spcAft>
              <a:buFont typeface="Wingdings" panose="05000000000000000000" pitchFamily="2" charset="2"/>
              <a:buChar char="v"/>
            </a:pPr>
            <a:r>
              <a:rPr lang="en-US" sz="1600" kern="100" dirty="0">
                <a:latin typeface="Calibri" panose="020F0502020204030204" pitchFamily="34" charset="0"/>
                <a:ea typeface="Malgun Gothic" panose="020B0503020000020004" pitchFamily="34" charset="-127"/>
                <a:cs typeface="Times New Roman" panose="02020603050405020304" pitchFamily="18" charset="0"/>
              </a:rPr>
              <a:t>Maximum Likelihood Estimation (ML)</a:t>
            </a:r>
          </a:p>
          <a:p>
            <a:pPr lvl="1" algn="just">
              <a:lnSpc>
                <a:spcPct val="107000"/>
              </a:lnSpc>
              <a:spcAft>
                <a:spcPts val="600"/>
              </a:spcAft>
            </a:pPr>
            <a:endParaRPr lang="en-US" sz="1200" kern="100" dirty="0">
              <a:latin typeface="Calibri" panose="020F0502020204030204" pitchFamily="34" charset="0"/>
              <a:ea typeface="Malgun Gothic" panose="020B0503020000020004" pitchFamily="34" charset="-127"/>
              <a:cs typeface="Times New Roman" panose="02020603050405020304" pitchFamily="18" charset="0"/>
            </a:endParaRPr>
          </a:p>
          <a:p>
            <a:pPr lvl="1" algn="just">
              <a:lnSpc>
                <a:spcPct val="107000"/>
              </a:lnSpc>
              <a:spcAft>
                <a:spcPts val="600"/>
              </a:spcAft>
            </a:pPr>
            <a:endParaRPr lang="en-US" sz="1200" kern="100" dirty="0">
              <a:latin typeface="Calibri" panose="020F0502020204030204" pitchFamily="34" charset="0"/>
              <a:ea typeface="Malgun Gothic" panose="020B0503020000020004" pitchFamily="34" charset="-127"/>
              <a:cs typeface="Times New Roman" panose="02020603050405020304" pitchFamily="18" charset="0"/>
            </a:endParaRPr>
          </a:p>
        </p:txBody>
      </p:sp>
      <p:sp>
        <p:nvSpPr>
          <p:cNvPr id="12" name="TextBox 11">
            <a:extLst>
              <a:ext uri="{FF2B5EF4-FFF2-40B4-BE49-F238E27FC236}">
                <a16:creationId xmlns:a16="http://schemas.microsoft.com/office/drawing/2014/main" id="{229EE9E5-A5E8-8B7D-8821-8B90D6D4D5B7}"/>
              </a:ext>
            </a:extLst>
          </p:cNvPr>
          <p:cNvSpPr txBox="1"/>
          <p:nvPr/>
        </p:nvSpPr>
        <p:spPr>
          <a:xfrm>
            <a:off x="4826551" y="1215014"/>
            <a:ext cx="3738042" cy="2144433"/>
          </a:xfrm>
          <a:prstGeom prst="rect">
            <a:avLst/>
          </a:prstGeom>
          <a:noFill/>
        </p:spPr>
        <p:txBody>
          <a:bodyPr wrap="square" rtlCol="0">
            <a:spAutoFit/>
          </a:bodyPr>
          <a:lstStyle/>
          <a:p>
            <a:pPr marL="214313" indent="-214313" algn="just">
              <a:lnSpc>
                <a:spcPct val="107000"/>
              </a:lnSpc>
              <a:spcAft>
                <a:spcPts val="600"/>
              </a:spcAft>
              <a:buFont typeface="Wingdings" panose="05000000000000000000" pitchFamily="2" charset="2"/>
              <a:buChar char="q"/>
            </a:pPr>
            <a:r>
              <a:rPr lang="en-US" sz="1400" b="1" kern="100" dirty="0">
                <a:latin typeface="Calibri" panose="020F0502020204030204" pitchFamily="34" charset="0"/>
                <a:ea typeface="Malgun Gothic" panose="020B0503020000020004" pitchFamily="34" charset="-127"/>
                <a:cs typeface="Times New Roman" panose="02020603050405020304" pitchFamily="18" charset="0"/>
              </a:rPr>
              <a:t>Machine Learning Based Channel Estimation</a:t>
            </a:r>
          </a:p>
          <a:p>
            <a:pPr marL="557213" lvl="1" indent="-214313" algn="just">
              <a:lnSpc>
                <a:spcPct val="107000"/>
              </a:lnSpc>
              <a:spcAft>
                <a:spcPts val="600"/>
              </a:spcAft>
              <a:buFont typeface="Wingdings" panose="05000000000000000000" pitchFamily="2" charset="2"/>
              <a:buChar char="v"/>
            </a:pP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Deep learning based (3)</a:t>
            </a:r>
          </a:p>
          <a:p>
            <a:pPr marL="557213" lvl="1" indent="-214313" algn="just">
              <a:lnSpc>
                <a:spcPct val="107000"/>
              </a:lnSpc>
              <a:spcAft>
                <a:spcPts val="600"/>
              </a:spcAft>
              <a:buFont typeface="Wingdings" panose="05000000000000000000" pitchFamily="2" charset="2"/>
              <a:buChar char="v"/>
            </a:pP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Conventional Neural Network  based (4)</a:t>
            </a:r>
          </a:p>
          <a:p>
            <a:pPr marL="557213" lvl="1" indent="-214313" algn="just">
              <a:lnSpc>
                <a:spcPct val="107000"/>
              </a:lnSpc>
              <a:spcAft>
                <a:spcPts val="600"/>
              </a:spcAft>
              <a:buFont typeface="Wingdings" panose="05000000000000000000" pitchFamily="2" charset="2"/>
              <a:buChar char="v"/>
            </a:pP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Deep Residual Learning (5)</a:t>
            </a:r>
          </a:p>
          <a:p>
            <a:pPr marL="557213" lvl="1" indent="-214313" algn="just">
              <a:lnSpc>
                <a:spcPct val="107000"/>
              </a:lnSpc>
              <a:spcAft>
                <a:spcPts val="600"/>
              </a:spcAft>
              <a:buFont typeface="Wingdings" panose="05000000000000000000" pitchFamily="2" charset="2"/>
              <a:buChar char="v"/>
            </a:pPr>
            <a:r>
              <a:rPr lang="en-US" sz="1400" kern="100" dirty="0" err="1">
                <a:latin typeface="Times New Roman" panose="02020603050405020304" pitchFamily="18" charset="0"/>
                <a:ea typeface="Malgun Gothic" panose="020B0503020000020004" pitchFamily="34" charset="-127"/>
                <a:cs typeface="Times New Roman" panose="02020603050405020304" pitchFamily="18" charset="0"/>
              </a:rPr>
              <a:t>FFDNet</a:t>
            </a: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-based (6)</a:t>
            </a:r>
          </a:p>
          <a:p>
            <a:pPr marL="557213" lvl="1" indent="-214313" algn="just">
              <a:lnSpc>
                <a:spcPct val="107000"/>
              </a:lnSpc>
              <a:spcAft>
                <a:spcPts val="600"/>
              </a:spcAft>
              <a:buFont typeface="Wingdings" panose="05000000000000000000" pitchFamily="2" charset="2"/>
              <a:buChar char="v"/>
            </a:pPr>
            <a:r>
              <a:rPr lang="en-US" sz="1400" kern="100" dirty="0" err="1">
                <a:latin typeface="Times New Roman" panose="02020603050405020304" pitchFamily="18" charset="0"/>
                <a:ea typeface="Malgun Gothic" panose="020B0503020000020004" pitchFamily="34" charset="-127"/>
                <a:cs typeface="Times New Roman" panose="02020603050405020304" pitchFamily="18" charset="0"/>
              </a:rPr>
              <a:t>ResCBDNet</a:t>
            </a:r>
            <a:r>
              <a:rPr lang="en-US" sz="1400" kern="100" dirty="0">
                <a:latin typeface="Times New Roman" panose="02020603050405020304" pitchFamily="18" charset="0"/>
                <a:ea typeface="Malgun Gothic" panose="020B0503020000020004" pitchFamily="34" charset="-127"/>
                <a:cs typeface="Times New Roman" panose="02020603050405020304" pitchFamily="18" charset="0"/>
              </a:rPr>
              <a:t> </a:t>
            </a:r>
          </a:p>
          <a:p>
            <a:pPr marL="214313" indent="-214313" algn="just">
              <a:lnSpc>
                <a:spcPct val="107000"/>
              </a:lnSpc>
              <a:spcAft>
                <a:spcPts val="600"/>
              </a:spcAft>
              <a:buFont typeface="Wingdings" panose="05000000000000000000" pitchFamily="2" charset="2"/>
              <a:buChar char="q"/>
            </a:pPr>
            <a:endParaRPr lang="en-US" sz="1350" kern="100" dirty="0">
              <a:latin typeface="Times New Roman" panose="02020603050405020304" pitchFamily="18" charset="0"/>
              <a:ea typeface="Malgun Gothic" panose="020B0503020000020004" pitchFamily="34" charset="-127"/>
              <a:cs typeface="Times New Roman" panose="02020603050405020304" pitchFamily="18" charset="0"/>
            </a:endParaRPr>
          </a:p>
        </p:txBody>
      </p:sp>
      <p:sp>
        <p:nvSpPr>
          <p:cNvPr id="13" name="TextBox 12">
            <a:extLst>
              <a:ext uri="{FF2B5EF4-FFF2-40B4-BE49-F238E27FC236}">
                <a16:creationId xmlns:a16="http://schemas.microsoft.com/office/drawing/2014/main" id="{6D793450-9493-0A56-D989-E780C6FD5189}"/>
              </a:ext>
            </a:extLst>
          </p:cNvPr>
          <p:cNvSpPr txBox="1"/>
          <p:nvPr/>
        </p:nvSpPr>
        <p:spPr>
          <a:xfrm>
            <a:off x="866042" y="3124200"/>
            <a:ext cx="7411916" cy="3600986"/>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References</a:t>
            </a:r>
          </a:p>
          <a:p>
            <a:r>
              <a:rPr lang="en-US" sz="1200" dirty="0">
                <a:latin typeface="Times New Roman" panose="02020603050405020304" pitchFamily="18" charset="0"/>
                <a:cs typeface="Times New Roman" panose="02020603050405020304" pitchFamily="18" charset="0"/>
              </a:rPr>
              <a:t>1.Y. S. Hussein, M. Y. Alias, and A. A. </a:t>
            </a:r>
            <a:r>
              <a:rPr lang="en-US" sz="1200" dirty="0" err="1">
                <a:latin typeface="Times New Roman" panose="02020603050405020304" pitchFamily="18" charset="0"/>
                <a:cs typeface="Times New Roman" panose="02020603050405020304" pitchFamily="18" charset="0"/>
              </a:rPr>
              <a:t>Abdulkafi</a:t>
            </a:r>
            <a:r>
              <a:rPr lang="en-US" sz="1200" dirty="0">
                <a:latin typeface="Times New Roman" panose="02020603050405020304" pitchFamily="18" charset="0"/>
                <a:cs typeface="Times New Roman" panose="02020603050405020304" pitchFamily="18" charset="0"/>
              </a:rPr>
              <a:t>, “On performance analysis of LS and MMSE for channel estimation in VLC systems,” in </a:t>
            </a:r>
            <a:r>
              <a:rPr lang="en-US" sz="1200" i="1" dirty="0">
                <a:latin typeface="Times New Roman" panose="02020603050405020304" pitchFamily="18" charset="0"/>
                <a:cs typeface="Times New Roman" panose="02020603050405020304" pitchFamily="18" charset="0"/>
              </a:rPr>
              <a:t>Proc. IEEE 12th Int. Colloq. Signal Process. Appl. (CSPA)</a:t>
            </a:r>
            <a:r>
              <a:rPr lang="en-US" sz="1200" dirty="0">
                <a:latin typeface="Times New Roman" panose="02020603050405020304" pitchFamily="18" charset="0"/>
                <a:cs typeface="Times New Roman" panose="02020603050405020304" pitchFamily="18" charset="0"/>
              </a:rPr>
              <a:t>, Melaka, Malaysia, 2016, pp. 204–209. </a:t>
            </a:r>
          </a:p>
          <a:p>
            <a:r>
              <a:rPr lang="en-US" sz="1200" dirty="0">
                <a:latin typeface="Times New Roman" panose="02020603050405020304" pitchFamily="18" charset="0"/>
                <a:cs typeface="Times New Roman" panose="02020603050405020304" pitchFamily="18" charset="0"/>
              </a:rPr>
              <a:t>2.</a:t>
            </a:r>
            <a:r>
              <a:rPr lang="en-US" sz="1200" dirty="0"/>
              <a:t> </a:t>
            </a:r>
            <a:r>
              <a:rPr lang="en-US" sz="1200" dirty="0">
                <a:latin typeface="Times New Roman" panose="02020603050405020304" pitchFamily="18" charset="0"/>
                <a:cs typeface="Times New Roman" panose="02020603050405020304" pitchFamily="18" charset="0"/>
              </a:rPr>
              <a:t>X. Shi, S.-H. Leung, and J. Min, “Adaptive least squares channel estimation for visible light communications based on tap detection,” </a:t>
            </a:r>
            <a:r>
              <a:rPr lang="en-US" sz="1200" i="1" dirty="0">
                <a:latin typeface="Times New Roman" panose="02020603050405020304" pitchFamily="18" charset="0"/>
                <a:cs typeface="Times New Roman" panose="02020603050405020304" pitchFamily="18" charset="0"/>
              </a:rPr>
              <a:t>Opt.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vol. 467, Jul. 2020, Art. no. 125712 </a:t>
            </a:r>
          </a:p>
          <a:p>
            <a:r>
              <a:rPr lang="en-US" sz="1200" dirty="0">
                <a:latin typeface="Times New Roman" panose="02020603050405020304" pitchFamily="18" charset="0"/>
                <a:cs typeface="Times New Roman" panose="02020603050405020304" pitchFamily="18" charset="0"/>
              </a:rPr>
              <a:t>3. C.-J. Chun, J.-M. Kang, and I.-M. Kim, “Deep learning-based channel estimation for massive MIMO systems,” </a:t>
            </a:r>
            <a:r>
              <a:rPr lang="en-US" sz="1200" i="1" dirty="0">
                <a:latin typeface="Times New Roman" panose="02020603050405020304" pitchFamily="18" charset="0"/>
                <a:cs typeface="Times New Roman" panose="02020603050405020304" pitchFamily="18" charset="0"/>
              </a:rPr>
              <a:t>IEEE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 Lett.</a:t>
            </a:r>
            <a:r>
              <a:rPr lang="en-US" sz="1200" dirty="0">
                <a:latin typeface="Times New Roman" panose="02020603050405020304" pitchFamily="18" charset="0"/>
                <a:cs typeface="Times New Roman" panose="02020603050405020304" pitchFamily="18" charset="0"/>
              </a:rPr>
              <a:t>, vol. 8, no. 4, pp. 1228–1231, Aug. 2019. </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4. G. Fan, J. Sun, G. </a:t>
            </a:r>
            <a:r>
              <a:rPr lang="en-US" sz="1200" dirty="0" err="1">
                <a:latin typeface="Times New Roman" panose="02020603050405020304" pitchFamily="18" charset="0"/>
                <a:cs typeface="Times New Roman" panose="02020603050405020304" pitchFamily="18" charset="0"/>
              </a:rPr>
              <a:t>Gui</a:t>
            </a:r>
            <a:r>
              <a:rPr lang="en-US" sz="1200" dirty="0">
                <a:latin typeface="Times New Roman" panose="02020603050405020304" pitchFamily="18" charset="0"/>
                <a:cs typeface="Times New Roman" panose="02020603050405020304" pitchFamily="18" charset="0"/>
              </a:rPr>
              <a:t>, H. </a:t>
            </a:r>
            <a:r>
              <a:rPr lang="en-US" sz="1200" dirty="0" err="1">
                <a:latin typeface="Times New Roman" panose="02020603050405020304" pitchFamily="18" charset="0"/>
                <a:cs typeface="Times New Roman" panose="02020603050405020304" pitchFamily="18" charset="0"/>
              </a:rPr>
              <a:t>Gacanin</a:t>
            </a:r>
            <a:r>
              <a:rPr lang="en-US" sz="1200" dirty="0">
                <a:latin typeface="Times New Roman" panose="02020603050405020304" pitchFamily="18" charset="0"/>
                <a:cs typeface="Times New Roman" panose="02020603050405020304" pitchFamily="18" charset="0"/>
              </a:rPr>
              <a:t>, B. </a:t>
            </a:r>
            <a:r>
              <a:rPr lang="en-US" sz="1200" dirty="0" err="1">
                <a:latin typeface="Times New Roman" panose="02020603050405020304" pitchFamily="18" charset="0"/>
                <a:cs typeface="Times New Roman" panose="02020603050405020304" pitchFamily="18" charset="0"/>
              </a:rPr>
              <a:t>Adebisi</a:t>
            </a:r>
            <a:r>
              <a:rPr lang="en-US" sz="1200" dirty="0">
                <a:latin typeface="Times New Roman" panose="02020603050405020304" pitchFamily="18" charset="0"/>
                <a:cs typeface="Times New Roman" panose="02020603050405020304" pitchFamily="18" charset="0"/>
              </a:rPr>
              <a:t>, and T. </a:t>
            </a:r>
            <a:r>
              <a:rPr lang="en-US" sz="1200" dirty="0" err="1">
                <a:latin typeface="Times New Roman" panose="02020603050405020304" pitchFamily="18" charset="0"/>
                <a:cs typeface="Times New Roman" panose="02020603050405020304" pitchFamily="18" charset="0"/>
              </a:rPr>
              <a:t>Ohtsuki</a:t>
            </a:r>
            <a:r>
              <a:rPr lang="en-US" sz="1200" dirty="0">
                <a:latin typeface="Times New Roman" panose="02020603050405020304" pitchFamily="18" charset="0"/>
                <a:cs typeface="Times New Roman" panose="02020603050405020304" pitchFamily="18" charset="0"/>
              </a:rPr>
              <a:t>, “Fully convolutional neural network-based CSI limited feedback for FDD massive MIMO systems,” </a:t>
            </a:r>
            <a:r>
              <a:rPr lang="en-US" sz="1200" i="1" dirty="0">
                <a:latin typeface="Times New Roman" panose="02020603050405020304" pitchFamily="18" charset="0"/>
                <a:cs typeface="Times New Roman" panose="02020603050405020304" pitchFamily="18" charset="0"/>
              </a:rPr>
              <a:t>IEEE Trans. </a:t>
            </a:r>
            <a:r>
              <a:rPr lang="en-US" sz="1200" i="1" dirty="0" err="1">
                <a:latin typeface="Times New Roman" panose="02020603050405020304" pitchFamily="18" charset="0"/>
                <a:cs typeface="Times New Roman" panose="02020603050405020304" pitchFamily="18" charset="0"/>
              </a:rPr>
              <a:t>Cogn</a:t>
            </a:r>
            <a:r>
              <a:rPr lang="en-US" sz="1200" i="1" dirty="0">
                <a:latin typeface="Times New Roman" panose="02020603050405020304" pitchFamily="18" charset="0"/>
                <a:cs typeface="Times New Roman" panose="02020603050405020304" pitchFamily="18" charset="0"/>
              </a:rPr>
              <a:t>.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 </a:t>
            </a:r>
            <a:r>
              <a:rPr lang="en-US" sz="1200" i="1" dirty="0" err="1">
                <a:latin typeface="Times New Roman" panose="02020603050405020304" pitchFamily="18" charset="0"/>
                <a:cs typeface="Times New Roman" panose="02020603050405020304" pitchFamily="18" charset="0"/>
              </a:rPr>
              <a:t>Netw</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vol. 8, no. 2, pp. 672–682, Jun. 2022 </a:t>
            </a:r>
          </a:p>
          <a:p>
            <a:r>
              <a:rPr lang="en-US" sz="1200" dirty="0">
                <a:latin typeface="Times New Roman" panose="02020603050405020304" pitchFamily="18" charset="0"/>
                <a:cs typeface="Times New Roman" panose="02020603050405020304" pitchFamily="18" charset="0"/>
              </a:rPr>
              <a:t>5. C. Liu, X. Liu, D. W. K. Ng, and J. Yuan, “Deep residual learning for channel estimation in intelligent reflecting surface-assisted multiuser communications,” </a:t>
            </a:r>
            <a:r>
              <a:rPr lang="en-US" sz="1200" i="1" dirty="0">
                <a:latin typeface="Times New Roman" panose="02020603050405020304" pitchFamily="18" charset="0"/>
                <a:cs typeface="Times New Roman" panose="02020603050405020304" pitchFamily="18" charset="0"/>
              </a:rPr>
              <a:t>IEEE Trans. Wireless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vol. 21, no. 2, pp. 898–912, Feb. 2022. </a:t>
            </a:r>
          </a:p>
          <a:p>
            <a:r>
              <a:rPr lang="en-US" sz="1200" dirty="0">
                <a:latin typeface="Times New Roman" panose="02020603050405020304" pitchFamily="18" charset="0"/>
                <a:cs typeface="Times New Roman" panose="02020603050405020304" pitchFamily="18" charset="0"/>
              </a:rPr>
              <a:t>6.</a:t>
            </a:r>
            <a:r>
              <a:rPr lang="en-US" sz="1200" dirty="0"/>
              <a:t> </a:t>
            </a:r>
            <a:r>
              <a:rPr lang="en-US" sz="1200" dirty="0">
                <a:latin typeface="Times New Roman" panose="02020603050405020304" pitchFamily="18" charset="0"/>
                <a:cs typeface="Times New Roman" panose="02020603050405020304" pitchFamily="18" charset="0"/>
              </a:rPr>
              <a:t>Z. Gao, Y. Wang, X. Liu, F. Zhou, and K.-K. Wong, “</a:t>
            </a:r>
            <a:r>
              <a:rPr lang="en-US" sz="1200" dirty="0" err="1">
                <a:latin typeface="Times New Roman" panose="02020603050405020304" pitchFamily="18" charset="0"/>
                <a:cs typeface="Times New Roman" panose="02020603050405020304" pitchFamily="18" charset="0"/>
              </a:rPr>
              <a:t>FFDNet</a:t>
            </a:r>
            <a:r>
              <a:rPr lang="en-US" sz="1200" dirty="0">
                <a:latin typeface="Times New Roman" panose="02020603050405020304" pitchFamily="18" charset="0"/>
                <a:cs typeface="Times New Roman" panose="02020603050405020304" pitchFamily="18" charset="0"/>
              </a:rPr>
              <a:t>-based channel estimation for massive MIMO visible light communication systems,” </a:t>
            </a:r>
            <a:r>
              <a:rPr lang="en-US" sz="1200" i="1" dirty="0">
                <a:latin typeface="Times New Roman" panose="02020603050405020304" pitchFamily="18" charset="0"/>
                <a:cs typeface="Times New Roman" panose="02020603050405020304" pitchFamily="18" charset="0"/>
              </a:rPr>
              <a:t>IEEE Wireless </a:t>
            </a:r>
            <a:r>
              <a:rPr lang="en-US" sz="1200" i="1" dirty="0" err="1">
                <a:latin typeface="Times New Roman" panose="02020603050405020304" pitchFamily="18" charset="0"/>
                <a:cs typeface="Times New Roman" panose="02020603050405020304" pitchFamily="18" charset="0"/>
              </a:rPr>
              <a:t>Commun</a:t>
            </a:r>
            <a:r>
              <a:rPr lang="en-US" sz="1200" i="1" dirty="0">
                <a:latin typeface="Times New Roman" panose="02020603050405020304" pitchFamily="18" charset="0"/>
                <a:cs typeface="Times New Roman" panose="02020603050405020304" pitchFamily="18" charset="0"/>
              </a:rPr>
              <a:t>. Lett.</a:t>
            </a:r>
            <a:r>
              <a:rPr lang="en-US" sz="1200" dirty="0">
                <a:latin typeface="Times New Roman" panose="02020603050405020304" pitchFamily="18" charset="0"/>
                <a:cs typeface="Times New Roman" panose="02020603050405020304" pitchFamily="18" charset="0"/>
              </a:rPr>
              <a:t>, vol. 9, no. 3, pp. 340–343, Mar. 2020. </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24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F33A97D6-B352-3A38-B8FC-511F5B41ECE2}"/>
              </a:ext>
            </a:extLst>
          </p:cNvPr>
          <p:cNvSpPr txBox="1">
            <a:spLocks/>
          </p:cNvSpPr>
          <p:nvPr/>
        </p:nvSpPr>
        <p:spPr bwMode="auto">
          <a:xfrm>
            <a:off x="644191" y="685800"/>
            <a:ext cx="7717022" cy="54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latinLnBrk="1" hangingPunct="0">
              <a:spcBef>
                <a:spcPct val="0"/>
              </a:spcBef>
              <a:spcAft>
                <a:spcPct val="0"/>
              </a:spcAft>
              <a:defRPr kumimoji="1" sz="2800" b="1">
                <a:solidFill>
                  <a:srgbClr val="0000FF"/>
                </a:solidFill>
                <a:latin typeface="+mj-lt"/>
                <a:ea typeface="+mj-ea"/>
                <a:cs typeface="+mj-cs"/>
              </a:defRPr>
            </a:lvl1pPr>
            <a:lvl2pPr algn="l" rtl="0" eaLnBrk="0" fontAlgn="base" latinLnBrk="1" hangingPunct="0">
              <a:spcBef>
                <a:spcPct val="0"/>
              </a:spcBef>
              <a:spcAft>
                <a:spcPct val="0"/>
              </a:spcAft>
              <a:defRPr kumimoji="1" sz="2800" b="1">
                <a:solidFill>
                  <a:srgbClr val="0000FF"/>
                </a:solidFill>
                <a:latin typeface="굴림" charset="-127"/>
                <a:ea typeface="굴림" charset="-127"/>
              </a:defRPr>
            </a:lvl2pPr>
            <a:lvl3pPr algn="l" rtl="0" eaLnBrk="0" fontAlgn="base" latinLnBrk="1" hangingPunct="0">
              <a:spcBef>
                <a:spcPct val="0"/>
              </a:spcBef>
              <a:spcAft>
                <a:spcPct val="0"/>
              </a:spcAft>
              <a:defRPr kumimoji="1" sz="2800" b="1">
                <a:solidFill>
                  <a:srgbClr val="0000FF"/>
                </a:solidFill>
                <a:latin typeface="굴림" charset="-127"/>
                <a:ea typeface="굴림" charset="-127"/>
              </a:defRPr>
            </a:lvl3pPr>
            <a:lvl4pPr algn="l" rtl="0" eaLnBrk="0" fontAlgn="base" latinLnBrk="1" hangingPunct="0">
              <a:spcBef>
                <a:spcPct val="0"/>
              </a:spcBef>
              <a:spcAft>
                <a:spcPct val="0"/>
              </a:spcAft>
              <a:defRPr kumimoji="1" sz="2800" b="1">
                <a:solidFill>
                  <a:srgbClr val="0000FF"/>
                </a:solidFill>
                <a:latin typeface="굴림" charset="-127"/>
                <a:ea typeface="굴림" charset="-127"/>
              </a:defRPr>
            </a:lvl4pPr>
            <a:lvl5pPr algn="l" rtl="0" eaLnBrk="0" fontAlgn="base" latinLnBrk="1" hangingPunct="0">
              <a:spcBef>
                <a:spcPct val="0"/>
              </a:spcBef>
              <a:spcAft>
                <a:spcPct val="0"/>
              </a:spcAft>
              <a:defRPr kumimoji="1" sz="2800" b="1">
                <a:solidFill>
                  <a:srgbClr val="0000FF"/>
                </a:solidFill>
                <a:latin typeface="굴림" charset="-127"/>
                <a:ea typeface="굴림" charset="-127"/>
              </a:defRPr>
            </a:lvl5pPr>
            <a:lvl6pPr marL="457200" algn="l" rtl="0" eaLnBrk="0" fontAlgn="base" latinLnBrk="1" hangingPunct="0">
              <a:spcBef>
                <a:spcPct val="0"/>
              </a:spcBef>
              <a:spcAft>
                <a:spcPct val="0"/>
              </a:spcAft>
              <a:defRPr kumimoji="1" sz="2800" b="1">
                <a:solidFill>
                  <a:srgbClr val="0000FF"/>
                </a:solidFill>
                <a:latin typeface="굴림" charset="-127"/>
                <a:ea typeface="굴림" charset="-127"/>
              </a:defRPr>
            </a:lvl6pPr>
            <a:lvl7pPr marL="914400" algn="l" rtl="0" eaLnBrk="0" fontAlgn="base" latinLnBrk="1" hangingPunct="0">
              <a:spcBef>
                <a:spcPct val="0"/>
              </a:spcBef>
              <a:spcAft>
                <a:spcPct val="0"/>
              </a:spcAft>
              <a:defRPr kumimoji="1" sz="2800" b="1">
                <a:solidFill>
                  <a:srgbClr val="0000FF"/>
                </a:solidFill>
                <a:latin typeface="굴림" charset="-127"/>
                <a:ea typeface="굴림" charset="-127"/>
              </a:defRPr>
            </a:lvl7pPr>
            <a:lvl8pPr marL="1371600" algn="l" rtl="0" eaLnBrk="0" fontAlgn="base" latinLnBrk="1" hangingPunct="0">
              <a:spcBef>
                <a:spcPct val="0"/>
              </a:spcBef>
              <a:spcAft>
                <a:spcPct val="0"/>
              </a:spcAft>
              <a:defRPr kumimoji="1" sz="2800" b="1">
                <a:solidFill>
                  <a:srgbClr val="0000FF"/>
                </a:solidFill>
                <a:latin typeface="굴림" charset="-127"/>
                <a:ea typeface="굴림" charset="-127"/>
              </a:defRPr>
            </a:lvl8pPr>
            <a:lvl9pPr marL="1828800" algn="l" rtl="0" eaLnBrk="0" fontAlgn="base" latinLnBrk="1" hangingPunct="0">
              <a:spcBef>
                <a:spcPct val="0"/>
              </a:spcBef>
              <a:spcAft>
                <a:spcPct val="0"/>
              </a:spcAft>
              <a:defRPr kumimoji="1" sz="2800" b="1">
                <a:solidFill>
                  <a:srgbClr val="0000FF"/>
                </a:solidFill>
                <a:latin typeface="굴림" charset="-127"/>
                <a:ea typeface="굴림" charset="-127"/>
              </a:defRPr>
            </a:lvl9pPr>
          </a:lstStyle>
          <a:p>
            <a:pPr algn="ctr"/>
            <a:r>
              <a:rPr lang="en-US" kern="0" dirty="0">
                <a:solidFill>
                  <a:schemeClr val="tx1"/>
                </a:solidFill>
                <a:latin typeface="Times New Roman" panose="02020603050405020304" pitchFamily="18" charset="0"/>
                <a:cs typeface="Times New Roman" panose="02020603050405020304" pitchFamily="18" charset="0"/>
              </a:rPr>
              <a:t>Channel Modeling</a:t>
            </a:r>
          </a:p>
        </p:txBody>
      </p:sp>
      <p:sp>
        <p:nvSpPr>
          <p:cNvPr id="8" name="TextBox 7">
            <a:extLst>
              <a:ext uri="{FF2B5EF4-FFF2-40B4-BE49-F238E27FC236}">
                <a16:creationId xmlns:a16="http://schemas.microsoft.com/office/drawing/2014/main" id="{BC9EE778-B573-0023-DDAD-F1392989F1F6}"/>
              </a:ext>
            </a:extLst>
          </p:cNvPr>
          <p:cNvSpPr txBox="1"/>
          <p:nvPr/>
        </p:nvSpPr>
        <p:spPr>
          <a:xfrm>
            <a:off x="762000" y="1229645"/>
            <a:ext cx="7800974" cy="5224507"/>
          </a:xfrm>
          <a:prstGeom prst="rect">
            <a:avLst/>
          </a:prstGeom>
          <a:noFill/>
        </p:spPr>
        <p:txBody>
          <a:bodyPr wrap="square">
            <a:spAutoFit/>
          </a:bodyPr>
          <a:lstStyle/>
          <a:p>
            <a:r>
              <a:rPr lang="en-US" sz="1600" b="1" dirty="0">
                <a:latin typeface="Times New Roman" panose="02020603050405020304" pitchFamily="18" charset="0"/>
                <a:cs typeface="Times New Roman" panose="02020603050405020304" pitchFamily="18" charset="0"/>
              </a:rPr>
              <a:t>Difference between conventional and machine learning base channel estimation</a:t>
            </a:r>
          </a:p>
          <a:p>
            <a:endParaRPr lang="en-US" sz="1600" b="1" dirty="0">
              <a:latin typeface="Times New Roman" panose="02020603050405020304" pitchFamily="18" charset="0"/>
              <a:cs typeface="Times New Roman" panose="02020603050405020304" pitchFamily="18" charset="0"/>
            </a:endParaRPr>
          </a:p>
          <a:p>
            <a:pPr marL="342900" indent="-342900" algn="just">
              <a:buFont typeface="+mj-lt"/>
              <a:buAutoNum type="alphaLcPeriod"/>
            </a:pPr>
            <a:r>
              <a:rPr lang="en-US" sz="1600" dirty="0">
                <a:latin typeface="Times New Roman" panose="02020603050405020304" pitchFamily="18" charset="0"/>
                <a:cs typeface="Times New Roman" panose="02020603050405020304" pitchFamily="18" charset="0"/>
              </a:rPr>
              <a:t>Using ML for channel estimation can offer advantages in scenarios where traditional methods may struggle to adapt to changing and complex channel conditions like (</a:t>
            </a:r>
            <a:r>
              <a:rPr lang="en-US" sz="1600" dirty="0">
                <a:solidFill>
                  <a:srgbClr val="FF0000"/>
                </a:solidFill>
                <a:latin typeface="Times New Roman" panose="02020603050405020304" pitchFamily="18" charset="0"/>
                <a:cs typeface="Times New Roman" panose="02020603050405020304" pitchFamily="18" charset="0"/>
              </a:rPr>
              <a:t>atmospheric turbulence or mobility of optical sources</a:t>
            </a:r>
            <a:r>
              <a:rPr lang="en-US" sz="1600" dirty="0">
                <a:solidFill>
                  <a:schemeClr val="accent5"/>
                </a:solidFill>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a:t>
            </a:r>
          </a:p>
          <a:p>
            <a:pPr marL="342900" indent="-342900" algn="just">
              <a:buFont typeface="+mj-lt"/>
              <a:buAutoNum type="alphaLcPeriod"/>
            </a:pPr>
            <a:r>
              <a:rPr lang="en-US" sz="1600" dirty="0">
                <a:solidFill>
                  <a:srgbClr val="374151"/>
                </a:solidFill>
                <a:latin typeface="Times New Roman" panose="02020603050405020304" pitchFamily="18" charset="0"/>
                <a:cs typeface="Times New Roman" panose="02020603050405020304" pitchFamily="18" charset="0"/>
              </a:rPr>
              <a:t>DRL algorithms have the capability to learn and adapt </a:t>
            </a:r>
            <a:r>
              <a:rPr lang="en-US" sz="1600" dirty="0">
                <a:solidFill>
                  <a:srgbClr val="FF0000"/>
                </a:solidFill>
                <a:latin typeface="Times New Roman" panose="02020603050405020304" pitchFamily="18" charset="0"/>
                <a:cs typeface="Times New Roman" panose="02020603050405020304" pitchFamily="18" charset="0"/>
              </a:rPr>
              <a:t>to non-linear and non-stationary </a:t>
            </a:r>
            <a:r>
              <a:rPr lang="en-US" sz="1600" dirty="0">
                <a:solidFill>
                  <a:srgbClr val="374151"/>
                </a:solidFill>
                <a:latin typeface="Times New Roman" panose="02020603050405020304" pitchFamily="18" charset="0"/>
                <a:cs typeface="Times New Roman" panose="02020603050405020304" pitchFamily="18" charset="0"/>
              </a:rPr>
              <a:t>channel conditions, which may be difficult for traditional estimation techniques such as </a:t>
            </a:r>
            <a:r>
              <a:rPr lang="en-US" sz="1600" dirty="0">
                <a:solidFill>
                  <a:srgbClr val="FF0000"/>
                </a:solidFill>
                <a:latin typeface="Times New Roman" panose="02020603050405020304" pitchFamily="18" charset="0"/>
                <a:cs typeface="Times New Roman" panose="02020603050405020304" pitchFamily="18" charset="0"/>
              </a:rPr>
              <a:t>Least Squares Estimation, Maximum Likelihood Estimation (MLE) </a:t>
            </a:r>
            <a:r>
              <a:rPr lang="en-US" sz="1600" dirty="0">
                <a:solidFill>
                  <a:srgbClr val="374151"/>
                </a:solidFill>
                <a:latin typeface="Times New Roman" panose="02020603050405020304" pitchFamily="18" charset="0"/>
                <a:cs typeface="Times New Roman" panose="02020603050405020304" pitchFamily="18" charset="0"/>
              </a:rPr>
              <a:t>that assume linearity and stationarity</a:t>
            </a:r>
            <a:r>
              <a:rPr lang="en-US" sz="1600" dirty="0">
                <a:solidFill>
                  <a:srgbClr val="374151"/>
                </a:solidFill>
                <a:latin typeface="Söhne"/>
              </a:rPr>
              <a:t>.</a:t>
            </a:r>
          </a:p>
          <a:p>
            <a:pPr marL="342900" indent="-342900" algn="just">
              <a:buFont typeface="+mj-lt"/>
              <a:buAutoNum type="alphaLcPeriod"/>
            </a:pPr>
            <a:endParaRPr lang="en-US" sz="1600" dirty="0">
              <a:solidFill>
                <a:srgbClr val="374151"/>
              </a:solidFill>
              <a:latin typeface="Söhne"/>
              <a:cs typeface="Times New Roman" panose="02020603050405020304" pitchFamily="18" charset="0"/>
            </a:endParaRPr>
          </a:p>
          <a:p>
            <a:pPr marL="342900" indent="-342900" algn="just">
              <a:buFont typeface="+mj-lt"/>
              <a:buAutoNum type="alphaLcPeriod"/>
            </a:pPr>
            <a:r>
              <a:rPr lang="en-US" sz="1600" dirty="0">
                <a:latin typeface="Times New Roman" panose="02020603050405020304" pitchFamily="18" charset="0"/>
                <a:cs typeface="Times New Roman" panose="02020603050405020304" pitchFamily="18" charset="0"/>
              </a:rPr>
              <a:t>Traditional estimation methods may assume </a:t>
            </a:r>
            <a:r>
              <a:rPr lang="en-US" sz="1600" dirty="0">
                <a:solidFill>
                  <a:srgbClr val="FF0000"/>
                </a:solidFill>
                <a:latin typeface="Times New Roman" panose="02020603050405020304" pitchFamily="18" charset="0"/>
                <a:cs typeface="Times New Roman" panose="02020603050405020304" pitchFamily="18" charset="0"/>
              </a:rPr>
              <a:t>Gaussian noise(electronic and thermal noise). </a:t>
            </a:r>
            <a:r>
              <a:rPr lang="en-US" sz="1600" dirty="0">
                <a:latin typeface="Times New Roman" panose="02020603050405020304" pitchFamily="18" charset="0"/>
                <a:cs typeface="Times New Roman" panose="02020603050405020304" pitchFamily="18" charset="0"/>
              </a:rPr>
              <a:t>which may not accurately represent real-world noise characteristics in FSO/OCC systems. ML can learn to handle </a:t>
            </a:r>
            <a:r>
              <a:rPr lang="en-US" sz="1600" dirty="0">
                <a:solidFill>
                  <a:srgbClr val="FF0000"/>
                </a:solidFill>
                <a:latin typeface="Times New Roman" panose="02020603050405020304" pitchFamily="18" charset="0"/>
                <a:cs typeface="Times New Roman" panose="02020603050405020304" pitchFamily="18" charset="0"/>
              </a:rPr>
              <a:t>non-Gaussian noise distributions(</a:t>
            </a:r>
            <a:r>
              <a:rPr lang="en-US" sz="1600" dirty="0">
                <a:solidFill>
                  <a:srgbClr val="FF0000"/>
                </a:solidFill>
                <a:latin typeface="Söhne"/>
              </a:rPr>
              <a:t>Atmospheric turbulence)</a:t>
            </a:r>
            <a:r>
              <a:rPr lang="en-US" sz="1600" dirty="0">
                <a:solidFill>
                  <a:srgbClr val="FF0000"/>
                </a:solidFill>
                <a:latin typeface="Times New Roman" panose="02020603050405020304" pitchFamily="18" charset="0"/>
                <a:cs typeface="Times New Roman" panose="02020603050405020304" pitchFamily="18" charset="0"/>
              </a:rPr>
              <a:t>.</a:t>
            </a:r>
          </a:p>
          <a:p>
            <a:pPr marL="342900" indent="-342900" algn="just">
              <a:buFont typeface="+mj-lt"/>
              <a:buAutoNum type="alphaLcPeriod"/>
            </a:pPr>
            <a:endParaRPr lang="en-US" sz="1600" dirty="0">
              <a:latin typeface="Times New Roman" panose="02020603050405020304" pitchFamily="18" charset="0"/>
              <a:cs typeface="Times New Roman" panose="02020603050405020304" pitchFamily="18" charset="0"/>
            </a:endParaRPr>
          </a:p>
          <a:p>
            <a:pPr marL="342900" indent="-342900" algn="just">
              <a:buFont typeface="+mj-lt"/>
              <a:buAutoNum type="alphaLcPeriod"/>
            </a:pPr>
            <a:r>
              <a:rPr lang="en-US" sz="1600" dirty="0">
                <a:solidFill>
                  <a:srgbClr val="202122"/>
                </a:solidFill>
                <a:latin typeface="Times New Roman" panose="02020603050405020304" pitchFamily="18" charset="0"/>
                <a:cs typeface="Times New Roman" panose="02020603050405020304" pitchFamily="18" charset="0"/>
              </a:rPr>
              <a:t>Traditional methods often </a:t>
            </a:r>
            <a:r>
              <a:rPr lang="en-US" sz="1600" dirty="0">
                <a:solidFill>
                  <a:srgbClr val="FF0000"/>
                </a:solidFill>
                <a:latin typeface="Times New Roman" panose="02020603050405020304" pitchFamily="18" charset="0"/>
                <a:cs typeface="Times New Roman" panose="02020603050405020304" pitchFamily="18" charset="0"/>
              </a:rPr>
              <a:t>rely on assumptions </a:t>
            </a:r>
            <a:r>
              <a:rPr lang="en-US" sz="1600" dirty="0">
                <a:solidFill>
                  <a:srgbClr val="202122"/>
                </a:solidFill>
                <a:latin typeface="Times New Roman" panose="02020603050405020304" pitchFamily="18" charset="0"/>
                <a:cs typeface="Times New Roman" panose="02020603050405020304" pitchFamily="18" charset="0"/>
              </a:rPr>
              <a:t>about the channel, noise, or environmental conditions. ML, being a model-free approach, can </a:t>
            </a:r>
            <a:r>
              <a:rPr lang="en-US" sz="1600" dirty="0">
                <a:solidFill>
                  <a:srgbClr val="FF0000"/>
                </a:solidFill>
                <a:latin typeface="Times New Roman" panose="02020603050405020304" pitchFamily="18" charset="0"/>
                <a:cs typeface="Times New Roman" panose="02020603050405020304" pitchFamily="18" charset="0"/>
              </a:rPr>
              <a:t>learn directly from data</a:t>
            </a:r>
            <a:r>
              <a:rPr lang="en-US" sz="1600" dirty="0">
                <a:solidFill>
                  <a:schemeClr val="accent5"/>
                </a:solidFill>
                <a:latin typeface="Times New Roman" panose="02020603050405020304" pitchFamily="18" charset="0"/>
                <a:cs typeface="Times New Roman" panose="02020603050405020304" pitchFamily="18" charset="0"/>
              </a:rPr>
              <a:t> </a:t>
            </a:r>
            <a:r>
              <a:rPr lang="en-US" sz="1600" dirty="0">
                <a:solidFill>
                  <a:srgbClr val="202122"/>
                </a:solidFill>
                <a:latin typeface="Times New Roman" panose="02020603050405020304" pitchFamily="18" charset="0"/>
                <a:cs typeface="Times New Roman" panose="02020603050405020304" pitchFamily="18" charset="0"/>
              </a:rPr>
              <a:t>without making strong assumptions.</a:t>
            </a:r>
          </a:p>
          <a:p>
            <a:pPr marL="342900" indent="-342900">
              <a:buFont typeface="+mj-lt"/>
              <a:buAutoNum type="alphaLcPeriod"/>
            </a:pP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p>
          <a:p>
            <a:pPr marL="342900" indent="-342900">
              <a:buFont typeface="+mj-lt"/>
              <a:buAutoNum type="alphaLcPeriod"/>
            </a:pPr>
            <a:endParaRPr lang="en-AS" sz="135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25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C5E31-7229-E514-58E5-900BE2B6058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54EAC3FD-D4CA-07BE-9A26-AAFC2AD4687D}"/>
              </a:ext>
            </a:extLst>
          </p:cNvPr>
          <p:cNvSpPr txBox="1"/>
          <p:nvPr/>
        </p:nvSpPr>
        <p:spPr>
          <a:xfrm>
            <a:off x="1676400" y="533400"/>
            <a:ext cx="5791200"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Existing BPSK SIM FSO System</a:t>
            </a:r>
          </a:p>
        </p:txBody>
      </p:sp>
      <p:pic>
        <p:nvPicPr>
          <p:cNvPr id="1026" name="Picture 2" descr="Generalized block diagram of FSO communication system using hybrid... |  Download Scientific Diagram">
            <a:extLst>
              <a:ext uri="{FF2B5EF4-FFF2-40B4-BE49-F238E27FC236}">
                <a16:creationId xmlns:a16="http://schemas.microsoft.com/office/drawing/2014/main" id="{6A5AF610-688D-3A0E-7C6F-6EF0C9D12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537" y="1295400"/>
            <a:ext cx="7400925" cy="4475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672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5D1D4-2EF6-D872-E649-0D87C10AB2A4}"/>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8ACE8353-22A5-FF8D-CAFE-0611F565E0DF}"/>
              </a:ext>
            </a:extLst>
          </p:cNvPr>
          <p:cNvGrpSpPr/>
          <p:nvPr/>
        </p:nvGrpSpPr>
        <p:grpSpPr>
          <a:xfrm>
            <a:off x="4310456" y="1659928"/>
            <a:ext cx="4833544" cy="3086244"/>
            <a:chOff x="1004121" y="1230046"/>
            <a:chExt cx="4833544" cy="3086244"/>
          </a:xfrm>
        </p:grpSpPr>
        <p:sp>
          <p:nvSpPr>
            <p:cNvPr id="10" name="TextBox 9">
              <a:extLst>
                <a:ext uri="{FF2B5EF4-FFF2-40B4-BE49-F238E27FC236}">
                  <a16:creationId xmlns:a16="http://schemas.microsoft.com/office/drawing/2014/main" id="{3DD122D0-E7EC-5858-1333-FABF7B9157DB}"/>
                </a:ext>
              </a:extLst>
            </p:cNvPr>
            <p:cNvSpPr txBox="1"/>
            <p:nvPr/>
          </p:nvSpPr>
          <p:spPr>
            <a:xfrm>
              <a:off x="1259457" y="1319842"/>
              <a:ext cx="629727" cy="276999"/>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d(t)</a:t>
              </a:r>
            </a:p>
          </p:txBody>
        </p:sp>
        <p:cxnSp>
          <p:nvCxnSpPr>
            <p:cNvPr id="11" name="Straight Arrow Connector 10">
              <a:extLst>
                <a:ext uri="{FF2B5EF4-FFF2-40B4-BE49-F238E27FC236}">
                  <a16:creationId xmlns:a16="http://schemas.microsoft.com/office/drawing/2014/main" id="{05769179-0673-C1E6-84C5-E4AA04C63259}"/>
                </a:ext>
              </a:extLst>
            </p:cNvPr>
            <p:cNvCxnSpPr>
              <a:cxnSpLocks/>
            </p:cNvCxnSpPr>
            <p:nvPr/>
          </p:nvCxnSpPr>
          <p:spPr>
            <a:xfrm>
              <a:off x="1259457" y="1596841"/>
              <a:ext cx="44857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2" name="Rectangle: Rounded Corners 11">
              <a:extLst>
                <a:ext uri="{FF2B5EF4-FFF2-40B4-BE49-F238E27FC236}">
                  <a16:creationId xmlns:a16="http://schemas.microsoft.com/office/drawing/2014/main" id="{97C79311-DF9D-8CEC-654C-D75E12975DC9}"/>
                </a:ext>
              </a:extLst>
            </p:cNvPr>
            <p:cNvSpPr/>
            <p:nvPr/>
          </p:nvSpPr>
          <p:spPr>
            <a:xfrm>
              <a:off x="1708030" y="1381188"/>
              <a:ext cx="836762" cy="43130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latin typeface="Times New Roman" panose="02020603050405020304" pitchFamily="18" charset="0"/>
                  <a:cs typeface="Times New Roman" panose="02020603050405020304" pitchFamily="18" charset="0"/>
                </a:rPr>
                <a:t>B-PSK</a:t>
              </a:r>
            </a:p>
          </p:txBody>
        </p:sp>
        <p:sp>
          <p:nvSpPr>
            <p:cNvPr id="13" name="TextBox 12">
              <a:extLst>
                <a:ext uri="{FF2B5EF4-FFF2-40B4-BE49-F238E27FC236}">
                  <a16:creationId xmlns:a16="http://schemas.microsoft.com/office/drawing/2014/main" id="{6A501229-724F-C8C5-85F8-76DBCB4CADC5}"/>
                </a:ext>
              </a:extLst>
            </p:cNvPr>
            <p:cNvSpPr txBox="1"/>
            <p:nvPr/>
          </p:nvSpPr>
          <p:spPr>
            <a:xfrm>
              <a:off x="1574320" y="1865936"/>
              <a:ext cx="1380227" cy="276999"/>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SIM-Modulation</a:t>
              </a:r>
            </a:p>
          </p:txBody>
        </p:sp>
        <p:cxnSp>
          <p:nvCxnSpPr>
            <p:cNvPr id="14" name="Straight Arrow Connector 13">
              <a:extLst>
                <a:ext uri="{FF2B5EF4-FFF2-40B4-BE49-F238E27FC236}">
                  <a16:creationId xmlns:a16="http://schemas.microsoft.com/office/drawing/2014/main" id="{07216022-CE60-71DB-3F08-EE4EEC77CAA2}"/>
                </a:ext>
              </a:extLst>
            </p:cNvPr>
            <p:cNvCxnSpPr>
              <a:cxnSpLocks/>
            </p:cNvCxnSpPr>
            <p:nvPr/>
          </p:nvCxnSpPr>
          <p:spPr>
            <a:xfrm>
              <a:off x="2544792" y="1596840"/>
              <a:ext cx="5089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5" name="TextBox 14">
              <a:extLst>
                <a:ext uri="{FF2B5EF4-FFF2-40B4-BE49-F238E27FC236}">
                  <a16:creationId xmlns:a16="http://schemas.microsoft.com/office/drawing/2014/main" id="{825096FE-B3F4-CA7E-9849-8F16024487BF}"/>
                </a:ext>
              </a:extLst>
            </p:cNvPr>
            <p:cNvSpPr txBox="1"/>
            <p:nvPr/>
          </p:nvSpPr>
          <p:spPr>
            <a:xfrm>
              <a:off x="2544792" y="1327745"/>
              <a:ext cx="629727" cy="276999"/>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x(t)</a:t>
              </a:r>
            </a:p>
          </p:txBody>
        </p:sp>
        <p:sp>
          <p:nvSpPr>
            <p:cNvPr id="16" name="Oval 15">
              <a:extLst>
                <a:ext uri="{FF2B5EF4-FFF2-40B4-BE49-F238E27FC236}">
                  <a16:creationId xmlns:a16="http://schemas.microsoft.com/office/drawing/2014/main" id="{29074360-FF0F-87DE-2A8B-D0A35F087EB8}"/>
                </a:ext>
              </a:extLst>
            </p:cNvPr>
            <p:cNvSpPr/>
            <p:nvPr/>
          </p:nvSpPr>
          <p:spPr>
            <a:xfrm>
              <a:off x="3036496" y="1458340"/>
              <a:ext cx="258792" cy="27699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ED36EA71-5123-98B6-A2A3-0ED20944C52A}"/>
                    </a:ext>
                  </a:extLst>
                </p:cNvPr>
                <p:cNvSpPr txBox="1"/>
                <p:nvPr/>
              </p:nvSpPr>
              <p:spPr>
                <a:xfrm>
                  <a:off x="2799271" y="1955495"/>
                  <a:ext cx="789317" cy="44627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b="0" i="1" smtClean="0">
                                <a:latin typeface="Cambria Math" panose="02040503050406030204" pitchFamily="18" charset="0"/>
                              </a:rPr>
                              <m:t>𝑏</m:t>
                            </m:r>
                          </m:e>
                          <m:sub>
                            <m:r>
                              <a:rPr lang="en-US" sz="1200" b="0" i="1" smtClean="0">
                                <a:latin typeface="Cambria Math" panose="02040503050406030204" pitchFamily="18" charset="0"/>
                              </a:rPr>
                              <m:t>0</m:t>
                            </m:r>
                          </m:sub>
                        </m:sSub>
                      </m:oMath>
                    </m:oMathPara>
                  </a14:m>
                  <a:endParaRPr lang="en-US" sz="1200" dirty="0">
                    <a:latin typeface="Times New Roman" panose="02020603050405020304" pitchFamily="18" charset="0"/>
                    <a:cs typeface="Times New Roman" panose="02020603050405020304" pitchFamily="18" charset="0"/>
                  </a:endParaRPr>
                </a:p>
                <a:p>
                  <a:r>
                    <a:rPr lang="en-US" sz="1100" dirty="0">
                      <a:latin typeface="Times New Roman" panose="02020603050405020304" pitchFamily="18" charset="0"/>
                      <a:cs typeface="Times New Roman" panose="02020603050405020304" pitchFamily="18" charset="0"/>
                    </a:rPr>
                    <a:t>DC bias</a:t>
                  </a:r>
                </a:p>
              </p:txBody>
            </p:sp>
          </mc:Choice>
          <mc:Fallback xmlns="">
            <p:sp>
              <p:nvSpPr>
                <p:cNvPr id="28" name="TextBox 27">
                  <a:extLst>
                    <a:ext uri="{FF2B5EF4-FFF2-40B4-BE49-F238E27FC236}">
                      <a16:creationId xmlns:a16="http://schemas.microsoft.com/office/drawing/2014/main" id="{9147999A-3618-9991-9586-536D8843AF2F}"/>
                    </a:ext>
                  </a:extLst>
                </p:cNvPr>
                <p:cNvSpPr txBox="1">
                  <a:spLocks noRot="1" noChangeAspect="1" noMove="1" noResize="1" noEditPoints="1" noAdjustHandles="1" noChangeArrowheads="1" noChangeShapeType="1" noTextEdit="1"/>
                </p:cNvSpPr>
                <p:nvPr/>
              </p:nvSpPr>
              <p:spPr>
                <a:xfrm>
                  <a:off x="2799271" y="1955495"/>
                  <a:ext cx="789317" cy="446276"/>
                </a:xfrm>
                <a:prstGeom prst="rect">
                  <a:avLst/>
                </a:prstGeom>
                <a:blipFill>
                  <a:blip r:embed="rId3"/>
                  <a:stretch>
                    <a:fillRect b="-9589"/>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27213858-8947-11A8-0E50-07EECA6B0B5F}"/>
                </a:ext>
              </a:extLst>
            </p:cNvPr>
            <p:cNvCxnSpPr>
              <a:cxnSpLocks/>
              <a:endCxn id="16" idx="4"/>
            </p:cNvCxnSpPr>
            <p:nvPr/>
          </p:nvCxnSpPr>
          <p:spPr>
            <a:xfrm flipV="1">
              <a:off x="3165892" y="1735339"/>
              <a:ext cx="0" cy="2671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171A6B93-35B6-3C98-F67B-CBDF52B393C1}"/>
                </a:ext>
              </a:extLst>
            </p:cNvPr>
            <p:cNvCxnSpPr>
              <a:cxnSpLocks/>
            </p:cNvCxnSpPr>
            <p:nvPr/>
          </p:nvCxnSpPr>
          <p:spPr>
            <a:xfrm>
              <a:off x="3295288" y="1604744"/>
              <a:ext cx="27388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Rectangle: Rounded Corners 19">
              <a:extLst>
                <a:ext uri="{FF2B5EF4-FFF2-40B4-BE49-F238E27FC236}">
                  <a16:creationId xmlns:a16="http://schemas.microsoft.com/office/drawing/2014/main" id="{A0510316-F533-B515-FC14-1FDE9E646541}"/>
                </a:ext>
              </a:extLst>
            </p:cNvPr>
            <p:cNvSpPr/>
            <p:nvPr/>
          </p:nvSpPr>
          <p:spPr>
            <a:xfrm>
              <a:off x="3571332" y="1381188"/>
              <a:ext cx="789316" cy="43088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Drive Circuit </a:t>
              </a:r>
            </a:p>
          </p:txBody>
        </p:sp>
        <p:cxnSp>
          <p:nvCxnSpPr>
            <p:cNvPr id="21" name="Straight Connector 20">
              <a:extLst>
                <a:ext uri="{FF2B5EF4-FFF2-40B4-BE49-F238E27FC236}">
                  <a16:creationId xmlns:a16="http://schemas.microsoft.com/office/drawing/2014/main" id="{2830E1EB-D534-88A1-BD9B-3F6489EB3B8D}"/>
                </a:ext>
              </a:extLst>
            </p:cNvPr>
            <p:cNvCxnSpPr/>
            <p:nvPr/>
          </p:nvCxnSpPr>
          <p:spPr>
            <a:xfrm>
              <a:off x="4360648" y="1458340"/>
              <a:ext cx="159594" cy="0"/>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a:extLst>
                <a:ext uri="{FF2B5EF4-FFF2-40B4-BE49-F238E27FC236}">
                  <a16:creationId xmlns:a16="http://schemas.microsoft.com/office/drawing/2014/main" id="{0FA45CE8-5117-3D08-2830-26B3E13DA725}"/>
                </a:ext>
              </a:extLst>
            </p:cNvPr>
            <p:cNvCxnSpPr>
              <a:cxnSpLocks/>
            </p:cNvCxnSpPr>
            <p:nvPr/>
          </p:nvCxnSpPr>
          <p:spPr>
            <a:xfrm>
              <a:off x="4360648" y="1735339"/>
              <a:ext cx="159594" cy="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a:extLst>
                <a:ext uri="{FF2B5EF4-FFF2-40B4-BE49-F238E27FC236}">
                  <a16:creationId xmlns:a16="http://schemas.microsoft.com/office/drawing/2014/main" id="{4393CB00-D518-244B-5A1D-1F55B74367E5}"/>
                </a:ext>
              </a:extLst>
            </p:cNvPr>
            <p:cNvCxnSpPr/>
            <p:nvPr/>
          </p:nvCxnSpPr>
          <p:spPr>
            <a:xfrm>
              <a:off x="4520242" y="1458340"/>
              <a:ext cx="0" cy="138500"/>
            </a:xfrm>
            <a:prstGeom prst="line">
              <a:avLst/>
            </a:prstGeom>
          </p:spPr>
          <p:style>
            <a:lnRef idx="3">
              <a:schemeClr val="dk1"/>
            </a:lnRef>
            <a:fillRef idx="0">
              <a:schemeClr val="dk1"/>
            </a:fillRef>
            <a:effectRef idx="2">
              <a:schemeClr val="dk1"/>
            </a:effectRef>
            <a:fontRef idx="minor">
              <a:schemeClr val="tx1"/>
            </a:fontRef>
          </p:style>
        </p:cxnSp>
        <p:sp>
          <p:nvSpPr>
            <p:cNvPr id="24" name="Flowchart: Merge 23">
              <a:extLst>
                <a:ext uri="{FF2B5EF4-FFF2-40B4-BE49-F238E27FC236}">
                  <a16:creationId xmlns:a16="http://schemas.microsoft.com/office/drawing/2014/main" id="{B0049340-B56B-2C63-C7E9-6670C1B1B241}"/>
                </a:ext>
              </a:extLst>
            </p:cNvPr>
            <p:cNvSpPr/>
            <p:nvPr/>
          </p:nvSpPr>
          <p:spPr>
            <a:xfrm>
              <a:off x="4459859" y="1511966"/>
              <a:ext cx="116448" cy="92778"/>
            </a:xfrm>
            <a:prstGeom prst="flowChartMerg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AEE01AA9-6C55-A402-9AB9-A5AD5118A1AA}"/>
                </a:ext>
              </a:extLst>
            </p:cNvPr>
            <p:cNvCxnSpPr>
              <a:stCxn id="24" idx="2"/>
            </p:cNvCxnSpPr>
            <p:nvPr/>
          </p:nvCxnSpPr>
          <p:spPr>
            <a:xfrm>
              <a:off x="4518083" y="1604744"/>
              <a:ext cx="0" cy="130595"/>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a:extLst>
                <a:ext uri="{FF2B5EF4-FFF2-40B4-BE49-F238E27FC236}">
                  <a16:creationId xmlns:a16="http://schemas.microsoft.com/office/drawing/2014/main" id="{B795DCA3-CEEB-245E-D492-9F6AC9207AB2}"/>
                </a:ext>
              </a:extLst>
            </p:cNvPr>
            <p:cNvCxnSpPr>
              <a:cxnSpLocks/>
            </p:cNvCxnSpPr>
            <p:nvPr/>
          </p:nvCxnSpPr>
          <p:spPr>
            <a:xfrm flipH="1">
              <a:off x="4459859" y="1604744"/>
              <a:ext cx="116448" cy="0"/>
            </a:xfrm>
            <a:prstGeom prst="line">
              <a:avLst/>
            </a:prstGeom>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7B1E6C85-2D85-4B93-2777-4747B97469A0}"/>
                </a:ext>
              </a:extLst>
            </p:cNvPr>
            <p:cNvCxnSpPr/>
            <p:nvPr/>
          </p:nvCxnSpPr>
          <p:spPr>
            <a:xfrm>
              <a:off x="4597871" y="1527590"/>
              <a:ext cx="202727" cy="7715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9DBE6BD9-A33D-B82D-07C3-B5F7CF30601D}"/>
                </a:ext>
              </a:extLst>
            </p:cNvPr>
            <p:cNvCxnSpPr/>
            <p:nvPr/>
          </p:nvCxnSpPr>
          <p:spPr>
            <a:xfrm>
              <a:off x="4589246" y="1604744"/>
              <a:ext cx="198412" cy="6529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1D7B12B6-32ED-E1BE-83EC-D84B529AB33F}"/>
                    </a:ext>
                  </a:extLst>
                </p:cNvPr>
                <p:cNvSpPr txBox="1"/>
                <p:nvPr/>
              </p:nvSpPr>
              <p:spPr>
                <a:xfrm>
                  <a:off x="4315359" y="1230046"/>
                  <a:ext cx="521896" cy="2769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panose="02040503050406030204" pitchFamily="18" charset="0"/>
                              </a:rPr>
                            </m:ctrlPr>
                          </m:sSubPr>
                          <m:e>
                            <m:r>
                              <a:rPr lang="en-US" sz="1200" b="0" i="1" smtClean="0">
                                <a:latin typeface="Cambria Math" panose="02040503050406030204" pitchFamily="18" charset="0"/>
                              </a:rPr>
                              <m:t>𝑃</m:t>
                            </m:r>
                          </m:e>
                          <m:sub>
                            <m:r>
                              <a:rPr lang="en-US" sz="1200" b="0" i="1" smtClean="0">
                                <a:latin typeface="Cambria Math" panose="02040503050406030204" pitchFamily="18" charset="0"/>
                              </a:rPr>
                              <m:t>𝑇</m:t>
                            </m:r>
                          </m:sub>
                        </m:sSub>
                      </m:oMath>
                    </m:oMathPara>
                  </a14:m>
                  <a:endParaRPr lang="en-US" sz="1200" dirty="0">
                    <a:latin typeface="Times New Roman" panose="02020603050405020304" pitchFamily="18" charset="0"/>
                    <a:cs typeface="Times New Roman" panose="02020603050405020304" pitchFamily="18" charset="0"/>
                  </a:endParaRPr>
                </a:p>
              </p:txBody>
            </p:sp>
          </mc:Choice>
          <mc:Fallback xmlns="">
            <p:sp>
              <p:nvSpPr>
                <p:cNvPr id="56" name="TextBox 55">
                  <a:extLst>
                    <a:ext uri="{FF2B5EF4-FFF2-40B4-BE49-F238E27FC236}">
                      <a16:creationId xmlns:a16="http://schemas.microsoft.com/office/drawing/2014/main" id="{B7DEBFC1-1D94-8246-22CC-7A40E959D475}"/>
                    </a:ext>
                  </a:extLst>
                </p:cNvPr>
                <p:cNvSpPr txBox="1">
                  <a:spLocks noRot="1" noChangeAspect="1" noMove="1" noResize="1" noEditPoints="1" noAdjustHandles="1" noChangeArrowheads="1" noChangeShapeType="1" noTextEdit="1"/>
                </p:cNvSpPr>
                <p:nvPr/>
              </p:nvSpPr>
              <p:spPr>
                <a:xfrm>
                  <a:off x="4315359" y="1230046"/>
                  <a:ext cx="521896" cy="276999"/>
                </a:xfrm>
                <a:prstGeom prst="rect">
                  <a:avLst/>
                </a:prstGeom>
                <a:blipFill>
                  <a:blip r:embed="rId4"/>
                  <a:stretch>
                    <a:fillRect/>
                  </a:stretch>
                </a:blipFill>
              </p:spPr>
              <p:txBody>
                <a:bodyPr/>
                <a:lstStyle/>
                <a:p>
                  <a:r>
                    <a:rPr lang="en-US">
                      <a:noFill/>
                    </a:rPr>
                    <a:t> </a:t>
                  </a:r>
                </a:p>
              </p:txBody>
            </p:sp>
          </mc:Fallback>
        </mc:AlternateContent>
        <p:sp>
          <p:nvSpPr>
            <p:cNvPr id="30" name="Rectangle: Rounded Corners 29">
              <a:extLst>
                <a:ext uri="{FF2B5EF4-FFF2-40B4-BE49-F238E27FC236}">
                  <a16:creationId xmlns:a16="http://schemas.microsoft.com/office/drawing/2014/main" id="{5EF39538-F7BA-9C3D-E02F-E4009B4178EF}"/>
                </a:ext>
              </a:extLst>
            </p:cNvPr>
            <p:cNvSpPr/>
            <p:nvPr/>
          </p:nvSpPr>
          <p:spPr>
            <a:xfrm>
              <a:off x="2475778" y="2363091"/>
              <a:ext cx="1380228" cy="57255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Weak</a:t>
              </a:r>
            </a:p>
            <a:p>
              <a:pPr algn="ctr"/>
              <a:r>
                <a:rPr lang="en-US" sz="1200" dirty="0">
                  <a:latin typeface="Times New Roman" panose="02020603050405020304" pitchFamily="18" charset="0"/>
                  <a:cs typeface="Times New Roman" panose="02020603050405020304" pitchFamily="18" charset="0"/>
                </a:rPr>
                <a:t>Moderate</a:t>
              </a:r>
            </a:p>
            <a:p>
              <a:pPr algn="ctr"/>
              <a:r>
                <a:rPr lang="en-US" sz="1200" dirty="0">
                  <a:latin typeface="Times New Roman" panose="02020603050405020304" pitchFamily="18" charset="0"/>
                  <a:cs typeface="Times New Roman" panose="02020603050405020304" pitchFamily="18" charset="0"/>
                </a:rPr>
                <a:t>Strong Turbulent</a:t>
              </a:r>
            </a:p>
          </p:txBody>
        </p:sp>
        <p:sp>
          <p:nvSpPr>
            <p:cNvPr id="31" name="TextBox 30">
              <a:extLst>
                <a:ext uri="{FF2B5EF4-FFF2-40B4-BE49-F238E27FC236}">
                  <a16:creationId xmlns:a16="http://schemas.microsoft.com/office/drawing/2014/main" id="{E9EBF45E-B040-A804-BD74-16CD5BFFD7E2}"/>
                </a:ext>
              </a:extLst>
            </p:cNvPr>
            <p:cNvSpPr txBox="1"/>
            <p:nvPr/>
          </p:nvSpPr>
          <p:spPr>
            <a:xfrm>
              <a:off x="2701143" y="2935646"/>
              <a:ext cx="1462177"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FSO Link</a:t>
              </a:r>
            </a:p>
          </p:txBody>
        </p:sp>
        <p:sp>
          <p:nvSpPr>
            <p:cNvPr id="32" name="TextBox 31">
              <a:extLst>
                <a:ext uri="{FF2B5EF4-FFF2-40B4-BE49-F238E27FC236}">
                  <a16:creationId xmlns:a16="http://schemas.microsoft.com/office/drawing/2014/main" id="{39D9F57F-6E15-E783-6943-924A0A96CB16}"/>
                </a:ext>
              </a:extLst>
            </p:cNvPr>
            <p:cNvSpPr txBox="1"/>
            <p:nvPr/>
          </p:nvSpPr>
          <p:spPr>
            <a:xfrm>
              <a:off x="2789777" y="3264632"/>
              <a:ext cx="951394" cy="276999"/>
            </a:xfrm>
            <a:prstGeom prst="rect">
              <a:avLst/>
            </a:prstGeom>
            <a:noFill/>
          </p:spPr>
          <p:txBody>
            <a:bodyPr wrap="square">
              <a:spAutoFit/>
            </a:bodyPr>
            <a:lstStyle/>
            <a:p>
              <a:r>
                <a:rPr lang="en-US" sz="1200" dirty="0">
                  <a:latin typeface="Times New Roman" panose="02020603050405020304" pitchFamily="18" charset="0"/>
                  <a:cs typeface="Times New Roman" panose="02020603050405020304" pitchFamily="18" charset="0"/>
                </a:rPr>
                <a:t>y(t)</a:t>
              </a:r>
            </a:p>
          </p:txBody>
        </p:sp>
        <p:sp>
          <p:nvSpPr>
            <p:cNvPr id="33" name="Flowchart: Merge 32">
              <a:extLst>
                <a:ext uri="{FF2B5EF4-FFF2-40B4-BE49-F238E27FC236}">
                  <a16:creationId xmlns:a16="http://schemas.microsoft.com/office/drawing/2014/main" id="{9AD11CCA-7545-8FE8-8293-6D7E43721AB1}"/>
                </a:ext>
              </a:extLst>
            </p:cNvPr>
            <p:cNvSpPr/>
            <p:nvPr/>
          </p:nvSpPr>
          <p:spPr>
            <a:xfrm rot="10800000">
              <a:off x="1224419" y="3484720"/>
              <a:ext cx="116448" cy="92778"/>
            </a:xfrm>
            <a:prstGeom prst="flowChartMerg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10657784-1387-4E85-F388-57C29381EE28}"/>
                </a:ext>
              </a:extLst>
            </p:cNvPr>
            <p:cNvCxnSpPr>
              <a:cxnSpLocks/>
            </p:cNvCxnSpPr>
            <p:nvPr/>
          </p:nvCxnSpPr>
          <p:spPr>
            <a:xfrm flipH="1" flipV="1">
              <a:off x="1224419" y="3484720"/>
              <a:ext cx="116448" cy="2725"/>
            </a:xfrm>
            <a:prstGeom prst="line">
              <a:avLst/>
            </a:prstGeom>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77030C87-1C88-9FA9-265C-9E21487D3457}"/>
                </a:ext>
              </a:extLst>
            </p:cNvPr>
            <p:cNvCxnSpPr>
              <a:cxnSpLocks/>
            </p:cNvCxnSpPr>
            <p:nvPr/>
          </p:nvCxnSpPr>
          <p:spPr>
            <a:xfrm>
              <a:off x="1282643" y="3409740"/>
              <a:ext cx="0" cy="74980"/>
            </a:xfrm>
            <a:prstGeom prst="line">
              <a:avLst/>
            </a:prstGeom>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569DE964-3B2B-4D09-1831-28B359EEE2D5}"/>
                </a:ext>
              </a:extLst>
            </p:cNvPr>
            <p:cNvCxnSpPr>
              <a:cxnSpLocks/>
            </p:cNvCxnSpPr>
            <p:nvPr/>
          </p:nvCxnSpPr>
          <p:spPr>
            <a:xfrm flipH="1">
              <a:off x="1282643" y="3577498"/>
              <a:ext cx="3592" cy="80629"/>
            </a:xfrm>
            <a:prstGeom prst="line">
              <a:avLst/>
            </a:prstGeom>
          </p:spPr>
          <p:style>
            <a:lnRef idx="3">
              <a:schemeClr val="dk1"/>
            </a:lnRef>
            <a:fillRef idx="0">
              <a:schemeClr val="dk1"/>
            </a:fillRef>
            <a:effectRef idx="2">
              <a:schemeClr val="dk1"/>
            </a:effectRef>
            <a:fontRef idx="minor">
              <a:schemeClr val="tx1"/>
            </a:fontRef>
          </p:style>
        </p:cxnSp>
        <p:sp>
          <p:nvSpPr>
            <p:cNvPr id="37" name="Rectangle: Rounded Corners 36">
              <a:extLst>
                <a:ext uri="{FF2B5EF4-FFF2-40B4-BE49-F238E27FC236}">
                  <a16:creationId xmlns:a16="http://schemas.microsoft.com/office/drawing/2014/main" id="{DD305B75-948E-42A0-3091-701A51E1CB27}"/>
                </a:ext>
              </a:extLst>
            </p:cNvPr>
            <p:cNvSpPr/>
            <p:nvPr/>
          </p:nvSpPr>
          <p:spPr>
            <a:xfrm>
              <a:off x="1522023" y="3315665"/>
              <a:ext cx="789316" cy="43088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Photo- Diode </a:t>
              </a:r>
            </a:p>
          </p:txBody>
        </p:sp>
        <p:cxnSp>
          <p:nvCxnSpPr>
            <p:cNvPr id="38" name="Straight Arrow Connector 37">
              <a:extLst>
                <a:ext uri="{FF2B5EF4-FFF2-40B4-BE49-F238E27FC236}">
                  <a16:creationId xmlns:a16="http://schemas.microsoft.com/office/drawing/2014/main" id="{18C60BC3-BA0E-D217-5770-2EA526404061}"/>
                </a:ext>
              </a:extLst>
            </p:cNvPr>
            <p:cNvCxnSpPr>
              <a:cxnSpLocks/>
            </p:cNvCxnSpPr>
            <p:nvPr/>
          </p:nvCxnSpPr>
          <p:spPr>
            <a:xfrm>
              <a:off x="1282643" y="3409740"/>
              <a:ext cx="252319" cy="1081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a:extLst>
                <a:ext uri="{FF2B5EF4-FFF2-40B4-BE49-F238E27FC236}">
                  <a16:creationId xmlns:a16="http://schemas.microsoft.com/office/drawing/2014/main" id="{F010C15F-C804-4FA9-1167-ED88F35EF448}"/>
                </a:ext>
              </a:extLst>
            </p:cNvPr>
            <p:cNvCxnSpPr>
              <a:cxnSpLocks/>
            </p:cNvCxnSpPr>
            <p:nvPr/>
          </p:nvCxnSpPr>
          <p:spPr>
            <a:xfrm>
              <a:off x="1282643" y="3658127"/>
              <a:ext cx="25231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0" name="Straight Arrow Connector 39">
              <a:extLst>
                <a:ext uri="{FF2B5EF4-FFF2-40B4-BE49-F238E27FC236}">
                  <a16:creationId xmlns:a16="http://schemas.microsoft.com/office/drawing/2014/main" id="{EC27C857-DB3C-4B77-5D0A-9A3CE9A86D20}"/>
                </a:ext>
              </a:extLst>
            </p:cNvPr>
            <p:cNvCxnSpPr/>
            <p:nvPr/>
          </p:nvCxnSpPr>
          <p:spPr>
            <a:xfrm>
              <a:off x="1047572" y="3447230"/>
              <a:ext cx="202727" cy="7715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27FDE37D-8C99-0F69-089F-B4ADE3A32787}"/>
                </a:ext>
              </a:extLst>
            </p:cNvPr>
            <p:cNvCxnSpPr/>
            <p:nvPr/>
          </p:nvCxnSpPr>
          <p:spPr>
            <a:xfrm>
              <a:off x="1004121" y="3520461"/>
              <a:ext cx="202727" cy="7715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2" name="Straight Arrow Connector 41">
              <a:extLst>
                <a:ext uri="{FF2B5EF4-FFF2-40B4-BE49-F238E27FC236}">
                  <a16:creationId xmlns:a16="http://schemas.microsoft.com/office/drawing/2014/main" id="{28A04508-B56D-8FDA-D672-A06A894C4BE9}"/>
                </a:ext>
              </a:extLst>
            </p:cNvPr>
            <p:cNvCxnSpPr>
              <a:cxnSpLocks/>
            </p:cNvCxnSpPr>
            <p:nvPr/>
          </p:nvCxnSpPr>
          <p:spPr>
            <a:xfrm>
              <a:off x="2311339" y="3523579"/>
              <a:ext cx="235804" cy="752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3" name="Oval 42">
              <a:extLst>
                <a:ext uri="{FF2B5EF4-FFF2-40B4-BE49-F238E27FC236}">
                  <a16:creationId xmlns:a16="http://schemas.microsoft.com/office/drawing/2014/main" id="{DECF9FF6-E836-B19E-DD11-DDBADBB9F7B5}"/>
                </a:ext>
              </a:extLst>
            </p:cNvPr>
            <p:cNvSpPr/>
            <p:nvPr/>
          </p:nvSpPr>
          <p:spPr>
            <a:xfrm>
              <a:off x="2546685" y="3378549"/>
              <a:ext cx="258792" cy="27699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a:t>
              </a:r>
            </a:p>
          </p:txBody>
        </p:sp>
        <p:sp>
          <p:nvSpPr>
            <p:cNvPr id="44" name="TextBox 43">
              <a:extLst>
                <a:ext uri="{FF2B5EF4-FFF2-40B4-BE49-F238E27FC236}">
                  <a16:creationId xmlns:a16="http://schemas.microsoft.com/office/drawing/2014/main" id="{BAE03021-D1C7-4A03-8071-CD213A03109E}"/>
                </a:ext>
              </a:extLst>
            </p:cNvPr>
            <p:cNvSpPr txBox="1"/>
            <p:nvPr/>
          </p:nvSpPr>
          <p:spPr>
            <a:xfrm>
              <a:off x="2472184" y="3854625"/>
              <a:ext cx="556404" cy="461665"/>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n(t)</a:t>
              </a:r>
            </a:p>
            <a:p>
              <a:r>
                <a:rPr lang="en-US" sz="1200" dirty="0">
                  <a:latin typeface="Times New Roman" panose="02020603050405020304" pitchFamily="18" charset="0"/>
                  <a:cs typeface="Times New Roman" panose="02020603050405020304" pitchFamily="18" charset="0"/>
                </a:rPr>
                <a:t>Noise</a:t>
              </a:r>
            </a:p>
          </p:txBody>
        </p:sp>
        <p:cxnSp>
          <p:nvCxnSpPr>
            <p:cNvPr id="45" name="Straight Arrow Connector 44">
              <a:extLst>
                <a:ext uri="{FF2B5EF4-FFF2-40B4-BE49-F238E27FC236}">
                  <a16:creationId xmlns:a16="http://schemas.microsoft.com/office/drawing/2014/main" id="{FCB81608-1363-960E-7FD0-C3A2A8054E4C}"/>
                </a:ext>
              </a:extLst>
            </p:cNvPr>
            <p:cNvCxnSpPr>
              <a:cxnSpLocks/>
            </p:cNvCxnSpPr>
            <p:nvPr/>
          </p:nvCxnSpPr>
          <p:spPr>
            <a:xfrm flipV="1">
              <a:off x="2693674" y="3655548"/>
              <a:ext cx="0" cy="2671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6" name="Straight Arrow Connector 45">
              <a:extLst>
                <a:ext uri="{FF2B5EF4-FFF2-40B4-BE49-F238E27FC236}">
                  <a16:creationId xmlns:a16="http://schemas.microsoft.com/office/drawing/2014/main" id="{8BC3517C-C9A7-F014-F323-467B7B4DC147}"/>
                </a:ext>
              </a:extLst>
            </p:cNvPr>
            <p:cNvCxnSpPr>
              <a:cxnSpLocks/>
            </p:cNvCxnSpPr>
            <p:nvPr/>
          </p:nvCxnSpPr>
          <p:spPr>
            <a:xfrm>
              <a:off x="2801622" y="3531108"/>
              <a:ext cx="36662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7" name="Rectangle: Rounded Corners 46">
              <a:extLst>
                <a:ext uri="{FF2B5EF4-FFF2-40B4-BE49-F238E27FC236}">
                  <a16:creationId xmlns:a16="http://schemas.microsoft.com/office/drawing/2014/main" id="{1BB34CF8-AF05-0D6C-496D-1A231B524D9C}"/>
                </a:ext>
              </a:extLst>
            </p:cNvPr>
            <p:cNvSpPr/>
            <p:nvPr/>
          </p:nvSpPr>
          <p:spPr>
            <a:xfrm>
              <a:off x="3170126" y="3344253"/>
              <a:ext cx="787170" cy="43088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Residual CNN</a:t>
              </a:r>
            </a:p>
          </p:txBody>
        </p:sp>
        <p:cxnSp>
          <p:nvCxnSpPr>
            <p:cNvPr id="48" name="Straight Arrow Connector 47">
              <a:extLst>
                <a:ext uri="{FF2B5EF4-FFF2-40B4-BE49-F238E27FC236}">
                  <a16:creationId xmlns:a16="http://schemas.microsoft.com/office/drawing/2014/main" id="{D9AE6FA2-C1D6-D4AE-507C-9103510BB59C}"/>
                </a:ext>
              </a:extLst>
            </p:cNvPr>
            <p:cNvCxnSpPr>
              <a:cxnSpLocks/>
            </p:cNvCxnSpPr>
            <p:nvPr/>
          </p:nvCxnSpPr>
          <p:spPr>
            <a:xfrm>
              <a:off x="3957296" y="3559038"/>
              <a:ext cx="29187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9" name="Rectangle: Rounded Corners 48">
              <a:extLst>
                <a:ext uri="{FF2B5EF4-FFF2-40B4-BE49-F238E27FC236}">
                  <a16:creationId xmlns:a16="http://schemas.microsoft.com/office/drawing/2014/main" id="{81424AFF-EF6F-2E1A-96EB-82AB4178FA88}"/>
                </a:ext>
              </a:extLst>
            </p:cNvPr>
            <p:cNvSpPr/>
            <p:nvPr/>
          </p:nvSpPr>
          <p:spPr>
            <a:xfrm>
              <a:off x="4230462" y="3365998"/>
              <a:ext cx="944149" cy="43130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a:latin typeface="Times New Roman" panose="02020603050405020304" pitchFamily="18" charset="0"/>
                  <a:cs typeface="Times New Roman" panose="02020603050405020304" pitchFamily="18" charset="0"/>
                </a:rPr>
                <a:t>De-modulation</a:t>
              </a:r>
            </a:p>
          </p:txBody>
        </p:sp>
        <p:cxnSp>
          <p:nvCxnSpPr>
            <p:cNvPr id="50" name="Straight Arrow Connector 49">
              <a:extLst>
                <a:ext uri="{FF2B5EF4-FFF2-40B4-BE49-F238E27FC236}">
                  <a16:creationId xmlns:a16="http://schemas.microsoft.com/office/drawing/2014/main" id="{F2952BA8-74C1-D701-C121-D0B4A3FFA21C}"/>
                </a:ext>
              </a:extLst>
            </p:cNvPr>
            <p:cNvCxnSpPr>
              <a:cxnSpLocks/>
            </p:cNvCxnSpPr>
            <p:nvPr/>
          </p:nvCxnSpPr>
          <p:spPr>
            <a:xfrm>
              <a:off x="5174611" y="3575835"/>
              <a:ext cx="40085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1" name="TextBox 50">
              <a:extLst>
                <a:ext uri="{FF2B5EF4-FFF2-40B4-BE49-F238E27FC236}">
                  <a16:creationId xmlns:a16="http://schemas.microsoft.com/office/drawing/2014/main" id="{F4270576-6628-22BF-0E2B-6DF1E8A33609}"/>
                </a:ext>
              </a:extLst>
            </p:cNvPr>
            <p:cNvSpPr txBox="1"/>
            <p:nvPr/>
          </p:nvSpPr>
          <p:spPr>
            <a:xfrm>
              <a:off x="5207938" y="3254109"/>
              <a:ext cx="629727" cy="276999"/>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d(t)</a:t>
              </a:r>
            </a:p>
          </p:txBody>
        </p:sp>
      </p:grpSp>
      <p:sp>
        <p:nvSpPr>
          <p:cNvPr id="53" name="TextBox 52">
            <a:extLst>
              <a:ext uri="{FF2B5EF4-FFF2-40B4-BE49-F238E27FC236}">
                <a16:creationId xmlns:a16="http://schemas.microsoft.com/office/drawing/2014/main" id="{F081C42D-15DD-963D-4B02-9F1BB8B83FE2}"/>
              </a:ext>
            </a:extLst>
          </p:cNvPr>
          <p:cNvSpPr txBox="1"/>
          <p:nvPr/>
        </p:nvSpPr>
        <p:spPr>
          <a:xfrm>
            <a:off x="260735" y="980259"/>
            <a:ext cx="3894200" cy="5078313"/>
          </a:xfrm>
          <a:prstGeom prst="rect">
            <a:avLst/>
          </a:prstGeom>
          <a:noFill/>
        </p:spPr>
        <p:txBody>
          <a:bodyPr wrap="square">
            <a:spAutoFit/>
          </a:bodyPr>
          <a:lstStyle/>
          <a:p>
            <a:pPr algn="just"/>
            <a:r>
              <a:rPr lang="en-US" dirty="0">
                <a:latin typeface="Times New Roman" panose="02020603050405020304" pitchFamily="18" charset="0"/>
                <a:cs typeface="Times New Roman" panose="02020603050405020304" pitchFamily="18" charset="0"/>
              </a:rPr>
              <a:t>The source data d(t) modulated with carrier signal. The modulated signal, denoted by x(t), is transmitted by an FSO transmitter across an atmospheric turbulence channel, where it encounters thermal, background and quantum noise at the FSO receiver with zero mean and a variance.</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signal received at the receiver is fed into our </a:t>
            </a:r>
            <a:r>
              <a:rPr lang="en-US" dirty="0" err="1">
                <a:latin typeface="Times New Roman" panose="02020603050405020304" pitchFamily="18" charset="0"/>
                <a:cs typeface="Times New Roman" panose="02020603050405020304" pitchFamily="18" charset="0"/>
              </a:rPr>
              <a:t>model.We</a:t>
            </a:r>
            <a:r>
              <a:rPr lang="en-US" dirty="0">
                <a:latin typeface="Times New Roman" panose="02020603050405020304" pitchFamily="18" charset="0"/>
                <a:cs typeface="Times New Roman" panose="02020603050405020304" pitchFamily="18" charset="0"/>
              </a:rPr>
              <a:t> train the model using noisy received signal and corresponding transmitted signal with various levels of noise and fading before </a:t>
            </a:r>
            <a:r>
              <a:rPr lang="en-US" dirty="0" err="1">
                <a:latin typeface="Times New Roman" panose="02020603050405020304" pitchFamily="18" charset="0"/>
                <a:cs typeface="Times New Roman" panose="02020603050405020304" pitchFamily="18" charset="0"/>
              </a:rPr>
              <a:t>testing.The</a:t>
            </a:r>
            <a:r>
              <a:rPr lang="en-US" dirty="0">
                <a:latin typeface="Times New Roman" panose="02020603050405020304" pitchFamily="18" charset="0"/>
                <a:cs typeface="Times New Roman" panose="02020603050405020304" pitchFamily="18" charset="0"/>
              </a:rPr>
              <a:t> training goal is to minimize the difference between the output of the </a:t>
            </a:r>
            <a:r>
              <a:rPr lang="en-US" dirty="0" err="1">
                <a:latin typeface="Times New Roman" panose="02020603050405020304" pitchFamily="18" charset="0"/>
                <a:cs typeface="Times New Roman" panose="02020603050405020304" pitchFamily="18" charset="0"/>
              </a:rPr>
              <a:t>ResCNN</a:t>
            </a:r>
            <a:r>
              <a:rPr lang="en-US" dirty="0">
                <a:latin typeface="Times New Roman" panose="02020603050405020304" pitchFamily="18" charset="0"/>
                <a:cs typeface="Times New Roman" panose="02020603050405020304" pitchFamily="18" charset="0"/>
              </a:rPr>
              <a:t> and the desired or transmitted signal.</a:t>
            </a:r>
          </a:p>
        </p:txBody>
      </p:sp>
      <p:sp>
        <p:nvSpPr>
          <p:cNvPr id="54" name="TextBox 53">
            <a:extLst>
              <a:ext uri="{FF2B5EF4-FFF2-40B4-BE49-F238E27FC236}">
                <a16:creationId xmlns:a16="http://schemas.microsoft.com/office/drawing/2014/main" id="{5A6EE81A-31D6-B7FD-A057-E4291DCD2B40}"/>
              </a:ext>
            </a:extLst>
          </p:cNvPr>
          <p:cNvSpPr txBox="1"/>
          <p:nvPr/>
        </p:nvSpPr>
        <p:spPr>
          <a:xfrm>
            <a:off x="3393497" y="464455"/>
            <a:ext cx="2895600"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Proposed Model</a:t>
            </a:r>
          </a:p>
        </p:txBody>
      </p:sp>
    </p:spTree>
    <p:extLst>
      <p:ext uri="{BB962C8B-B14F-4D97-AF65-F5344CB8AC3E}">
        <p14:creationId xmlns:p14="http://schemas.microsoft.com/office/powerpoint/2010/main" val="10142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9F73C-B71D-77CE-C42D-97B821419E2E}"/>
            </a:ext>
          </a:extLst>
        </p:cNvPr>
        <p:cNvGrpSpPr/>
        <p:nvPr/>
      </p:nvGrpSpPr>
      <p:grpSpPr>
        <a:xfrm>
          <a:off x="0" y="0"/>
          <a:ext cx="0" cy="0"/>
          <a:chOff x="0" y="0"/>
          <a:chExt cx="0" cy="0"/>
        </a:xfrm>
      </p:grpSpPr>
      <p:pic>
        <p:nvPicPr>
          <p:cNvPr id="12" name="Picture 11">
            <a:extLst>
              <a:ext uri="{FF2B5EF4-FFF2-40B4-BE49-F238E27FC236}">
                <a16:creationId xmlns:a16="http://schemas.microsoft.com/office/drawing/2014/main" id="{E3F1105C-2088-E8E2-552D-9D485BC5469F}"/>
              </a:ext>
            </a:extLst>
          </p:cNvPr>
          <p:cNvPicPr>
            <a:picLocks noChangeAspect="1"/>
          </p:cNvPicPr>
          <p:nvPr/>
        </p:nvPicPr>
        <p:blipFill>
          <a:blip r:embed="rId2"/>
          <a:stretch>
            <a:fillRect/>
          </a:stretch>
        </p:blipFill>
        <p:spPr>
          <a:xfrm>
            <a:off x="1447800" y="1676400"/>
            <a:ext cx="5574563" cy="4343399"/>
          </a:xfrm>
          <a:prstGeom prst="rect">
            <a:avLst/>
          </a:prstGeom>
        </p:spPr>
      </p:pic>
      <p:sp>
        <p:nvSpPr>
          <p:cNvPr id="13" name="TextBox 12">
            <a:extLst>
              <a:ext uri="{FF2B5EF4-FFF2-40B4-BE49-F238E27FC236}">
                <a16:creationId xmlns:a16="http://schemas.microsoft.com/office/drawing/2014/main" id="{FC42299A-0554-837B-7536-A464E55BBD1D}"/>
              </a:ext>
            </a:extLst>
          </p:cNvPr>
          <p:cNvSpPr txBox="1"/>
          <p:nvPr/>
        </p:nvSpPr>
        <p:spPr>
          <a:xfrm>
            <a:off x="1981200" y="609600"/>
            <a:ext cx="4267200" cy="584775"/>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Simulation Parameter</a:t>
            </a:r>
          </a:p>
        </p:txBody>
      </p:sp>
    </p:spTree>
    <p:extLst>
      <p:ext uri="{BB962C8B-B14F-4D97-AF65-F5344CB8AC3E}">
        <p14:creationId xmlns:p14="http://schemas.microsoft.com/office/powerpoint/2010/main" val="29455414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21179</TotalTime>
  <Words>1336</Words>
  <Application>Microsoft Office PowerPoint</Application>
  <PresentationFormat>On-screen Show (4:3)</PresentationFormat>
  <Paragraphs>91</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Söhne</vt:lpstr>
      <vt:lpstr>Arial</vt:lpstr>
      <vt:lpstr>Calibri</vt:lpstr>
      <vt:lpstr>Cambria Math</vt:lpstr>
      <vt:lpstr>Times New Roman</vt:lpstr>
      <vt:lpstr>Verdana</vt:lpstr>
      <vt:lpstr>Wingdings</vt:lpstr>
      <vt:lpstr>Office Theme</vt:lpstr>
      <vt:lpstr>PowerPoint Presentation</vt:lpstr>
      <vt:lpstr>PowerPoint Presentation</vt:lpstr>
      <vt:lpstr>Contents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엠디민하주르라만(대학원생-전자공학전공)</cp:lastModifiedBy>
  <cp:revision>987</cp:revision>
  <cp:lastPrinted>2017-05-07T15:48:38Z</cp:lastPrinted>
  <dcterms:created xsi:type="dcterms:W3CDTF">2010-05-15T17:50:32Z</dcterms:created>
  <dcterms:modified xsi:type="dcterms:W3CDTF">2024-05-16T06:58:18Z</dcterms:modified>
</cp:coreProperties>
</file>