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16"/>
  </p:notesMasterIdLst>
  <p:handoutMasterIdLst>
    <p:handoutMasterId r:id="rId17"/>
  </p:handoutMasterIdLst>
  <p:sldIdLst>
    <p:sldId id="1058" r:id="rId2"/>
    <p:sldId id="938" r:id="rId3"/>
    <p:sldId id="1043" r:id="rId4"/>
    <p:sldId id="990" r:id="rId5"/>
    <p:sldId id="1062" r:id="rId6"/>
    <p:sldId id="1065" r:id="rId7"/>
    <p:sldId id="1060" r:id="rId8"/>
    <p:sldId id="1061" r:id="rId9"/>
    <p:sldId id="1068" r:id="rId10"/>
    <p:sldId id="1067" r:id="rId11"/>
    <p:sldId id="1066" r:id="rId12"/>
    <p:sldId id="256" r:id="rId13"/>
    <p:sldId id="965" r:id="rId14"/>
    <p:sldId id="985" r:id="rId15"/>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97" autoAdjust="0"/>
    <p:restoredTop sz="96869" autoAdjust="0"/>
  </p:normalViewPr>
  <p:slideViewPr>
    <p:cSldViewPr>
      <p:cViewPr varScale="1">
        <p:scale>
          <a:sx n="97" d="100"/>
          <a:sy n="97" d="100"/>
        </p:scale>
        <p:origin x="152" y="56"/>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12</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May_2024</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doc.:IEEE802.15-24-0310r0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May_2024</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May 2024</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2024-05-16</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Closing Report</a:t>
            </a:r>
          </a:p>
          <a:p>
            <a:pPr>
              <a:spcBef>
                <a:spcPts val="600"/>
              </a:spcBef>
              <a:spcAft>
                <a:spcPts val="600"/>
              </a:spcAft>
            </a:pPr>
            <a:r>
              <a:rPr lang="en-US" altLang="en-US" b="1" dirty="0">
                <a:solidFill>
                  <a:schemeClr val="tx2"/>
                </a:solidFill>
              </a:rPr>
              <a:t>Purpose:</a:t>
            </a:r>
            <a:r>
              <a:rPr lang="en-US" altLang="en-US" dirty="0">
                <a:solidFill>
                  <a:schemeClr val="tx2"/>
                </a:solidFill>
              </a:rPr>
              <a:t>	Closing Report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20688-BBED-65CB-D219-8895617FFF84}"/>
              </a:ext>
            </a:extLst>
          </p:cNvPr>
          <p:cNvSpPr>
            <a:spLocks noGrp="1"/>
          </p:cNvSpPr>
          <p:nvPr>
            <p:ph type="title"/>
          </p:nvPr>
        </p:nvSpPr>
        <p:spPr/>
        <p:txBody>
          <a:bodyPr>
            <a:normAutofit fontScale="90000"/>
          </a:bodyPr>
          <a:lstStyle/>
          <a:p>
            <a:r>
              <a:rPr lang="en-US" dirty="0"/>
              <a:t>Plan to form SA Ballot pool, and start SA Ballot</a:t>
            </a:r>
          </a:p>
        </p:txBody>
      </p:sp>
      <p:sp>
        <p:nvSpPr>
          <p:cNvPr id="3" name="Content Placeholder 2">
            <a:extLst>
              <a:ext uri="{FF2B5EF4-FFF2-40B4-BE49-F238E27FC236}">
                <a16:creationId xmlns:a16="http://schemas.microsoft.com/office/drawing/2014/main" id="{48436E8A-0FE0-0FA4-DA26-C26AF2B9DFD7}"/>
              </a:ext>
            </a:extLst>
          </p:cNvPr>
          <p:cNvSpPr>
            <a:spLocks noGrp="1"/>
          </p:cNvSpPr>
          <p:nvPr>
            <p:ph idx="1"/>
          </p:nvPr>
        </p:nvSpPr>
        <p:spPr/>
        <p:txBody>
          <a:bodyPr/>
          <a:lstStyle/>
          <a:p>
            <a:r>
              <a:rPr lang="en-US" dirty="0"/>
              <a:t>If no new comments on D3.0, send to SA Ballot</a:t>
            </a:r>
          </a:p>
          <a:p>
            <a:r>
              <a:rPr lang="en-US" dirty="0"/>
              <a:t>If new comments are received, then create D4.0.</a:t>
            </a:r>
          </a:p>
          <a:p>
            <a:r>
              <a:rPr lang="en-US" dirty="0"/>
              <a:t>Plan to initiate SA ballot in July. </a:t>
            </a:r>
          </a:p>
          <a:p>
            <a:endParaRPr lang="en-US" dirty="0"/>
          </a:p>
          <a:p>
            <a:r>
              <a:rPr lang="en-US" dirty="0"/>
              <a:t>Initiate MEC</a:t>
            </a:r>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87A68CFB-18F2-0317-01F9-207A6A2DA2F4}"/>
              </a:ext>
            </a:extLst>
          </p:cNvPr>
          <p:cNvSpPr>
            <a:spLocks noGrp="1"/>
          </p:cNvSpPr>
          <p:nvPr>
            <p:ph type="dt" sz="half" idx="10"/>
          </p:nvPr>
        </p:nvSpPr>
        <p:spPr/>
        <p:txBody>
          <a:bodyPr/>
          <a:lstStyle/>
          <a:p>
            <a:r>
              <a:rPr lang="en-US"/>
              <a:t>May_2024</a:t>
            </a:r>
            <a:endParaRPr lang="en-US" dirty="0"/>
          </a:p>
        </p:txBody>
      </p:sp>
      <p:sp>
        <p:nvSpPr>
          <p:cNvPr id="5" name="Footer Placeholder 4">
            <a:extLst>
              <a:ext uri="{FF2B5EF4-FFF2-40B4-BE49-F238E27FC236}">
                <a16:creationId xmlns:a16="http://schemas.microsoft.com/office/drawing/2014/main" id="{57E96ED2-4BD0-3795-62F3-745AFD6B33C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23C3D1EA-AD97-2663-B10C-431AEA90A03C}"/>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Tree>
    <p:extLst>
      <p:ext uri="{BB962C8B-B14F-4D97-AF65-F5344CB8AC3E}">
        <p14:creationId xmlns:p14="http://schemas.microsoft.com/office/powerpoint/2010/main" val="33241676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20124-7C37-0361-562C-9D80A17D342B}"/>
              </a:ext>
            </a:extLst>
          </p:cNvPr>
          <p:cNvSpPr>
            <a:spLocks noGrp="1"/>
          </p:cNvSpPr>
          <p:nvPr>
            <p:ph type="title"/>
          </p:nvPr>
        </p:nvSpPr>
        <p:spPr/>
        <p:txBody>
          <a:bodyPr/>
          <a:lstStyle/>
          <a:p>
            <a:r>
              <a:rPr lang="en-US" dirty="0"/>
              <a:t>Longer Term Plans</a:t>
            </a:r>
          </a:p>
        </p:txBody>
      </p:sp>
      <p:sp>
        <p:nvSpPr>
          <p:cNvPr id="3" name="Content Placeholder 2">
            <a:extLst>
              <a:ext uri="{FF2B5EF4-FFF2-40B4-BE49-F238E27FC236}">
                <a16:creationId xmlns:a16="http://schemas.microsoft.com/office/drawing/2014/main" id="{CB3A00AE-3050-B865-0884-54E7DD2C44F5}"/>
              </a:ext>
            </a:extLst>
          </p:cNvPr>
          <p:cNvSpPr>
            <a:spLocks noGrp="1"/>
          </p:cNvSpPr>
          <p:nvPr>
            <p:ph idx="1"/>
          </p:nvPr>
        </p:nvSpPr>
        <p:spPr/>
        <p:txBody>
          <a:bodyPr/>
          <a:lstStyle/>
          <a:p>
            <a:r>
              <a:rPr lang="en-US" dirty="0"/>
              <a:t>Initiate a revision PAR to develop a revision to 802.16. </a:t>
            </a:r>
          </a:p>
          <a:p>
            <a:endParaRPr lang="en-US" dirty="0"/>
          </a:p>
          <a:p>
            <a:r>
              <a:rPr lang="en-US" dirty="0"/>
              <a:t>Revision PAR to be submitted in July under 48-hour rule  (no CSD required due to licensed spectrum). </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0CB4E8FB-204F-D68D-579B-0031CAFDDF98}"/>
              </a:ext>
            </a:extLst>
          </p:cNvPr>
          <p:cNvSpPr>
            <a:spLocks noGrp="1"/>
          </p:cNvSpPr>
          <p:nvPr>
            <p:ph type="dt" sz="half" idx="10"/>
          </p:nvPr>
        </p:nvSpPr>
        <p:spPr/>
        <p:txBody>
          <a:bodyPr/>
          <a:lstStyle/>
          <a:p>
            <a:r>
              <a:rPr lang="en-US"/>
              <a:t>May_2024</a:t>
            </a:r>
            <a:endParaRPr lang="en-US" dirty="0"/>
          </a:p>
        </p:txBody>
      </p:sp>
      <p:sp>
        <p:nvSpPr>
          <p:cNvPr id="5" name="Footer Placeholder 4">
            <a:extLst>
              <a:ext uri="{FF2B5EF4-FFF2-40B4-BE49-F238E27FC236}">
                <a16:creationId xmlns:a16="http://schemas.microsoft.com/office/drawing/2014/main" id="{47380163-9F33-B736-8A80-C04725FF024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097DB63-0972-60F2-70ED-6C95B35D606F}"/>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Tree>
    <p:extLst>
      <p:ext uri="{BB962C8B-B14F-4D97-AF65-F5344CB8AC3E}">
        <p14:creationId xmlns:p14="http://schemas.microsoft.com/office/powerpoint/2010/main" val="10231211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99993873"/>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solidFill>
                            <a:schemeClr val="bg1">
                              <a:lumMod val="65000"/>
                            </a:schemeClr>
                          </a:solidFill>
                        </a:rPr>
                        <a:t>Draft Development</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4038355541"/>
                  </a:ext>
                </a:extLst>
              </a:tr>
              <a:tr h="524933">
                <a:tc>
                  <a:txBody>
                    <a:bodyPr/>
                    <a:lstStyle/>
                    <a:p>
                      <a:r>
                        <a:rPr lang="en-US" sz="2400" dirty="0">
                          <a:solidFill>
                            <a:schemeClr val="bg1">
                              <a:lumMod val="65000"/>
                            </a:schemeClr>
                          </a:solidFill>
                        </a:rPr>
                        <a:t>Informal TG review of draft</a:t>
                      </a:r>
                    </a:p>
                  </a:txBody>
                  <a:tcPr/>
                </a:tc>
                <a:tc>
                  <a:txBody>
                    <a:bodyPr/>
                    <a:lstStyle/>
                    <a:p>
                      <a:r>
                        <a:rPr lang="en-US" sz="2400" dirty="0">
                          <a:solidFill>
                            <a:schemeClr val="bg1">
                              <a:lumMod val="65000"/>
                            </a:schemeClr>
                          </a:solidFill>
                        </a:rPr>
                        <a:t>Mar 2023</a:t>
                      </a:r>
                    </a:p>
                  </a:txBody>
                  <a:tcPr/>
                </a:tc>
                <a:extLst>
                  <a:ext uri="{0D108BD9-81ED-4DB2-BD59-A6C34878D82A}">
                    <a16:rowId xmlns:a16="http://schemas.microsoft.com/office/drawing/2014/main" val="1866948594"/>
                  </a:ext>
                </a:extLst>
              </a:tr>
              <a:tr h="524933">
                <a:tc>
                  <a:txBody>
                    <a:bodyPr/>
                    <a:lstStyle/>
                    <a:p>
                      <a:r>
                        <a:rPr lang="en-US" sz="2400" dirty="0">
                          <a:solidFill>
                            <a:schemeClr val="bg1">
                              <a:lumMod val="75000"/>
                            </a:schemeClr>
                          </a:solidFill>
                        </a:rPr>
                        <a:t>Working Group Letter Ballot</a:t>
                      </a:r>
                    </a:p>
                  </a:txBody>
                  <a:tcPr/>
                </a:tc>
                <a:tc>
                  <a:txBody>
                    <a:bodyPr/>
                    <a:lstStyle/>
                    <a:p>
                      <a:r>
                        <a:rPr lang="en-US" sz="2400" dirty="0">
                          <a:solidFill>
                            <a:schemeClr val="bg1">
                              <a:lumMod val="75000"/>
                            </a:schemeClr>
                          </a:solidFill>
                        </a:rPr>
                        <a:t>Nov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March 2024</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May 2024</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Nov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058400" y="6135349"/>
            <a:ext cx="2057400" cy="6096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May_2024</a:t>
            </a:r>
          </a:p>
        </p:txBody>
      </p:sp>
      <p:sp>
        <p:nvSpPr>
          <p:cNvPr id="3" name="Arrow: Right 2">
            <a:extLst>
              <a:ext uri="{FF2B5EF4-FFF2-40B4-BE49-F238E27FC236}">
                <a16:creationId xmlns:a16="http://schemas.microsoft.com/office/drawing/2014/main" id="{40D38A25-D564-4828-863A-D3B332BDEDFD}"/>
              </a:ext>
            </a:extLst>
          </p:cNvPr>
          <p:cNvSpPr/>
          <p:nvPr/>
        </p:nvSpPr>
        <p:spPr>
          <a:xfrm>
            <a:off x="228600" y="5379602"/>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Arrow: Left 3">
            <a:extLst>
              <a:ext uri="{FF2B5EF4-FFF2-40B4-BE49-F238E27FC236}">
                <a16:creationId xmlns:a16="http://schemas.microsoft.com/office/drawing/2014/main" id="{A2C77DE3-C896-E1A9-4EE4-9A02CE222165}"/>
              </a:ext>
            </a:extLst>
          </p:cNvPr>
          <p:cNvSpPr/>
          <p:nvPr/>
        </p:nvSpPr>
        <p:spPr>
          <a:xfrm>
            <a:off x="10134600" y="5379602"/>
            <a:ext cx="2133600" cy="6858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Request PAR Extension July 2024</a:t>
            </a:r>
            <a:endParaRPr lang="en-US" sz="1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457200" lvl="1">
              <a:spcBef>
                <a:spcPts val="0"/>
              </a:spcBef>
              <a:spcAft>
                <a:spcPts val="1200"/>
              </a:spcAft>
            </a:pPr>
            <a:endParaRPr lang="en-US" sz="2000" dirty="0">
              <a:latin typeface="Calibri" panose="020F0502020204030204" pitchFamily="34" charset="0"/>
            </a:endParaRPr>
          </a:p>
          <a:p>
            <a:pPr marL="0">
              <a:spcBef>
                <a:spcPts val="0"/>
              </a:spcBef>
              <a:spcAft>
                <a:spcPts val="1200"/>
              </a:spcAft>
            </a:pPr>
            <a:r>
              <a:rPr lang="en-US" dirty="0"/>
              <a:t>July 2024 Plenary</a:t>
            </a:r>
          </a:p>
          <a:p>
            <a:pPr marL="457200" lvl="1">
              <a:spcBef>
                <a:spcPts val="0"/>
              </a:spcBef>
              <a:spcAft>
                <a:spcPts val="1200"/>
              </a:spcAft>
            </a:pPr>
            <a:r>
              <a:rPr lang="en-US" dirty="0"/>
              <a:t>July 15-18 – Montreal, QC, Canada</a:t>
            </a:r>
          </a:p>
          <a:p>
            <a:pPr marL="0">
              <a:spcBef>
                <a:spcPts val="0"/>
              </a:spcBef>
              <a:spcAft>
                <a:spcPts val="1200"/>
              </a:spcAft>
            </a:pPr>
            <a:r>
              <a:rPr lang="en-US" dirty="0"/>
              <a:t>Sept 2024 Interim</a:t>
            </a:r>
          </a:p>
          <a:p>
            <a:pPr marL="457200" lvl="1">
              <a:spcBef>
                <a:spcPts val="0"/>
              </a:spcBef>
              <a:spcAft>
                <a:spcPts val="1200"/>
              </a:spcAft>
            </a:pPr>
            <a:r>
              <a:rPr lang="en-US" dirty="0"/>
              <a:t>Sept 9-12 – Waikoloa, Hawaii, USA</a:t>
            </a:r>
          </a:p>
          <a:p>
            <a:pPr marL="0">
              <a:spcBef>
                <a:spcPts val="0"/>
              </a:spcBef>
              <a:spcAft>
                <a:spcPts val="1200"/>
              </a:spcAft>
            </a:pPr>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39192351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3533497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May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Review of contributions</a:t>
            </a:r>
          </a:p>
          <a:p>
            <a:r>
              <a:rPr lang="en-US" dirty="0"/>
              <a:t>Review of Comment resolution from LB204 on P802.16t_D2.0 </a:t>
            </a:r>
            <a:br>
              <a:rPr lang="en-US" dirty="0"/>
            </a:br>
            <a:r>
              <a:rPr lang="en-US" dirty="0"/>
              <a:t>TG16t Draft 2.0</a:t>
            </a:r>
          </a:p>
          <a:p>
            <a:r>
              <a:rPr lang="en-US" dirty="0"/>
              <a:t>Preparation for recirculation Letter Ballot of D3.0</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2006485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Monday AM2 10:30am CEST</a:t>
            </a:r>
          </a:p>
          <a:p>
            <a:r>
              <a:rPr lang="en-US" dirty="0"/>
              <a:t>Tuesday AM2 10:30am CEST</a:t>
            </a:r>
          </a:p>
          <a:p>
            <a:r>
              <a:rPr lang="en-US" dirty="0"/>
              <a:t>Wednesday PM1 1:30pm CEST</a:t>
            </a:r>
          </a:p>
          <a:p>
            <a:r>
              <a:rPr lang="en-US" dirty="0"/>
              <a:t>Thursday AM2 10:30am CEST</a:t>
            </a:r>
          </a:p>
          <a:p>
            <a:endParaRPr lang="en-US" dirty="0"/>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May_2024</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May 2024 Interim</a:t>
            </a:r>
          </a:p>
        </p:txBody>
      </p:sp>
      <p:graphicFrame>
        <p:nvGraphicFramePr>
          <p:cNvPr id="3" name="Table 2">
            <a:extLst>
              <a:ext uri="{FF2B5EF4-FFF2-40B4-BE49-F238E27FC236}">
                <a16:creationId xmlns:a16="http://schemas.microsoft.com/office/drawing/2014/main" id="{481015C3-8F9B-14B6-61D4-554485146A3D}"/>
              </a:ext>
            </a:extLst>
          </p:cNvPr>
          <p:cNvGraphicFramePr>
            <a:graphicFrameLocks noGrp="1"/>
          </p:cNvGraphicFramePr>
          <p:nvPr>
            <p:extLst>
              <p:ext uri="{D42A27DB-BD31-4B8C-83A1-F6EECF244321}">
                <p14:modId xmlns:p14="http://schemas.microsoft.com/office/powerpoint/2010/main" val="1804963619"/>
              </p:ext>
            </p:extLst>
          </p:nvPr>
        </p:nvGraphicFramePr>
        <p:xfrm>
          <a:off x="1905000" y="2286000"/>
          <a:ext cx="10515603" cy="914400"/>
        </p:xfrm>
        <a:graphic>
          <a:graphicData uri="http://schemas.openxmlformats.org/drawingml/2006/table">
            <a:tbl>
              <a:tblPr/>
              <a:tblGrid>
                <a:gridCol w="1502229">
                  <a:extLst>
                    <a:ext uri="{9D8B030D-6E8A-4147-A177-3AD203B41FA5}">
                      <a16:colId xmlns:a16="http://schemas.microsoft.com/office/drawing/2014/main" val="2994320772"/>
                    </a:ext>
                  </a:extLst>
                </a:gridCol>
                <a:gridCol w="1502229">
                  <a:extLst>
                    <a:ext uri="{9D8B030D-6E8A-4147-A177-3AD203B41FA5}">
                      <a16:colId xmlns:a16="http://schemas.microsoft.com/office/drawing/2014/main" val="3732079222"/>
                    </a:ext>
                  </a:extLst>
                </a:gridCol>
                <a:gridCol w="1502229">
                  <a:extLst>
                    <a:ext uri="{9D8B030D-6E8A-4147-A177-3AD203B41FA5}">
                      <a16:colId xmlns:a16="http://schemas.microsoft.com/office/drawing/2014/main" val="774076319"/>
                    </a:ext>
                  </a:extLst>
                </a:gridCol>
                <a:gridCol w="1502229">
                  <a:extLst>
                    <a:ext uri="{9D8B030D-6E8A-4147-A177-3AD203B41FA5}">
                      <a16:colId xmlns:a16="http://schemas.microsoft.com/office/drawing/2014/main" val="751048610"/>
                    </a:ext>
                  </a:extLst>
                </a:gridCol>
                <a:gridCol w="1502229">
                  <a:extLst>
                    <a:ext uri="{9D8B030D-6E8A-4147-A177-3AD203B41FA5}">
                      <a16:colId xmlns:a16="http://schemas.microsoft.com/office/drawing/2014/main" val="2643050804"/>
                    </a:ext>
                  </a:extLst>
                </a:gridCol>
                <a:gridCol w="1502229">
                  <a:extLst>
                    <a:ext uri="{9D8B030D-6E8A-4147-A177-3AD203B41FA5}">
                      <a16:colId xmlns:a16="http://schemas.microsoft.com/office/drawing/2014/main" val="1992075257"/>
                    </a:ext>
                  </a:extLst>
                </a:gridCol>
                <a:gridCol w="1502229">
                  <a:extLst>
                    <a:ext uri="{9D8B030D-6E8A-4147-A177-3AD203B41FA5}">
                      <a16:colId xmlns:a16="http://schemas.microsoft.com/office/drawing/2014/main" val="2272285729"/>
                    </a:ext>
                  </a:extLst>
                </a:gridCol>
              </a:tblGrid>
              <a:tr h="914400">
                <a:tc>
                  <a:txBody>
                    <a:bodyPr/>
                    <a:lstStyle/>
                    <a:p>
                      <a:r>
                        <a:rPr lang="en-US" sz="1800"/>
                        <a:t>16-May-2024 ET</a:t>
                      </a:r>
                    </a:p>
                  </a:txBody>
                  <a:tcPr anchor="ctr">
                    <a:lnL>
                      <a:noFill/>
                    </a:lnL>
                    <a:lnR>
                      <a:noFill/>
                    </a:lnR>
                    <a:lnT>
                      <a:noFill/>
                    </a:lnT>
                    <a:lnB>
                      <a:noFill/>
                    </a:lnB>
                    <a:noFill/>
                  </a:tcPr>
                </a:tc>
                <a:tc>
                  <a:txBody>
                    <a:bodyPr/>
                    <a:lstStyle/>
                    <a:p>
                      <a:r>
                        <a:rPr lang="en-US" sz="1800"/>
                        <a:t>2024</a:t>
                      </a:r>
                    </a:p>
                  </a:txBody>
                  <a:tcPr anchor="ctr">
                    <a:lnL>
                      <a:noFill/>
                    </a:lnL>
                    <a:lnR>
                      <a:noFill/>
                    </a:lnR>
                    <a:lnT>
                      <a:noFill/>
                    </a:lnT>
                    <a:lnB>
                      <a:noFill/>
                    </a:lnB>
                    <a:noFill/>
                  </a:tcPr>
                </a:tc>
                <a:tc>
                  <a:txBody>
                    <a:bodyPr/>
                    <a:lstStyle/>
                    <a:p>
                      <a:r>
                        <a:rPr lang="en-US" sz="1800"/>
                        <a:t>308</a:t>
                      </a:r>
                    </a:p>
                  </a:txBody>
                  <a:tcPr anchor="ctr">
                    <a:lnL>
                      <a:noFill/>
                    </a:lnL>
                    <a:lnR>
                      <a:noFill/>
                    </a:lnR>
                    <a:lnT>
                      <a:noFill/>
                    </a:lnT>
                    <a:lnB>
                      <a:noFill/>
                    </a:lnB>
                    <a:noFill/>
                  </a:tcPr>
                </a:tc>
                <a:tc>
                  <a:txBody>
                    <a:bodyPr/>
                    <a:lstStyle/>
                    <a:p>
                      <a:r>
                        <a:rPr lang="en-US" sz="1800"/>
                        <a:t>0</a:t>
                      </a:r>
                    </a:p>
                  </a:txBody>
                  <a:tcPr anchor="ctr">
                    <a:lnL>
                      <a:noFill/>
                    </a:lnL>
                    <a:lnR>
                      <a:noFill/>
                    </a:lnR>
                    <a:lnT>
                      <a:noFill/>
                    </a:lnT>
                    <a:lnB>
                      <a:noFill/>
                    </a:lnB>
                    <a:noFill/>
                  </a:tcPr>
                </a:tc>
                <a:tc>
                  <a:txBody>
                    <a:bodyPr/>
                    <a:lstStyle/>
                    <a:p>
                      <a:r>
                        <a:rPr lang="en-US" sz="1800"/>
                        <a:t>TG16t (Lic-NB)</a:t>
                      </a:r>
                    </a:p>
                  </a:txBody>
                  <a:tcPr anchor="ctr">
                    <a:lnL>
                      <a:noFill/>
                    </a:lnL>
                    <a:lnR>
                      <a:noFill/>
                    </a:lnR>
                    <a:lnT>
                      <a:noFill/>
                    </a:lnT>
                    <a:lnB>
                      <a:noFill/>
                    </a:lnB>
                    <a:noFill/>
                  </a:tcPr>
                </a:tc>
                <a:tc>
                  <a:txBody>
                    <a:bodyPr/>
                    <a:lstStyle/>
                    <a:p>
                      <a:r>
                        <a:rPr lang="en-US" sz="1800"/>
                        <a:t>IEEE802.16 RevisionProposal</a:t>
                      </a:r>
                    </a:p>
                  </a:txBody>
                  <a:tcPr anchor="ctr">
                    <a:lnL>
                      <a:noFill/>
                    </a:lnL>
                    <a:lnR>
                      <a:noFill/>
                    </a:lnR>
                    <a:lnT>
                      <a:noFill/>
                    </a:lnT>
                    <a:lnB>
                      <a:noFill/>
                    </a:lnB>
                    <a:noFill/>
                  </a:tcPr>
                </a:tc>
                <a:tc>
                  <a:txBody>
                    <a:bodyPr/>
                    <a:lstStyle/>
                    <a:p>
                      <a:r>
                        <a:rPr lang="en-US" sz="1800" dirty="0"/>
                        <a:t>Menashe Shahar (Ondas)</a:t>
                      </a:r>
                    </a:p>
                  </a:txBody>
                  <a:tcPr anchor="ctr">
                    <a:lnL>
                      <a:noFill/>
                    </a:lnL>
                    <a:lnR>
                      <a:noFill/>
                    </a:lnR>
                    <a:lnT>
                      <a:noFill/>
                    </a:lnT>
                    <a:lnB>
                      <a:noFill/>
                    </a:lnB>
                    <a:noFill/>
                  </a:tcPr>
                </a:tc>
                <a:extLst>
                  <a:ext uri="{0D108BD9-81ED-4DB2-BD59-A6C34878D82A}">
                    <a16:rowId xmlns:a16="http://schemas.microsoft.com/office/drawing/2014/main" val="2814259447"/>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D8439-5317-1896-CD58-3CFA5C321150}"/>
              </a:ext>
            </a:extLst>
          </p:cNvPr>
          <p:cNvSpPr>
            <a:spLocks noGrp="1"/>
          </p:cNvSpPr>
          <p:nvPr>
            <p:ph type="title"/>
          </p:nvPr>
        </p:nvSpPr>
        <p:spPr/>
        <p:txBody>
          <a:bodyPr/>
          <a:lstStyle/>
          <a:p>
            <a:r>
              <a:rPr lang="en-US" dirty="0"/>
              <a:t>Comment Resolution Review</a:t>
            </a:r>
          </a:p>
        </p:txBody>
      </p:sp>
      <p:sp>
        <p:nvSpPr>
          <p:cNvPr id="3" name="Content Placeholder 2">
            <a:extLst>
              <a:ext uri="{FF2B5EF4-FFF2-40B4-BE49-F238E27FC236}">
                <a16:creationId xmlns:a16="http://schemas.microsoft.com/office/drawing/2014/main" id="{566E723B-17DE-8359-31C2-AC2A957736BA}"/>
              </a:ext>
            </a:extLst>
          </p:cNvPr>
          <p:cNvSpPr>
            <a:spLocks noGrp="1"/>
          </p:cNvSpPr>
          <p:nvPr>
            <p:ph idx="1"/>
          </p:nvPr>
        </p:nvSpPr>
        <p:spPr/>
        <p:txBody>
          <a:bodyPr>
            <a:normAutofit fontScale="92500" lnSpcReduction="20000"/>
          </a:bodyPr>
          <a:lstStyle/>
          <a:p>
            <a:r>
              <a:rPr lang="en-US" dirty="0"/>
              <a:t>Review of P802.16t_D2.0pdf</a:t>
            </a:r>
          </a:p>
          <a:p>
            <a:pPr lvl="1"/>
            <a:r>
              <a:rPr lang="en-US" dirty="0"/>
              <a:t>Resolve TBD items in 15-24-0214-01-016t-TG16t LB204 Consolidated Comments and Resolutions.xlsx</a:t>
            </a:r>
          </a:p>
          <a:p>
            <a:pPr lvl="1"/>
            <a:endParaRPr lang="en-US" dirty="0"/>
          </a:p>
          <a:p>
            <a:r>
              <a:rPr lang="en-US" dirty="0"/>
              <a:t>Review resolved comments in 214r1, and Harry will develop a draft 2.1.</a:t>
            </a:r>
          </a:p>
          <a:p>
            <a:r>
              <a:rPr lang="en-US" dirty="0"/>
              <a:t>Tuesday: Additional editorial comments added in 15-24-0214-02-016t-TG16t LB204 Consolidated Comments and Resolutions.xlsx</a:t>
            </a:r>
          </a:p>
          <a:p>
            <a:endParaRPr lang="en-US" dirty="0"/>
          </a:p>
          <a:p>
            <a:r>
              <a:rPr lang="en-US" dirty="0"/>
              <a:t>Tuesday – implement comment resolutions to create D2.1</a:t>
            </a:r>
          </a:p>
          <a:p>
            <a:endParaRPr lang="en-US" dirty="0"/>
          </a:p>
          <a:p>
            <a:pPr lvl="1"/>
            <a:r>
              <a:rPr lang="en-US" dirty="0"/>
              <a:t>If complete and ready, rename to D3.0, and conduct motions to start recirculation WG Letter Ballot. </a:t>
            </a:r>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endParaRPr lang="en-US" dirty="0"/>
          </a:p>
          <a:p>
            <a:endParaRPr lang="en-US" dirty="0"/>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B0B94157-38DB-627D-D15A-B6A6DC30E6C9}"/>
              </a:ext>
            </a:extLst>
          </p:cNvPr>
          <p:cNvSpPr>
            <a:spLocks noGrp="1"/>
          </p:cNvSpPr>
          <p:nvPr>
            <p:ph type="dt" sz="half" idx="10"/>
          </p:nvPr>
        </p:nvSpPr>
        <p:spPr/>
        <p:txBody>
          <a:bodyPr/>
          <a:lstStyle/>
          <a:p>
            <a:r>
              <a:rPr lang="en-US" dirty="0"/>
              <a:t>May_2024</a:t>
            </a:r>
          </a:p>
        </p:txBody>
      </p:sp>
      <p:sp>
        <p:nvSpPr>
          <p:cNvPr id="5" name="Footer Placeholder 4">
            <a:extLst>
              <a:ext uri="{FF2B5EF4-FFF2-40B4-BE49-F238E27FC236}">
                <a16:creationId xmlns:a16="http://schemas.microsoft.com/office/drawing/2014/main" id="{20E75E0F-06D3-FB2E-FCAB-1A55470A657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BC43B4B0-57CF-075A-C504-F4ACAA1FFFC2}"/>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Tree>
    <p:extLst>
      <p:ext uri="{BB962C8B-B14F-4D97-AF65-F5344CB8AC3E}">
        <p14:creationId xmlns:p14="http://schemas.microsoft.com/office/powerpoint/2010/main" val="30771509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B85B7-7867-EC11-EBE5-B0BEA8676DDD}"/>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7BE15D36-2853-C6AE-6D78-6D9DB22C352B}"/>
              </a:ext>
            </a:extLst>
          </p:cNvPr>
          <p:cNvSpPr>
            <a:spLocks noGrp="1"/>
          </p:cNvSpPr>
          <p:nvPr>
            <p:ph idx="1"/>
          </p:nvPr>
        </p:nvSpPr>
        <p:spPr/>
        <p:txBody>
          <a:bodyPr>
            <a:normAutofit fontScale="77500" lnSpcReduction="20000"/>
          </a:bodyPr>
          <a:lstStyle/>
          <a:p>
            <a:r>
              <a:rPr lang="en-US" dirty="0"/>
              <a:t>TG Motion to approve LB204 comment resolutions in 15-24-0214-04-016t-TG16t LB204 Consolidated Comments and Resolutions.xlsx</a:t>
            </a:r>
          </a:p>
          <a:p>
            <a:pPr lvl="1"/>
            <a:r>
              <a:rPr lang="en-US" dirty="0"/>
              <a:t>Unanimous consent</a:t>
            </a:r>
          </a:p>
          <a:p>
            <a:pPr lvl="1"/>
            <a:endParaRPr lang="en-US" dirty="0"/>
          </a:p>
          <a:p>
            <a:r>
              <a:rPr lang="en-US" dirty="0"/>
              <a:t>TG Motion to start Recirculation Letter Ballot</a:t>
            </a:r>
          </a:p>
          <a:p>
            <a:pPr lvl="1"/>
            <a:r>
              <a:rPr lang="en-US" dirty="0"/>
              <a:t>Move that TG16t formally request that the 802.15 WG start a WG Recirculation requesting approval of document P802-15-16t_D3.0 and to forward document P802-15-16_D3.0, to Standards Association ballot.</a:t>
            </a:r>
          </a:p>
          <a:p>
            <a:pPr lvl="2"/>
            <a:r>
              <a:rPr lang="en-US" dirty="0"/>
              <a:t>Moved   Vishal</a:t>
            </a:r>
          </a:p>
          <a:p>
            <a:pPr lvl="2"/>
            <a:r>
              <a:rPr lang="en-US" dirty="0"/>
              <a:t>Second Harry</a:t>
            </a:r>
          </a:p>
          <a:p>
            <a:pPr lvl="2"/>
            <a:r>
              <a:rPr lang="en-US" dirty="0"/>
              <a:t>Unanimous Consent</a:t>
            </a:r>
          </a:p>
          <a:p>
            <a:endParaRPr lang="en-US" dirty="0"/>
          </a:p>
          <a:p>
            <a:r>
              <a:rPr lang="en-US" dirty="0"/>
              <a:t>Motion text for WG:</a:t>
            </a:r>
          </a:p>
          <a:p>
            <a:pPr lvl="1"/>
            <a:r>
              <a:rPr lang="en-US" dirty="0"/>
              <a:t>Move that 802.15 WG formally request that 802.15 WG start a WG recirculation WG Recirculation requesting approval of document P802-15-16t_D3.0 and to forward document P802-15-16t_D3.0, to Standards Association ballot.</a:t>
            </a:r>
          </a:p>
          <a:p>
            <a:endParaRPr lang="en-US" dirty="0"/>
          </a:p>
        </p:txBody>
      </p:sp>
      <p:sp>
        <p:nvSpPr>
          <p:cNvPr id="4" name="Date Placeholder 3">
            <a:extLst>
              <a:ext uri="{FF2B5EF4-FFF2-40B4-BE49-F238E27FC236}">
                <a16:creationId xmlns:a16="http://schemas.microsoft.com/office/drawing/2014/main" id="{AFE0BD3A-63D5-FF6B-7CD1-FF2E3CA81EE9}"/>
              </a:ext>
            </a:extLst>
          </p:cNvPr>
          <p:cNvSpPr>
            <a:spLocks noGrp="1"/>
          </p:cNvSpPr>
          <p:nvPr>
            <p:ph type="dt" sz="half" idx="10"/>
          </p:nvPr>
        </p:nvSpPr>
        <p:spPr/>
        <p:txBody>
          <a:bodyPr/>
          <a:lstStyle/>
          <a:p>
            <a:r>
              <a:rPr lang="en-US" dirty="0"/>
              <a:t>May_2024</a:t>
            </a:r>
          </a:p>
        </p:txBody>
      </p:sp>
      <p:sp>
        <p:nvSpPr>
          <p:cNvPr id="5" name="Footer Placeholder 4">
            <a:extLst>
              <a:ext uri="{FF2B5EF4-FFF2-40B4-BE49-F238E27FC236}">
                <a16:creationId xmlns:a16="http://schemas.microsoft.com/office/drawing/2014/main" id="{CD1A7B47-5261-F000-567B-01E0AC3A6D2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355A9E39-FFE6-D4F4-2A51-8D0BAF03485E}"/>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Tree>
    <p:extLst>
      <p:ext uri="{BB962C8B-B14F-4D97-AF65-F5344CB8AC3E}">
        <p14:creationId xmlns:p14="http://schemas.microsoft.com/office/powerpoint/2010/main" val="3019529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99783-3E4A-63C3-0F18-605B2EAFAFA9}"/>
              </a:ext>
            </a:extLst>
          </p:cNvPr>
          <p:cNvSpPr>
            <a:spLocks noGrp="1"/>
          </p:cNvSpPr>
          <p:nvPr>
            <p:ph type="title"/>
          </p:nvPr>
        </p:nvSpPr>
        <p:spPr/>
        <p:txBody>
          <a:bodyPr/>
          <a:lstStyle/>
          <a:p>
            <a:r>
              <a:rPr lang="en-US" dirty="0"/>
              <a:t>Formation of Comment Resolution Group</a:t>
            </a:r>
          </a:p>
        </p:txBody>
      </p:sp>
      <p:sp>
        <p:nvSpPr>
          <p:cNvPr id="3" name="Content Placeholder 2">
            <a:extLst>
              <a:ext uri="{FF2B5EF4-FFF2-40B4-BE49-F238E27FC236}">
                <a16:creationId xmlns:a16="http://schemas.microsoft.com/office/drawing/2014/main" id="{10C91996-820F-E9D1-BBEA-0730F2C5BF1C}"/>
              </a:ext>
            </a:extLst>
          </p:cNvPr>
          <p:cNvSpPr>
            <a:spLocks noGrp="1"/>
          </p:cNvSpPr>
          <p:nvPr>
            <p:ph idx="1"/>
          </p:nvPr>
        </p:nvSpPr>
        <p:spPr/>
        <p:txBody>
          <a:bodyPr/>
          <a:lstStyle/>
          <a:p>
            <a:r>
              <a:rPr lang="en-US" sz="1800" i="1" dirty="0">
                <a:effectLst/>
                <a:latin typeface="Calibri" panose="020F0502020204030204" pitchFamily="34" charset="0"/>
                <a:ea typeface="Aptos" panose="020B0004020202020204" pitchFamily="34" charset="0"/>
              </a:rPr>
              <a:t>Move that 802.15 WG approve the formation of a Comment Resolution Group (CRG) for the WG balloting of the P802.15.16t_D03 with the following membership: Tim Godfrey (Chair), </a:t>
            </a:r>
            <a:r>
              <a:rPr lang="en-IN" sz="1800" i="1" dirty="0">
                <a:solidFill>
                  <a:srgbClr val="000000"/>
                </a:solidFill>
                <a:effectLst/>
                <a:latin typeface="Calibri" panose="020F0502020204030204" pitchFamily="34" charset="0"/>
                <a:ea typeface="Aptos" panose="020B0004020202020204" pitchFamily="34" charset="0"/>
              </a:rPr>
              <a:t>Vishal Kalkundrikar</a:t>
            </a:r>
            <a:r>
              <a:rPr lang="en-US" sz="1800" i="1" dirty="0">
                <a:effectLst/>
                <a:latin typeface="Calibri" panose="020F0502020204030204" pitchFamily="34" charset="0"/>
                <a:ea typeface="Aptos" panose="020B0004020202020204" pitchFamily="34" charset="0"/>
              </a:rPr>
              <a:t>, Harry Bims, Tero Kivinen, and Joerg Robert. The 802.15.16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800" dirty="0">
              <a:effectLst/>
              <a:latin typeface="Calibri" panose="020F0502020204030204" pitchFamily="34" charset="0"/>
              <a:ea typeface="Times New Roman" panose="02020603050405020304" pitchFamily="18" charset="0"/>
            </a:endParaRPr>
          </a:p>
          <a:p>
            <a:endParaRPr lang="en-US" dirty="0"/>
          </a:p>
          <a:p>
            <a:r>
              <a:rPr lang="en-US" dirty="0"/>
              <a:t>TG Vote</a:t>
            </a:r>
          </a:p>
          <a:p>
            <a:pPr lvl="1"/>
            <a:r>
              <a:rPr lang="en-US" dirty="0"/>
              <a:t>Moved Vishal</a:t>
            </a:r>
          </a:p>
          <a:p>
            <a:pPr lvl="1"/>
            <a:r>
              <a:rPr lang="en-US" dirty="0"/>
              <a:t>Second Harry</a:t>
            </a:r>
          </a:p>
          <a:p>
            <a:pPr lvl="1"/>
            <a:r>
              <a:rPr lang="en-US" dirty="0"/>
              <a:t>Unanimous Consent</a:t>
            </a:r>
          </a:p>
          <a:p>
            <a:pPr lvl="1"/>
            <a:endParaRPr lang="en-US" dirty="0"/>
          </a:p>
        </p:txBody>
      </p:sp>
      <p:sp>
        <p:nvSpPr>
          <p:cNvPr id="4" name="Date Placeholder 3">
            <a:extLst>
              <a:ext uri="{FF2B5EF4-FFF2-40B4-BE49-F238E27FC236}">
                <a16:creationId xmlns:a16="http://schemas.microsoft.com/office/drawing/2014/main" id="{33588288-4CA1-FE00-5DC5-112FDABE5AF3}"/>
              </a:ext>
            </a:extLst>
          </p:cNvPr>
          <p:cNvSpPr>
            <a:spLocks noGrp="1"/>
          </p:cNvSpPr>
          <p:nvPr>
            <p:ph type="dt" sz="half" idx="10"/>
          </p:nvPr>
        </p:nvSpPr>
        <p:spPr/>
        <p:txBody>
          <a:bodyPr/>
          <a:lstStyle/>
          <a:p>
            <a:r>
              <a:rPr lang="en-US"/>
              <a:t>Jan_2024</a:t>
            </a:r>
            <a:endParaRPr lang="en-US" dirty="0"/>
          </a:p>
        </p:txBody>
      </p:sp>
      <p:sp>
        <p:nvSpPr>
          <p:cNvPr id="5" name="Footer Placeholder 4">
            <a:extLst>
              <a:ext uri="{FF2B5EF4-FFF2-40B4-BE49-F238E27FC236}">
                <a16:creationId xmlns:a16="http://schemas.microsoft.com/office/drawing/2014/main" id="{3B103008-FBFD-5572-5590-EB86CB93A20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139942C-5958-DBC5-6AAC-2C2DF2BCCB2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Tree>
    <p:extLst>
      <p:ext uri="{BB962C8B-B14F-4D97-AF65-F5344CB8AC3E}">
        <p14:creationId xmlns:p14="http://schemas.microsoft.com/office/powerpoint/2010/main" val="3014104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F3C1E-07F0-F9B5-0C8A-98772AEDE7E1}"/>
              </a:ext>
            </a:extLst>
          </p:cNvPr>
          <p:cNvSpPr>
            <a:spLocks noGrp="1"/>
          </p:cNvSpPr>
          <p:nvPr>
            <p:ph type="title"/>
          </p:nvPr>
        </p:nvSpPr>
        <p:spPr/>
        <p:txBody>
          <a:bodyPr/>
          <a:lstStyle/>
          <a:p>
            <a:r>
              <a:rPr lang="en-US" dirty="0"/>
              <a:t>Teleconference / CRG Meeting</a:t>
            </a:r>
          </a:p>
        </p:txBody>
      </p:sp>
      <p:sp>
        <p:nvSpPr>
          <p:cNvPr id="3" name="Content Placeholder 2">
            <a:extLst>
              <a:ext uri="{FF2B5EF4-FFF2-40B4-BE49-F238E27FC236}">
                <a16:creationId xmlns:a16="http://schemas.microsoft.com/office/drawing/2014/main" id="{34D22432-9D90-D591-0546-69DE89553B6C}"/>
              </a:ext>
            </a:extLst>
          </p:cNvPr>
          <p:cNvSpPr>
            <a:spLocks noGrp="1"/>
          </p:cNvSpPr>
          <p:nvPr>
            <p:ph idx="1"/>
          </p:nvPr>
        </p:nvSpPr>
        <p:spPr/>
        <p:txBody>
          <a:bodyPr/>
          <a:lstStyle/>
          <a:p>
            <a:r>
              <a:rPr lang="en-US" dirty="0"/>
              <a:t>Tuesday June 11, 9am PT</a:t>
            </a:r>
          </a:p>
          <a:p>
            <a:r>
              <a:rPr lang="en-US" dirty="0"/>
              <a:t> </a:t>
            </a:r>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527831D1-9378-C001-AD4F-C7E736AE7D1D}"/>
              </a:ext>
            </a:extLst>
          </p:cNvPr>
          <p:cNvSpPr>
            <a:spLocks noGrp="1"/>
          </p:cNvSpPr>
          <p:nvPr>
            <p:ph type="dt" sz="half" idx="10"/>
          </p:nvPr>
        </p:nvSpPr>
        <p:spPr/>
        <p:txBody>
          <a:bodyPr/>
          <a:lstStyle/>
          <a:p>
            <a:r>
              <a:rPr lang="en-US" dirty="0"/>
              <a:t>May_2024</a:t>
            </a:r>
          </a:p>
        </p:txBody>
      </p:sp>
      <p:sp>
        <p:nvSpPr>
          <p:cNvPr id="5" name="Footer Placeholder 4">
            <a:extLst>
              <a:ext uri="{FF2B5EF4-FFF2-40B4-BE49-F238E27FC236}">
                <a16:creationId xmlns:a16="http://schemas.microsoft.com/office/drawing/2014/main" id="{46622D66-6D8A-0DAC-1459-CF5BCAC63E4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62963D6-54F6-1314-5192-C0616844D4A9}"/>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12" name="Content Placeholder 2">
            <a:extLst>
              <a:ext uri="{FF2B5EF4-FFF2-40B4-BE49-F238E27FC236}">
                <a16:creationId xmlns:a16="http://schemas.microsoft.com/office/drawing/2014/main" id="{ED61515B-028B-AC37-144D-0CDB373862CA}"/>
              </a:ext>
            </a:extLst>
          </p:cNvPr>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36805516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F0DB5-671D-63E3-DF38-34F9E59B3DFA}"/>
              </a:ext>
            </a:extLst>
          </p:cNvPr>
          <p:cNvSpPr>
            <a:spLocks noGrp="1"/>
          </p:cNvSpPr>
          <p:nvPr>
            <p:ph type="title"/>
          </p:nvPr>
        </p:nvSpPr>
        <p:spPr/>
        <p:txBody>
          <a:bodyPr/>
          <a:lstStyle/>
          <a:p>
            <a:r>
              <a:rPr lang="en-US" dirty="0"/>
              <a:t>TG Motion to request PAR extension </a:t>
            </a:r>
          </a:p>
        </p:txBody>
      </p:sp>
      <p:sp>
        <p:nvSpPr>
          <p:cNvPr id="3" name="Content Placeholder 2">
            <a:extLst>
              <a:ext uri="{FF2B5EF4-FFF2-40B4-BE49-F238E27FC236}">
                <a16:creationId xmlns:a16="http://schemas.microsoft.com/office/drawing/2014/main" id="{9A86B5BD-B893-D775-27E9-B47ECE244B17}"/>
              </a:ext>
            </a:extLst>
          </p:cNvPr>
          <p:cNvSpPr>
            <a:spLocks noGrp="1"/>
          </p:cNvSpPr>
          <p:nvPr>
            <p:ph idx="1"/>
          </p:nvPr>
        </p:nvSpPr>
        <p:spPr/>
        <p:txBody>
          <a:bodyPr/>
          <a:lstStyle/>
          <a:p>
            <a:r>
              <a:rPr lang="en-US" dirty="0"/>
              <a:t>MOTION: “802.15 WG requests that the IEEE 802 LMSC forward the 802.15.16t PAR extension documentation contained in 15-24-0299-00-016t-P802.16t_PAR-Extension.pdf to NesCom.”</a:t>
            </a:r>
          </a:p>
          <a:p>
            <a:pPr lvl="1"/>
            <a:endParaRPr lang="en-US" dirty="0"/>
          </a:p>
          <a:p>
            <a:pPr lvl="1"/>
            <a:r>
              <a:rPr lang="en-US" dirty="0"/>
              <a:t>Moved Harry</a:t>
            </a:r>
          </a:p>
          <a:p>
            <a:pPr lvl="1"/>
            <a:r>
              <a:rPr lang="en-US" dirty="0"/>
              <a:t>Second Menashe</a:t>
            </a:r>
          </a:p>
          <a:p>
            <a:pPr lvl="1"/>
            <a:r>
              <a:rPr lang="en-US" dirty="0"/>
              <a:t>Unanimous Consent </a:t>
            </a:r>
          </a:p>
          <a:p>
            <a:pPr lvl="1"/>
            <a:endParaRPr lang="en-US" dirty="0"/>
          </a:p>
          <a:p>
            <a:endParaRPr lang="en-US" dirty="0"/>
          </a:p>
          <a:p>
            <a:pPr lvl="1"/>
            <a:endParaRPr lang="en-US" dirty="0"/>
          </a:p>
        </p:txBody>
      </p:sp>
      <p:sp>
        <p:nvSpPr>
          <p:cNvPr id="4" name="Date Placeholder 3">
            <a:extLst>
              <a:ext uri="{FF2B5EF4-FFF2-40B4-BE49-F238E27FC236}">
                <a16:creationId xmlns:a16="http://schemas.microsoft.com/office/drawing/2014/main" id="{ECCCC315-6D31-CDEF-AD03-358DD8F67CE3}"/>
              </a:ext>
            </a:extLst>
          </p:cNvPr>
          <p:cNvSpPr>
            <a:spLocks noGrp="1"/>
          </p:cNvSpPr>
          <p:nvPr>
            <p:ph type="dt" sz="half" idx="10"/>
          </p:nvPr>
        </p:nvSpPr>
        <p:spPr/>
        <p:txBody>
          <a:bodyPr/>
          <a:lstStyle/>
          <a:p>
            <a:r>
              <a:rPr lang="en-US"/>
              <a:t>May_2024</a:t>
            </a:r>
            <a:endParaRPr lang="en-US" dirty="0"/>
          </a:p>
        </p:txBody>
      </p:sp>
      <p:sp>
        <p:nvSpPr>
          <p:cNvPr id="5" name="Footer Placeholder 4">
            <a:extLst>
              <a:ext uri="{FF2B5EF4-FFF2-40B4-BE49-F238E27FC236}">
                <a16:creationId xmlns:a16="http://schemas.microsoft.com/office/drawing/2014/main" id="{5E5A54E4-FDA6-15A0-0032-BAA68B875F8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1230B79-CBAE-ACCC-B705-01C9489ED635}"/>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Tree>
    <p:extLst>
      <p:ext uri="{BB962C8B-B14F-4D97-AF65-F5344CB8AC3E}">
        <p14:creationId xmlns:p14="http://schemas.microsoft.com/office/powerpoint/2010/main" val="12360282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47911</TotalTime>
  <Words>873</Words>
  <Application>Microsoft Office PowerPoint</Application>
  <PresentationFormat>Widescreen</PresentationFormat>
  <Paragraphs>178</Paragraphs>
  <Slides>14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Times New Roman</vt:lpstr>
      <vt:lpstr>Custom Design</vt:lpstr>
      <vt:lpstr>PowerPoint Presentation</vt:lpstr>
      <vt:lpstr>TG16t May Interim Agenda</vt:lpstr>
      <vt:lpstr>Plan for week</vt:lpstr>
      <vt:lpstr>Contributions for May 2024 Interim</vt:lpstr>
      <vt:lpstr>Comment Resolution Review</vt:lpstr>
      <vt:lpstr>Motions</vt:lpstr>
      <vt:lpstr>Formation of Comment Resolution Group</vt:lpstr>
      <vt:lpstr>Teleconference / CRG Meeting</vt:lpstr>
      <vt:lpstr>TG Motion to request PAR extension </vt:lpstr>
      <vt:lpstr>Plan to form SA Ballot pool, and start SA Ballot</vt:lpstr>
      <vt:lpstr>Longer Term Plans</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826</cp:revision>
  <cp:lastPrinted>1998-02-10T13:28:06Z</cp:lastPrinted>
  <dcterms:created xsi:type="dcterms:W3CDTF">2020-01-06T16:34:14Z</dcterms:created>
  <dcterms:modified xsi:type="dcterms:W3CDTF">2024-05-16T09:23:30Z</dcterms:modified>
</cp:coreProperties>
</file>