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410" r:id="rId16"/>
    <p:sldId id="407" r:id="rId17"/>
    <p:sldId id="383" r:id="rId18"/>
    <p:sldId id="408" r:id="rId19"/>
    <p:sldId id="393" r:id="rId20"/>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802.15-24-0327-01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328-00-04ab-tg4ab-agenda-may-july-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May-July</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May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May 28 through July 11,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2266460127"/>
              </p:ext>
            </p:extLst>
          </p:nvPr>
        </p:nvGraphicFramePr>
        <p:xfrm>
          <a:off x="3200400" y="1238653"/>
          <a:ext cx="6324599" cy="488534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dirty="0">
                          <a:solidFill>
                            <a:schemeClr val="bg1">
                              <a:lumMod val="75000"/>
                            </a:schemeClr>
                          </a:solidFill>
                          <a:effectLst/>
                        </a:rPr>
                        <a:t>Working group pre-ballot review commence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March – May 2023 (following March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August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Sept</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Start: Nov 2023</a:t>
                      </a:r>
                    </a:p>
                    <a:p>
                      <a:pPr algn="l" fontAlgn="b"/>
                      <a:r>
                        <a:rPr lang="en-US" sz="1400" b="0" i="0" u="none" strike="noStrike" dirty="0">
                          <a:solidFill>
                            <a:schemeClr val="bg1">
                              <a:lumMod val="75000"/>
                            </a:schemeClr>
                          </a:solidFill>
                          <a:effectLst/>
                          <a:latin typeface="Calibri" panose="020F0502020204030204" pitchFamily="34" charset="0"/>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Comment Resolution </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kern="1200" dirty="0">
                          <a:solidFill>
                            <a:srgbClr val="FF0000"/>
                          </a:solidFill>
                          <a:effectLst/>
                          <a:latin typeface="Calibri" panose="020F0502020204030204" pitchFamily="34" charset="0"/>
                          <a:ea typeface="+mn-ea"/>
                          <a:cs typeface="+mn-cs"/>
                        </a:rPr>
                        <a:t>Start: Jan 2024</a:t>
                      </a:r>
                    </a:p>
                    <a:p>
                      <a:pPr algn="l" fontAlgn="b"/>
                      <a:r>
                        <a:rPr lang="en-US" sz="1400" b="0" i="0" u="none" strike="noStrike" kern="1200" dirty="0">
                          <a:solidFill>
                            <a:srgbClr val="FF0000"/>
                          </a:solidFill>
                          <a:effectLst/>
                          <a:latin typeface="Calibri" panose="020F0502020204030204" pitchFamily="34" charset="0"/>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Oct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Nov 2023</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15602" y="43591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297103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44AE-BAA2-B102-4168-9C5BD67150E9}"/>
              </a:ext>
            </a:extLst>
          </p:cNvPr>
          <p:cNvSpPr>
            <a:spLocks noGrp="1"/>
          </p:cNvSpPr>
          <p:nvPr>
            <p:ph type="title"/>
          </p:nvPr>
        </p:nvSpPr>
        <p:spPr/>
        <p:txBody>
          <a:bodyPr/>
          <a:lstStyle/>
          <a:p>
            <a:r>
              <a:rPr lang="en-US" dirty="0"/>
              <a:t>To-Do</a:t>
            </a:r>
          </a:p>
        </p:txBody>
      </p:sp>
      <p:sp>
        <p:nvSpPr>
          <p:cNvPr id="4" name="Slide Number Placeholder 3">
            <a:extLst>
              <a:ext uri="{FF2B5EF4-FFF2-40B4-BE49-F238E27FC236}">
                <a16:creationId xmlns:a16="http://schemas.microsoft.com/office/drawing/2014/main" id="{3C36892A-334A-45BE-5C88-9F2D746211A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graphicFrame>
        <p:nvGraphicFramePr>
          <p:cNvPr id="5" name="Table 4">
            <a:extLst>
              <a:ext uri="{FF2B5EF4-FFF2-40B4-BE49-F238E27FC236}">
                <a16:creationId xmlns:a16="http://schemas.microsoft.com/office/drawing/2014/main" id="{9AB80E91-435C-3D4C-8BB5-3A74CC0F67EA}"/>
              </a:ext>
            </a:extLst>
          </p:cNvPr>
          <p:cNvGraphicFramePr>
            <a:graphicFrameLocks noGrp="1"/>
          </p:cNvGraphicFramePr>
          <p:nvPr>
            <p:extLst>
              <p:ext uri="{D42A27DB-BD31-4B8C-83A1-F6EECF244321}">
                <p14:modId xmlns:p14="http://schemas.microsoft.com/office/powerpoint/2010/main" val="910862710"/>
              </p:ext>
            </p:extLst>
          </p:nvPr>
        </p:nvGraphicFramePr>
        <p:xfrm>
          <a:off x="1159166" y="2057400"/>
          <a:ext cx="9975270" cy="4114806"/>
        </p:xfrm>
        <a:graphic>
          <a:graphicData uri="http://schemas.openxmlformats.org/drawingml/2006/table">
            <a:tbl>
              <a:tblPr>
                <a:tableStyleId>{5C22544A-7EE6-4342-B048-85BDC9FD1C3A}</a:tableStyleId>
              </a:tblPr>
              <a:tblGrid>
                <a:gridCol w="1406504">
                  <a:extLst>
                    <a:ext uri="{9D8B030D-6E8A-4147-A177-3AD203B41FA5}">
                      <a16:colId xmlns:a16="http://schemas.microsoft.com/office/drawing/2014/main" val="2964513001"/>
                    </a:ext>
                  </a:extLst>
                </a:gridCol>
                <a:gridCol w="1406504">
                  <a:extLst>
                    <a:ext uri="{9D8B030D-6E8A-4147-A177-3AD203B41FA5}">
                      <a16:colId xmlns:a16="http://schemas.microsoft.com/office/drawing/2014/main" val="997649150"/>
                    </a:ext>
                  </a:extLst>
                </a:gridCol>
                <a:gridCol w="1406504">
                  <a:extLst>
                    <a:ext uri="{9D8B030D-6E8A-4147-A177-3AD203B41FA5}">
                      <a16:colId xmlns:a16="http://schemas.microsoft.com/office/drawing/2014/main" val="2857338330"/>
                    </a:ext>
                  </a:extLst>
                </a:gridCol>
                <a:gridCol w="1406504">
                  <a:extLst>
                    <a:ext uri="{9D8B030D-6E8A-4147-A177-3AD203B41FA5}">
                      <a16:colId xmlns:a16="http://schemas.microsoft.com/office/drawing/2014/main" val="2749404521"/>
                    </a:ext>
                  </a:extLst>
                </a:gridCol>
                <a:gridCol w="837415">
                  <a:extLst>
                    <a:ext uri="{9D8B030D-6E8A-4147-A177-3AD203B41FA5}">
                      <a16:colId xmlns:a16="http://schemas.microsoft.com/office/drawing/2014/main" val="2415130845"/>
                    </a:ext>
                  </a:extLst>
                </a:gridCol>
                <a:gridCol w="1406504">
                  <a:extLst>
                    <a:ext uri="{9D8B030D-6E8A-4147-A177-3AD203B41FA5}">
                      <a16:colId xmlns:a16="http://schemas.microsoft.com/office/drawing/2014/main" val="3839567119"/>
                    </a:ext>
                  </a:extLst>
                </a:gridCol>
                <a:gridCol w="663446">
                  <a:extLst>
                    <a:ext uri="{9D8B030D-6E8A-4147-A177-3AD203B41FA5}">
                      <a16:colId xmlns:a16="http://schemas.microsoft.com/office/drawing/2014/main" val="3061482430"/>
                    </a:ext>
                  </a:extLst>
                </a:gridCol>
                <a:gridCol w="778443">
                  <a:extLst>
                    <a:ext uri="{9D8B030D-6E8A-4147-A177-3AD203B41FA5}">
                      <a16:colId xmlns:a16="http://schemas.microsoft.com/office/drawing/2014/main" val="1839524942"/>
                    </a:ext>
                  </a:extLst>
                </a:gridCol>
                <a:gridCol w="663446">
                  <a:extLst>
                    <a:ext uri="{9D8B030D-6E8A-4147-A177-3AD203B41FA5}">
                      <a16:colId xmlns:a16="http://schemas.microsoft.com/office/drawing/2014/main" val="1302457321"/>
                    </a:ext>
                  </a:extLst>
                </a:gridCol>
              </a:tblGrid>
              <a:tr h="1100944">
                <a:tc>
                  <a:txBody>
                    <a:bodyPr/>
                    <a:lstStyle/>
                    <a:p>
                      <a:pPr algn="ctr" fontAlgn="t"/>
                      <a:r>
                        <a:rPr lang="en-US" sz="1000" u="none" strike="noStrike">
                          <a:effectLst/>
                          <a:highlight>
                            <a:srgbClr val="FFFFFF"/>
                          </a:highlight>
                        </a:rPr>
                        <a:t>15-24-0221-03-04ab-draft-c-comment-resolution-for-mms-cids-7-29-52-80-81-90-91-212-269-318-683-729-859-862-879-894-and-901.docx</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1000" u="none" strike="noStrike">
                          <a:effectLst/>
                          <a:highlight>
                            <a:srgbClr val="FFFFFF"/>
                          </a:highlight>
                        </a:rPr>
                        <a:t>15-24-0245-00-04ab-proposed-resolutions-for-sensing-primitives.docx</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900" u="none" strike="noStrike">
                          <a:effectLst/>
                          <a:highlight>
                            <a:srgbClr val="FFFFFF"/>
                          </a:highlight>
                        </a:rPr>
                        <a:t>15-24-0274-00-04ab-cr-for-hrp-uwb-phy-cid-274-and-275.docx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15-24-0294-02-04ab-draftc-comment-resolution-assigned-to-me-part-1-cids-152-153-178-179-200-232-233-234-235-236-294-313-677-678.docx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15-24-0318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15-24-0326-00-04ab-draft-c-comment-resolution-for-mms-fragments.docx</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 </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extLst>
                  <a:ext uri="{0D108BD9-81ED-4DB2-BD59-A6C34878D82A}">
                    <a16:rowId xmlns:a16="http://schemas.microsoft.com/office/drawing/2014/main" val="2784887944"/>
                  </a:ext>
                </a:extLst>
              </a:tr>
              <a:tr h="177286">
                <a:tc>
                  <a:txBody>
                    <a:bodyPr/>
                    <a:lstStyle/>
                    <a:p>
                      <a:pPr algn="ctr" fontAlgn="t"/>
                      <a:r>
                        <a:rPr lang="en-US" sz="1000" u="none" strike="noStrike">
                          <a:effectLst/>
                          <a:highlight>
                            <a:srgbClr val="FFFFFF"/>
                          </a:highlight>
                        </a:rPr>
                        <a:t>Carl</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1000" u="none" strike="noStrike">
                          <a:effectLst/>
                          <a:highlight>
                            <a:srgbClr val="FFFFFF"/>
                          </a:highlight>
                        </a:rPr>
                        <a:t>Rojan, Lei Huang</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tc>
                <a:tc>
                  <a:txBody>
                    <a:bodyPr/>
                    <a:lstStyle/>
                    <a:p>
                      <a:pPr algn="ctr" fontAlgn="t"/>
                      <a:r>
                        <a:rPr lang="en-US" sz="900" u="none" strike="noStrike">
                          <a:effectLst/>
                          <a:highlight>
                            <a:srgbClr val="FFFFFF"/>
                          </a:highlight>
                        </a:rPr>
                        <a:t>Vinod, Xiliang</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Carlos</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Pooria</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Carlos</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Pooria/Bin Q</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tc>
                  <a:txBody>
                    <a:bodyPr/>
                    <a:lstStyle/>
                    <a:p>
                      <a:pPr algn="ctr" fontAlgn="t"/>
                      <a:r>
                        <a:rPr lang="en-US" sz="900" u="none" strike="noStrike">
                          <a:effectLst/>
                          <a:highlight>
                            <a:srgbClr val="FFFFFF"/>
                          </a:highlight>
                        </a:rPr>
                        <a:t>Mickael</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tc>
                <a:extLst>
                  <a:ext uri="{0D108BD9-81ED-4DB2-BD59-A6C34878D82A}">
                    <a16:rowId xmlns:a16="http://schemas.microsoft.com/office/drawing/2014/main" val="2273442111"/>
                  </a:ext>
                </a:extLst>
              </a:tr>
              <a:tr h="177286">
                <a:tc>
                  <a:txBody>
                    <a:bodyPr/>
                    <a:lstStyle/>
                    <a:p>
                      <a:pPr algn="ctr" fontAlgn="ctr"/>
                      <a:r>
                        <a:rPr lang="en-US" sz="900" u="none" strike="noStrike">
                          <a:effectLst/>
                          <a:highlight>
                            <a:srgbClr val="FFFFFF"/>
                          </a:highlight>
                        </a:rPr>
                        <a:t>318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274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200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859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310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666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197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extLst>
                  <a:ext uri="{0D108BD9-81ED-4DB2-BD59-A6C34878D82A}">
                    <a16:rowId xmlns:a16="http://schemas.microsoft.com/office/drawing/2014/main" val="3934008970"/>
                  </a:ext>
                </a:extLst>
              </a:tr>
              <a:tr h="177286">
                <a:tc>
                  <a:txBody>
                    <a:bodyPr/>
                    <a:lstStyle/>
                    <a:p>
                      <a:pPr algn="ctr" fontAlgn="ctr"/>
                      <a:r>
                        <a:rPr lang="en-US" sz="900" u="none" strike="noStrike">
                          <a:effectLst/>
                          <a:highlight>
                            <a:srgbClr val="FFFFFF"/>
                          </a:highlight>
                        </a:rPr>
                        <a:t>683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275</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294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860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231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ctr"/>
                      <a:r>
                        <a:rPr lang="en-US" sz="900" u="none" strike="noStrike">
                          <a:effectLst/>
                          <a:highlight>
                            <a:srgbClr val="FFFFFF"/>
                          </a:highlight>
                        </a:rPr>
                        <a:t>223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723357290"/>
                  </a:ext>
                </a:extLst>
              </a:tr>
              <a:tr h="177286">
                <a:tc>
                  <a:txBody>
                    <a:bodyPr/>
                    <a:lstStyle/>
                    <a:p>
                      <a:pPr algn="ctr" fontAlgn="ctr"/>
                      <a:r>
                        <a:rPr lang="en-US" sz="900" u="none" strike="noStrike">
                          <a:effectLst/>
                          <a:highlight>
                            <a:srgbClr val="FFFFFF"/>
                          </a:highlight>
                        </a:rPr>
                        <a:t>894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313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861</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431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149066491"/>
                  </a:ext>
                </a:extLst>
              </a:tr>
              <a:tr h="177286">
                <a:tc>
                  <a:txBody>
                    <a:bodyPr/>
                    <a:lstStyle/>
                    <a:p>
                      <a:pPr algn="ctr" fontAlgn="ctr"/>
                      <a:r>
                        <a:rPr lang="en-US" sz="900" u="none" strike="noStrike">
                          <a:effectLst/>
                          <a:highlight>
                            <a:srgbClr val="FFFFFF"/>
                          </a:highlight>
                        </a:rPr>
                        <a:t>52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862</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3203167206"/>
                  </a:ext>
                </a:extLst>
              </a:tr>
              <a:tr h="177286">
                <a:tc>
                  <a:txBody>
                    <a:bodyPr/>
                    <a:lstStyle/>
                    <a:p>
                      <a:pPr algn="ctr" fontAlgn="ctr"/>
                      <a:r>
                        <a:rPr lang="en-US" sz="900" u="none" strike="noStrike">
                          <a:effectLst/>
                          <a:highlight>
                            <a:srgbClr val="FFFFFF"/>
                          </a:highlight>
                        </a:rPr>
                        <a:t>684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178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384699192"/>
                  </a:ext>
                </a:extLst>
              </a:tr>
              <a:tr h="177286">
                <a:tc>
                  <a:txBody>
                    <a:bodyPr/>
                    <a:lstStyle/>
                    <a:p>
                      <a:pPr algn="ctr" fontAlgn="ctr"/>
                      <a:r>
                        <a:rPr lang="en-US" sz="900" u="none" strike="noStrike">
                          <a:effectLst/>
                          <a:highlight>
                            <a:srgbClr val="FFFFFF"/>
                          </a:highlight>
                        </a:rPr>
                        <a:t>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663271278"/>
                  </a:ext>
                </a:extLst>
              </a:tr>
              <a:tr h="177286">
                <a:tc>
                  <a:txBody>
                    <a:bodyPr/>
                    <a:lstStyle/>
                    <a:p>
                      <a:pPr algn="ctr" fontAlgn="ctr"/>
                      <a:r>
                        <a:rPr lang="en-US" sz="900" u="none" strike="noStrike">
                          <a:effectLst/>
                          <a:highlight>
                            <a:srgbClr val="FFFFFF"/>
                          </a:highlight>
                        </a:rPr>
                        <a:t>212</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234</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348838265"/>
                  </a:ext>
                </a:extLst>
              </a:tr>
              <a:tr h="177286">
                <a:tc>
                  <a:txBody>
                    <a:bodyPr/>
                    <a:lstStyle/>
                    <a:p>
                      <a:pPr algn="ctr" fontAlgn="ctr"/>
                      <a:r>
                        <a:rPr lang="en-US" sz="900" u="none" strike="noStrike">
                          <a:effectLst/>
                          <a:highlight>
                            <a:srgbClr val="FFFFFF"/>
                          </a:highlight>
                        </a:rPr>
                        <a:t>901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235</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826708742"/>
                  </a:ext>
                </a:extLst>
              </a:tr>
              <a:tr h="177286">
                <a:tc>
                  <a:txBody>
                    <a:bodyPr/>
                    <a:lstStyle/>
                    <a:p>
                      <a:pPr algn="ctr" fontAlgn="ctr"/>
                      <a:r>
                        <a:rPr lang="en-US" sz="900" u="none" strike="noStrike">
                          <a:effectLst/>
                          <a:highlight>
                            <a:srgbClr val="FFFFFF"/>
                          </a:highlight>
                        </a:rPr>
                        <a:t>29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677</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4081620153"/>
                  </a:ext>
                </a:extLst>
              </a:tr>
              <a:tr h="177286">
                <a:tc>
                  <a:txBody>
                    <a:bodyPr/>
                    <a:lstStyle/>
                    <a:p>
                      <a:pPr algn="ctr" fontAlgn="ctr"/>
                      <a:r>
                        <a:rPr lang="en-US" sz="900" u="none" strike="noStrike">
                          <a:effectLst/>
                          <a:highlight>
                            <a:srgbClr val="FFFFFF"/>
                          </a:highlight>
                        </a:rPr>
                        <a:t>80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61784008"/>
                  </a:ext>
                </a:extLst>
              </a:tr>
              <a:tr h="177286">
                <a:tc>
                  <a:txBody>
                    <a:bodyPr/>
                    <a:lstStyle/>
                    <a:p>
                      <a:pPr algn="ctr" fontAlgn="ctr"/>
                      <a:r>
                        <a:rPr lang="en-US" sz="900" u="none" strike="noStrike">
                          <a:effectLst/>
                          <a:highlight>
                            <a:srgbClr val="FFFFFF"/>
                          </a:highlight>
                        </a:rPr>
                        <a:t>729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153</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849238221"/>
                  </a:ext>
                </a:extLst>
              </a:tr>
              <a:tr h="177286">
                <a:tc>
                  <a:txBody>
                    <a:bodyPr/>
                    <a:lstStyle/>
                    <a:p>
                      <a:pPr algn="ctr" fontAlgn="ctr"/>
                      <a:r>
                        <a:rPr lang="en-US" sz="900" u="none" strike="noStrike">
                          <a:effectLst/>
                          <a:highlight>
                            <a:srgbClr val="FFFFFF"/>
                          </a:highlight>
                        </a:rPr>
                        <a:t>81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236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06754172"/>
                  </a:ext>
                </a:extLst>
              </a:tr>
              <a:tr h="177286">
                <a:tc>
                  <a:txBody>
                    <a:bodyPr/>
                    <a:lstStyle/>
                    <a:p>
                      <a:pPr algn="ctr" fontAlgn="ctr"/>
                      <a:r>
                        <a:rPr lang="en-US" sz="900" u="none" strike="noStrike">
                          <a:effectLst/>
                          <a:highlight>
                            <a:srgbClr val="FFFFFF"/>
                          </a:highlight>
                        </a:rPr>
                        <a:t>90</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ctr"/>
                      <a:r>
                        <a:rPr lang="en-US" sz="900" u="none" strike="noStrike">
                          <a:effectLst/>
                          <a:highlight>
                            <a:srgbClr val="FFFFFF"/>
                          </a:highlight>
                        </a:rPr>
                        <a:t>678</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1234016258"/>
                  </a:ext>
                </a:extLst>
              </a:tr>
              <a:tr h="177286">
                <a:tc>
                  <a:txBody>
                    <a:bodyPr/>
                    <a:lstStyle/>
                    <a:p>
                      <a:pPr algn="ctr" fontAlgn="ctr"/>
                      <a:r>
                        <a:rPr lang="en-US" sz="900" u="none" strike="noStrike">
                          <a:effectLst/>
                          <a:highlight>
                            <a:srgbClr val="FFFFFF"/>
                          </a:highlight>
                        </a:rPr>
                        <a:t>91</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2767107038"/>
                  </a:ext>
                </a:extLst>
              </a:tr>
              <a:tr h="177286">
                <a:tc>
                  <a:txBody>
                    <a:bodyPr/>
                    <a:lstStyle/>
                    <a:p>
                      <a:pPr algn="ctr" fontAlgn="ctr"/>
                      <a:r>
                        <a:rPr lang="en-US" sz="900" u="none" strike="noStrike">
                          <a:effectLst/>
                          <a:highlight>
                            <a:srgbClr val="FFFFFF"/>
                          </a:highlight>
                        </a:rPr>
                        <a:t>296</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tc>
                  <a:txBody>
                    <a:bodyPr/>
                    <a:lstStyle/>
                    <a:p>
                      <a:pPr algn="ctr"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Calibri" panose="020F0502020204030204" pitchFamily="34" charset="0"/>
                      </a:endParaRPr>
                    </a:p>
                  </a:txBody>
                  <a:tcPr marL="8864" marR="8864" marT="8864" marB="0" anchor="b"/>
                </a:tc>
                <a:extLst>
                  <a:ext uri="{0D108BD9-81ED-4DB2-BD59-A6C34878D82A}">
                    <a16:rowId xmlns:a16="http://schemas.microsoft.com/office/drawing/2014/main" val="4019383569"/>
                  </a:ext>
                </a:extLst>
              </a:tr>
              <a:tr h="177286">
                <a:tc>
                  <a:txBody>
                    <a:bodyPr/>
                    <a:lstStyle/>
                    <a:p>
                      <a:pPr algn="ctr" fontAlgn="ctr"/>
                      <a:r>
                        <a:rPr lang="en-US" sz="900" u="none" strike="noStrike">
                          <a:effectLst/>
                          <a:highlight>
                            <a:srgbClr val="FFFFFF"/>
                          </a:highlight>
                        </a:rPr>
                        <a:t>879</a:t>
                      </a:r>
                      <a:endParaRPr lang="en-US" sz="900" b="0" i="0" u="none" strike="noStrike">
                        <a:solidFill>
                          <a:srgbClr val="000000"/>
                        </a:solidFill>
                        <a:effectLst/>
                        <a:highlight>
                          <a:srgbClr val="FFFFFF"/>
                        </a:highlight>
                        <a:latin typeface="Arial" panose="020B0604020202020204" pitchFamily="34" charset="0"/>
                      </a:endParaRPr>
                    </a:p>
                  </a:txBody>
                  <a:tcPr marL="8864" marR="8864" marT="8864" marB="0" anchor="ctr"/>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dirty="0">
                          <a:effectLst/>
                          <a:highlight>
                            <a:srgbClr val="FFFFFF"/>
                          </a:highlight>
                        </a:rPr>
                        <a:t> </a:t>
                      </a:r>
                      <a:endParaRPr lang="en-US" sz="1000" b="0" i="0" u="none" strike="noStrike" dirty="0">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a:effectLst/>
                          <a:highlight>
                            <a:srgbClr val="FFFFFF"/>
                          </a:highlight>
                        </a:rPr>
                        <a:t> </a:t>
                      </a:r>
                      <a:endParaRPr lang="en-US" sz="1000" b="0" i="0" u="none" strike="noStrike">
                        <a:solidFill>
                          <a:srgbClr val="000000"/>
                        </a:solidFill>
                        <a:effectLst/>
                        <a:highlight>
                          <a:srgbClr val="FFFFFF"/>
                        </a:highlight>
                        <a:latin typeface="Aptos Narrow" panose="020B0004020202020204" pitchFamily="34" charset="0"/>
                      </a:endParaRPr>
                    </a:p>
                  </a:txBody>
                  <a:tcPr marL="8864" marR="8864" marT="8864" marB="0" anchor="b"/>
                </a:tc>
                <a:tc>
                  <a:txBody>
                    <a:bodyPr/>
                    <a:lstStyle/>
                    <a:p>
                      <a:pPr algn="l" fontAlgn="b"/>
                      <a:r>
                        <a:rPr lang="en-US" sz="1000" u="none" strike="noStrike" dirty="0">
                          <a:effectLst/>
                          <a:highlight>
                            <a:srgbClr val="FFFFFF"/>
                          </a:highlight>
                        </a:rPr>
                        <a:t> </a:t>
                      </a:r>
                      <a:endParaRPr lang="en-US" sz="1000" b="0" i="0" u="none" strike="noStrike" dirty="0">
                        <a:solidFill>
                          <a:srgbClr val="000000"/>
                        </a:solidFill>
                        <a:effectLst/>
                        <a:highlight>
                          <a:srgbClr val="FFFFFF"/>
                        </a:highlight>
                        <a:latin typeface="Aptos Narrow" panose="020B0004020202020204" pitchFamily="34" charset="0"/>
                      </a:endParaRPr>
                    </a:p>
                  </a:txBody>
                  <a:tcPr marL="8864" marR="8864" marT="8864" marB="0" anchor="b"/>
                </a:tc>
                <a:extLst>
                  <a:ext uri="{0D108BD9-81ED-4DB2-BD59-A6C34878D82A}">
                    <a16:rowId xmlns:a16="http://schemas.microsoft.com/office/drawing/2014/main" val="1577032543"/>
                  </a:ext>
                </a:extLst>
              </a:tr>
            </a:tbl>
          </a:graphicData>
        </a:graphic>
      </p:graphicFrame>
    </p:spTree>
    <p:extLst>
      <p:ext uri="{BB962C8B-B14F-4D97-AF65-F5344CB8AC3E}">
        <p14:creationId xmlns:p14="http://schemas.microsoft.com/office/powerpoint/2010/main" val="332620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0493-AE9B-663C-3F93-219E53B5834F}"/>
              </a:ext>
            </a:extLst>
          </p:cNvPr>
          <p:cNvSpPr>
            <a:spLocks noGrp="1"/>
          </p:cNvSpPr>
          <p:nvPr>
            <p:ph type="title"/>
          </p:nvPr>
        </p:nvSpPr>
        <p:spPr/>
        <p:txBody>
          <a:bodyPr/>
          <a:lstStyle/>
          <a:p>
            <a:r>
              <a:rPr lang="en-US" dirty="0"/>
              <a:t>No Disposition Detail or Document #</a:t>
            </a:r>
          </a:p>
        </p:txBody>
      </p:sp>
      <p:sp>
        <p:nvSpPr>
          <p:cNvPr id="4" name="Slide Number Placeholder 3">
            <a:extLst>
              <a:ext uri="{FF2B5EF4-FFF2-40B4-BE49-F238E27FC236}">
                <a16:creationId xmlns:a16="http://schemas.microsoft.com/office/drawing/2014/main" id="{7B843DAB-5F3A-9237-67FA-3E91EDB3D2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graphicFrame>
        <p:nvGraphicFramePr>
          <p:cNvPr id="5" name="Table 4">
            <a:extLst>
              <a:ext uri="{FF2B5EF4-FFF2-40B4-BE49-F238E27FC236}">
                <a16:creationId xmlns:a16="http://schemas.microsoft.com/office/drawing/2014/main" id="{A8EBB8C2-86F5-2B87-687D-E102E62583BA}"/>
              </a:ext>
            </a:extLst>
          </p:cNvPr>
          <p:cNvGraphicFramePr>
            <a:graphicFrameLocks noGrp="1"/>
          </p:cNvGraphicFramePr>
          <p:nvPr>
            <p:extLst>
              <p:ext uri="{D42A27DB-BD31-4B8C-83A1-F6EECF244321}">
                <p14:modId xmlns:p14="http://schemas.microsoft.com/office/powerpoint/2010/main" val="3968732063"/>
              </p:ext>
            </p:extLst>
          </p:nvPr>
        </p:nvGraphicFramePr>
        <p:xfrm>
          <a:off x="914400" y="2373170"/>
          <a:ext cx="10363200" cy="3341830"/>
        </p:xfrm>
        <a:graphic>
          <a:graphicData uri="http://schemas.openxmlformats.org/drawingml/2006/table">
            <a:tbl>
              <a:tblPr>
                <a:tableStyleId>{5C22544A-7EE6-4342-B048-85BDC9FD1C3A}</a:tableStyleId>
              </a:tblPr>
              <a:tblGrid>
                <a:gridCol w="523954">
                  <a:extLst>
                    <a:ext uri="{9D8B030D-6E8A-4147-A177-3AD203B41FA5}">
                      <a16:colId xmlns:a16="http://schemas.microsoft.com/office/drawing/2014/main" val="1025935115"/>
                    </a:ext>
                  </a:extLst>
                </a:gridCol>
                <a:gridCol w="554181">
                  <a:extLst>
                    <a:ext uri="{9D8B030D-6E8A-4147-A177-3AD203B41FA5}">
                      <a16:colId xmlns:a16="http://schemas.microsoft.com/office/drawing/2014/main" val="4018167704"/>
                    </a:ext>
                  </a:extLst>
                </a:gridCol>
                <a:gridCol w="665019">
                  <a:extLst>
                    <a:ext uri="{9D8B030D-6E8A-4147-A177-3AD203B41FA5}">
                      <a16:colId xmlns:a16="http://schemas.microsoft.com/office/drawing/2014/main" val="3392540507"/>
                    </a:ext>
                  </a:extLst>
                </a:gridCol>
                <a:gridCol w="483650">
                  <a:extLst>
                    <a:ext uri="{9D8B030D-6E8A-4147-A177-3AD203B41FA5}">
                      <a16:colId xmlns:a16="http://schemas.microsoft.com/office/drawing/2014/main" val="3143209363"/>
                    </a:ext>
                  </a:extLst>
                </a:gridCol>
                <a:gridCol w="2801137">
                  <a:extLst>
                    <a:ext uri="{9D8B030D-6E8A-4147-A177-3AD203B41FA5}">
                      <a16:colId xmlns:a16="http://schemas.microsoft.com/office/drawing/2014/main" val="3831383665"/>
                    </a:ext>
                  </a:extLst>
                </a:gridCol>
                <a:gridCol w="2982505">
                  <a:extLst>
                    <a:ext uri="{9D8B030D-6E8A-4147-A177-3AD203B41FA5}">
                      <a16:colId xmlns:a16="http://schemas.microsoft.com/office/drawing/2014/main" val="1407664632"/>
                    </a:ext>
                  </a:extLst>
                </a:gridCol>
                <a:gridCol w="826235">
                  <a:extLst>
                    <a:ext uri="{9D8B030D-6E8A-4147-A177-3AD203B41FA5}">
                      <a16:colId xmlns:a16="http://schemas.microsoft.com/office/drawing/2014/main" val="1129502160"/>
                    </a:ext>
                  </a:extLst>
                </a:gridCol>
                <a:gridCol w="808602">
                  <a:extLst>
                    <a:ext uri="{9D8B030D-6E8A-4147-A177-3AD203B41FA5}">
                      <a16:colId xmlns:a16="http://schemas.microsoft.com/office/drawing/2014/main" val="800651570"/>
                    </a:ext>
                  </a:extLst>
                </a:gridCol>
                <a:gridCol w="717917">
                  <a:extLst>
                    <a:ext uri="{9D8B030D-6E8A-4147-A177-3AD203B41FA5}">
                      <a16:colId xmlns:a16="http://schemas.microsoft.com/office/drawing/2014/main" val="2237849352"/>
                    </a:ext>
                  </a:extLst>
                </a:gridCol>
              </a:tblGrid>
              <a:tr h="642659">
                <a:tc>
                  <a:txBody>
                    <a:bodyPr/>
                    <a:lstStyle/>
                    <a:p>
                      <a:pPr algn="l" fontAlgn="ctr"/>
                      <a:r>
                        <a:rPr lang="en-US" sz="800" u="none" strike="noStrike">
                          <a:effectLst/>
                        </a:rPr>
                        <a:t>Index #</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Page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Sub-clause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Line #</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Comment</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Proposed Change</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Disposition Status (Accepted, Rejected, Revised)</a:t>
                      </a:r>
                      <a:endParaRPr lang="en-US" sz="8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Category</a:t>
                      </a:r>
                      <a:endParaRPr lang="en-US" sz="8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Assignee</a:t>
                      </a:r>
                      <a:endParaRPr lang="en-US" sz="8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91107878"/>
                  </a:ext>
                </a:extLst>
              </a:tr>
              <a:tr h="514128">
                <a:tc>
                  <a:txBody>
                    <a:bodyPr/>
                    <a:lstStyle/>
                    <a:p>
                      <a:pPr algn="l" fontAlgn="ctr"/>
                      <a:r>
                        <a:rPr lang="en-US" sz="800" u="none" strike="noStrike">
                          <a:effectLst/>
                        </a:rPr>
                        <a:t>197</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30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10.31.2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5</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To explain the notion of multiple devices sending RCM messages, it would be good to cross reference a description that explains how receipt of RCM is handled in a device potentially receiving different RCM from multiple sources.</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If not already present, insert description text in an appropriate subclause.  Cross reference the description from here.</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HB</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Carlos</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93130343"/>
                  </a:ext>
                </a:extLst>
              </a:tr>
              <a:tr h="257064">
                <a:tc>
                  <a:txBody>
                    <a:bodyPr/>
                    <a:lstStyle/>
                    <a:p>
                      <a:pPr algn="l" fontAlgn="ctr"/>
                      <a:r>
                        <a:rPr lang="en-US" sz="800" u="none" strike="noStrike">
                          <a:effectLst/>
                        </a:rPr>
                        <a:t>310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33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10.31.9.10</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It seems the receiver address is redundant since it is already in the MAC header</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Remove the Receiver Address Present field and Receiver Address field in the Scheduling List field</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HB</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Carlos</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72121030"/>
                  </a:ext>
                </a:extLst>
              </a:tr>
              <a:tr h="257064">
                <a:tc>
                  <a:txBody>
                    <a:bodyPr/>
                    <a:lstStyle/>
                    <a:p>
                      <a:pPr algn="l" fontAlgn="ctr"/>
                      <a:r>
                        <a:rPr lang="en-US" sz="800" u="none" strike="noStrike">
                          <a:effectLst/>
                        </a:rPr>
                        <a:t>666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112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PHY parameters e.g., channel, preamble code etc. used for sensing are missing.</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Add PHY parameters e.g., channel, preamble code etc. used for sensing</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6809877"/>
                  </a:ext>
                </a:extLst>
              </a:tr>
              <a:tr h="899723">
                <a:tc>
                  <a:txBody>
                    <a:bodyPr/>
                    <a:lstStyle/>
                    <a:p>
                      <a:pPr algn="l" fontAlgn="ctr"/>
                      <a:r>
                        <a:rPr lang="en-US" sz="800" u="none" strike="noStrike">
                          <a:effectLst/>
                        </a:rPr>
                        <a:t>223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116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18</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This is breaking the MAC which should send an ACK when AR is set and nothing else. also IE's such as these are not typically directly ACTED ON BY the MAC layer. i.e. upper layer should receive the IE and decide what MAC configuration to change.  It would be bad policy to change the ACK method, like this since the radio/MAC may be shared/used for multiple protocols.</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DELETE THIS FUNCTIONITY.</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58841305"/>
                  </a:ext>
                </a:extLst>
              </a:tr>
              <a:tr h="257064">
                <a:tc>
                  <a:txBody>
                    <a:bodyPr/>
                    <a:lstStyle/>
                    <a:p>
                      <a:pPr algn="l" fontAlgn="ctr"/>
                      <a:r>
                        <a:rPr lang="en-US" sz="800" u="none" strike="noStrike">
                          <a:effectLst/>
                        </a:rPr>
                        <a:t>431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126</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10.39.7.1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It is not clear which channel is used to transmit the report, and the report should be associated to the channel number</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As in the comment</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SENS</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Pooria/Bin Q</a:t>
                      </a:r>
                      <a:endParaRPr lang="en-US" sz="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556281943"/>
                  </a:ext>
                </a:extLst>
              </a:tr>
              <a:tr h="514128">
                <a:tc>
                  <a:txBody>
                    <a:bodyPr/>
                    <a:lstStyle/>
                    <a:p>
                      <a:pPr algn="l" fontAlgn="ctr"/>
                      <a:r>
                        <a:rPr lang="en-US" sz="800" u="none" strike="noStrike">
                          <a:effectLst/>
                        </a:rPr>
                        <a:t>231</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134</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10.40.3</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a:effectLst/>
                        </a:rPr>
                        <a:t>17</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t"/>
                      <a:r>
                        <a:rPr lang="en-US" sz="800" u="none" strike="noStrike">
                          <a:effectLst/>
                        </a:rPr>
                        <a:t>Seem to me that we are missing the MLME primitives necessary to allow the upper layers to initiate transmission of the HRP UWB Association Request command, and indicate its reception etc.</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t"/>
                      <a:r>
                        <a:rPr lang="en-US" sz="800" u="none" strike="noStrike">
                          <a:effectLst/>
                        </a:rPr>
                        <a:t>Add them.</a:t>
                      </a:r>
                      <a:endParaRPr lang="en-US" sz="800" b="0" i="0" u="none" strike="noStrike">
                        <a:solidFill>
                          <a:srgbClr val="000000"/>
                        </a:solidFill>
                        <a:effectLst/>
                        <a:latin typeface="Arial" panose="020B0604020202020204" pitchFamily="34" charset="0"/>
                      </a:endParaRPr>
                    </a:p>
                  </a:txBody>
                  <a:tcPr marL="0" marR="0" marT="0" marB="0"/>
                </a:tc>
                <a:tc>
                  <a:txBody>
                    <a:bodyPr/>
                    <a:lstStyle/>
                    <a:p>
                      <a:pPr algn="l" fontAlgn="ct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800" u="none" strike="noStrike">
                          <a:effectLst/>
                        </a:rPr>
                        <a:t>DISC</a:t>
                      </a:r>
                      <a:endParaRPr lang="en-US" sz="8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800" u="none" strike="noStrike" dirty="0">
                          <a:effectLst/>
                        </a:rPr>
                        <a:t>Carlos</a:t>
                      </a:r>
                      <a:endParaRPr lang="en-US" sz="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5902672"/>
                  </a:ext>
                </a:extLst>
              </a:tr>
            </a:tbl>
          </a:graphicData>
        </a:graphic>
      </p:graphicFrame>
    </p:spTree>
    <p:extLst>
      <p:ext uri="{BB962C8B-B14F-4D97-AF65-F5344CB8AC3E}">
        <p14:creationId xmlns:p14="http://schemas.microsoft.com/office/powerpoint/2010/main" val="25551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AF68-93CE-0953-EF0E-5175FBCB6ECD}"/>
              </a:ext>
            </a:extLst>
          </p:cNvPr>
          <p:cNvSpPr>
            <a:spLocks noGrp="1"/>
          </p:cNvSpPr>
          <p:nvPr>
            <p:ph type="title"/>
          </p:nvPr>
        </p:nvSpPr>
        <p:spPr>
          <a:xfrm>
            <a:off x="914400" y="685800"/>
            <a:ext cx="10363200" cy="1066800"/>
          </a:xfrm>
        </p:spPr>
        <p:txBody>
          <a:bodyPr/>
          <a:lstStyle/>
          <a:p>
            <a:r>
              <a:rPr lang="en-US" dirty="0"/>
              <a:t>Timeline Notes: Update</a:t>
            </a:r>
          </a:p>
        </p:txBody>
      </p:sp>
      <p:sp>
        <p:nvSpPr>
          <p:cNvPr id="3" name="Text Placeholder 2">
            <a:extLst>
              <a:ext uri="{FF2B5EF4-FFF2-40B4-BE49-F238E27FC236}">
                <a16:creationId xmlns:a16="http://schemas.microsoft.com/office/drawing/2014/main" id="{194A7CD9-2DF7-421A-B68F-6AA112F8631C}"/>
              </a:ext>
            </a:extLst>
          </p:cNvPr>
          <p:cNvSpPr>
            <a:spLocks noGrp="1"/>
          </p:cNvSpPr>
          <p:nvPr>
            <p:ph type="body" sz="half" idx="1"/>
          </p:nvPr>
        </p:nvSpPr>
        <p:spPr>
          <a:xfrm>
            <a:off x="914400" y="1676401"/>
            <a:ext cx="10363200" cy="4799012"/>
          </a:xfrm>
        </p:spPr>
        <p:txBody>
          <a:bodyPr>
            <a:normAutofit fontScale="55000" lnSpcReduction="20000"/>
          </a:bodyPr>
          <a:lstStyle/>
          <a:p>
            <a:pPr marL="0" indent="0">
              <a:buNone/>
            </a:pPr>
            <a:r>
              <a:rPr lang="en-US" dirty="0"/>
              <a:t>Sequence: Complete Draft, Complete TEG, open ballot</a:t>
            </a:r>
          </a:p>
          <a:p>
            <a:pPr marL="0" indent="0">
              <a:buNone/>
            </a:pPr>
            <a:endParaRPr lang="en-US" dirty="0"/>
          </a:p>
          <a:p>
            <a:pPr marL="0" indent="0">
              <a:buNone/>
            </a:pPr>
            <a:r>
              <a:rPr lang="en-US" dirty="0"/>
              <a:t>Complete draft: </a:t>
            </a:r>
          </a:p>
          <a:p>
            <a:r>
              <a:rPr lang="en-US" dirty="0"/>
              <a:t>Apply contents of document 15-24-0010</a:t>
            </a:r>
          </a:p>
          <a:p>
            <a:r>
              <a:rPr lang="en-US" dirty="0"/>
              <a:t>Complete remaining comments (28-30 May)</a:t>
            </a:r>
          </a:p>
          <a:p>
            <a:r>
              <a:rPr lang="en-US" dirty="0"/>
              <a:t>Apply remaining comments</a:t>
            </a:r>
          </a:p>
          <a:p>
            <a:r>
              <a:rPr lang="en-US" dirty="0"/>
              <a:t>Motion to start LB on draft via 10-day email ballot (</a:t>
            </a:r>
            <a:r>
              <a:rPr lang="en-US" dirty="0">
                <a:highlight>
                  <a:srgbClr val="FFFF00"/>
                </a:highlight>
              </a:rPr>
              <a:t>no later than 30-May to close 10 June</a:t>
            </a:r>
            <a:r>
              <a:rPr lang="en-US" dirty="0"/>
              <a:t>)</a:t>
            </a:r>
          </a:p>
          <a:p>
            <a:r>
              <a:rPr lang="en-US" dirty="0"/>
              <a:t>Revise CAD (28-May)</a:t>
            </a:r>
          </a:p>
          <a:p>
            <a:pPr marL="0" indent="0">
              <a:buNone/>
            </a:pPr>
            <a:endParaRPr lang="en-US" dirty="0"/>
          </a:p>
          <a:p>
            <a:pPr marL="0" indent="0">
              <a:buNone/>
            </a:pPr>
            <a:r>
              <a:rPr lang="en-US" dirty="0"/>
              <a:t>TEG review (Begin: ASAP, End no later than 10-June)</a:t>
            </a:r>
          </a:p>
          <a:p>
            <a:r>
              <a:rPr lang="en-US" dirty="0"/>
              <a:t>Need a consolidated draft</a:t>
            </a:r>
          </a:p>
          <a:p>
            <a:r>
              <a:rPr lang="en-US" dirty="0"/>
              <a:t>Need to run in parallel with 10 day email ballot on motion</a:t>
            </a:r>
          </a:p>
          <a:p>
            <a:r>
              <a:rPr lang="en-US" dirty="0"/>
              <a:t>Maybe using incremental draft</a:t>
            </a:r>
          </a:p>
          <a:p>
            <a:pPr marL="0" indent="0">
              <a:buNone/>
            </a:pPr>
            <a:endParaRPr lang="en-US" dirty="0"/>
          </a:p>
          <a:p>
            <a:pPr marL="0" indent="0">
              <a:buNone/>
            </a:pPr>
            <a:r>
              <a:rPr lang="en-US" dirty="0"/>
              <a:t>Open ballot:</a:t>
            </a:r>
          </a:p>
          <a:p>
            <a:r>
              <a:rPr lang="en-US" dirty="0"/>
              <a:t>Ballots draft and CAD</a:t>
            </a:r>
          </a:p>
          <a:p>
            <a:r>
              <a:rPr lang="en-US" dirty="0">
                <a:highlight>
                  <a:srgbClr val="FFFF00"/>
                </a:highlight>
              </a:rPr>
              <a:t>Must start by 11-June</a:t>
            </a:r>
          </a:p>
        </p:txBody>
      </p:sp>
      <p:sp>
        <p:nvSpPr>
          <p:cNvPr id="4" name="Slide Number Placeholder 3">
            <a:extLst>
              <a:ext uri="{FF2B5EF4-FFF2-40B4-BE49-F238E27FC236}">
                <a16:creationId xmlns:a16="http://schemas.microsoft.com/office/drawing/2014/main" id="{93B72A2B-A421-48BF-25B2-3C0BF23265E4}"/>
              </a:ext>
            </a:extLst>
          </p:cNvPr>
          <p:cNvSpPr>
            <a:spLocks noGrp="1"/>
          </p:cNvSpPr>
          <p:nvPr>
            <p:ph type="sldNum" sz="quarter" idx="12"/>
          </p:nvPr>
        </p:nvSpPr>
        <p:spPr>
          <a:xfrm>
            <a:off x="5879100" y="6475413"/>
            <a:ext cx="535403" cy="184666"/>
          </a:xfrm>
        </p:spPr>
        <p:txBody>
          <a:bodyPr/>
          <a:lstStyle/>
          <a:p>
            <a:r>
              <a:rPr lang="en-US"/>
              <a:t>Slide </a:t>
            </a:r>
            <a:fld id="{C251FCF5-DCE1-4BE7-BAC9-5817EB43EA6A}" type="slidenum">
              <a:rPr lang="en-US" smtClean="0"/>
              <a:pPr/>
              <a:t>16</a:t>
            </a:fld>
            <a:endParaRPr lang="en-US"/>
          </a:p>
        </p:txBody>
      </p:sp>
    </p:spTree>
    <p:extLst>
      <p:ext uri="{BB962C8B-B14F-4D97-AF65-F5344CB8AC3E}">
        <p14:creationId xmlns:p14="http://schemas.microsoft.com/office/powerpoint/2010/main" val="187279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706A2B-A765-B69B-5B66-93D995C7CC86}"/>
              </a:ext>
            </a:extLst>
          </p:cNvPr>
          <p:cNvPicPr>
            <a:picLocks noChangeAspect="1"/>
          </p:cNvPicPr>
          <p:nvPr/>
        </p:nvPicPr>
        <p:blipFill>
          <a:blip r:embed="rId2"/>
          <a:stretch>
            <a:fillRect/>
          </a:stretch>
        </p:blipFill>
        <p:spPr>
          <a:xfrm>
            <a:off x="4572000" y="1380839"/>
            <a:ext cx="3056562" cy="3190101"/>
          </a:xfrm>
          <a:prstGeom prst="rect">
            <a:avLst/>
          </a:prstGeom>
        </p:spPr>
      </p:pic>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3"/>
          <a:stretch>
            <a:fillRect/>
          </a:stretch>
        </p:blipFill>
        <p:spPr>
          <a:xfrm>
            <a:off x="1219200" y="1496659"/>
            <a:ext cx="2952693" cy="2786557"/>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
        <p:nvSpPr>
          <p:cNvPr id="3" name="Oval 2">
            <a:extLst>
              <a:ext uri="{FF2B5EF4-FFF2-40B4-BE49-F238E27FC236}">
                <a16:creationId xmlns:a16="http://schemas.microsoft.com/office/drawing/2014/main" id="{E5609EEB-B7D8-5909-59B6-34F792227638}"/>
              </a:ext>
            </a:extLst>
          </p:cNvPr>
          <p:cNvSpPr/>
          <p:nvPr/>
        </p:nvSpPr>
        <p:spPr bwMode="auto">
          <a:xfrm>
            <a:off x="5486400" y="396334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1589659"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21336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4864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2090998"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2127110" y="3617825"/>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and Thursdays 2 hours split:  </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28-May-2024</a:t>
            </a:r>
          </a:p>
          <a:p>
            <a:r>
              <a:rPr lang="en-US" dirty="0"/>
              <a:t>Will cancel when LB starts</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4864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486400" y="35152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6" name="Picture 15">
            <a:extLst>
              <a:ext uri="{FF2B5EF4-FFF2-40B4-BE49-F238E27FC236}">
                <a16:creationId xmlns:a16="http://schemas.microsoft.com/office/drawing/2014/main" id="{2E9DD1BF-243F-8885-D8C1-9F25BC67491E}"/>
              </a:ext>
            </a:extLst>
          </p:cNvPr>
          <p:cNvPicPr>
            <a:picLocks noChangeAspect="1"/>
          </p:cNvPicPr>
          <p:nvPr/>
        </p:nvPicPr>
        <p:blipFill>
          <a:blip r:embed="rId4"/>
          <a:stretch>
            <a:fillRect/>
          </a:stretch>
        </p:blipFill>
        <p:spPr>
          <a:xfrm>
            <a:off x="7924800" y="1439922"/>
            <a:ext cx="3139712" cy="2979678"/>
          </a:xfrm>
          <a:prstGeom prst="rect">
            <a:avLst/>
          </a:prstGeom>
        </p:spPr>
      </p:pic>
      <p:sp>
        <p:nvSpPr>
          <p:cNvPr id="18" name="Rectangle 17">
            <a:extLst>
              <a:ext uri="{FF2B5EF4-FFF2-40B4-BE49-F238E27FC236}">
                <a16:creationId xmlns:a16="http://schemas.microsoft.com/office/drawing/2014/main" id="{A208B75B-0259-B6E2-AAB1-9FA02085AE3E}"/>
              </a:ext>
            </a:extLst>
          </p:cNvPr>
          <p:cNvSpPr/>
          <p:nvPr/>
        </p:nvSpPr>
        <p:spPr bwMode="auto">
          <a:xfrm>
            <a:off x="8382000" y="3218266"/>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8915400" y="281033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8915400" y="2422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3014729" y="40300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33D15FC5-9E3F-63D6-F829-3E479ACD9004}"/>
              </a:ext>
            </a:extLst>
          </p:cNvPr>
          <p:cNvSpPr/>
          <p:nvPr/>
        </p:nvSpPr>
        <p:spPr bwMode="auto">
          <a:xfrm>
            <a:off x="6414502" y="3962400"/>
            <a:ext cx="291097"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56931747-2F14-B441-5052-F54F97BD9E77}"/>
              </a:ext>
            </a:extLst>
          </p:cNvPr>
          <p:cNvSpPr/>
          <p:nvPr/>
        </p:nvSpPr>
        <p:spPr bwMode="auto">
          <a:xfrm>
            <a:off x="6400800" y="3565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6EC8D86F-43E7-EE14-2E46-0BD68A95C044}"/>
              </a:ext>
            </a:extLst>
          </p:cNvPr>
          <p:cNvSpPr/>
          <p:nvPr/>
        </p:nvSpPr>
        <p:spPr bwMode="auto">
          <a:xfrm>
            <a:off x="64008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F27082F-FF6D-FBD3-D489-2A8AD8B2847B}"/>
              </a:ext>
            </a:extLst>
          </p:cNvPr>
          <p:cNvSpPr/>
          <p:nvPr/>
        </p:nvSpPr>
        <p:spPr bwMode="auto">
          <a:xfrm>
            <a:off x="64008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9829800" y="2803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9829800" y="24484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Arrow: Right 25">
            <a:extLst>
              <a:ext uri="{FF2B5EF4-FFF2-40B4-BE49-F238E27FC236}">
                <a16:creationId xmlns:a16="http://schemas.microsoft.com/office/drawing/2014/main" id="{DB7682D7-87E9-1BCF-DAD5-9EADAEF9D2B1}"/>
              </a:ext>
            </a:extLst>
          </p:cNvPr>
          <p:cNvSpPr/>
          <p:nvPr/>
        </p:nvSpPr>
        <p:spPr bwMode="auto">
          <a:xfrm>
            <a:off x="1060854" y="38862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7" name="Arrow: Right 26">
            <a:extLst>
              <a:ext uri="{FF2B5EF4-FFF2-40B4-BE49-F238E27FC236}">
                <a16:creationId xmlns:a16="http://schemas.microsoft.com/office/drawing/2014/main" id="{1068EEFD-A663-B8A8-F9D0-BD8AF36D83FC}"/>
              </a:ext>
            </a:extLst>
          </p:cNvPr>
          <p:cNvSpPr/>
          <p:nvPr/>
        </p:nvSpPr>
        <p:spPr bwMode="auto">
          <a:xfrm>
            <a:off x="305975" y="50292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19</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May 28</a:t>
            </a:r>
            <a:r>
              <a:rPr lang="en-US" sz="2800" baseline="30000" dirty="0"/>
              <a:t>th</a:t>
            </a:r>
            <a:r>
              <a:rPr lang="en-US" sz="2800" dirty="0"/>
              <a:t> through July 11</a:t>
            </a:r>
            <a:r>
              <a:rPr lang="en-US" sz="2800" baseline="30000" dirty="0"/>
              <a:t>th</a:t>
            </a:r>
            <a:r>
              <a:rPr lang="en-US" sz="2800" dirty="0"/>
              <a:t>, 2024</a:t>
            </a:r>
          </a:p>
          <a:p>
            <a:endParaRPr lang="en-US" sz="2800" dirty="0"/>
          </a:p>
          <a:p>
            <a:endParaRPr lang="en-US" sz="2800" dirty="0"/>
          </a:p>
          <a:p>
            <a:endParaRPr lang="en-US" sz="2800" dirty="0"/>
          </a:p>
        </p:txBody>
      </p:sp>
      <p:pic>
        <p:nvPicPr>
          <p:cNvPr id="3074" name="Picture 2" descr="L79 casting numbers">
            <a:extLst>
              <a:ext uri="{FF2B5EF4-FFF2-40B4-BE49-F238E27FC236}">
                <a16:creationId xmlns:a16="http://schemas.microsoft.com/office/drawing/2014/main" id="{0CB67827-30C4-7C20-ABE8-140BB0366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800600"/>
            <a:ext cx="3114675" cy="145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https://mentor.ieee.org/802.15/dcn/24/15-24-0328-01-04ab-tg4ab-agenda-may-july-2024.xlsx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69766</TotalTime>
  <Words>1905</Words>
  <Application>Microsoft Office PowerPoint</Application>
  <PresentationFormat>Widescreen</PresentationFormat>
  <Paragraphs>392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 Narrow</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vt:lpstr>
      <vt:lpstr>To-Do</vt:lpstr>
      <vt:lpstr>No Disposition Detail or Document #</vt:lpstr>
      <vt:lpstr>Timeline Notes: Update</vt:lpstr>
      <vt:lpstr>Next Steps</vt:lpstr>
      <vt:lpstr>Call schedule, March thru May</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1323</cp:revision>
  <cp:lastPrinted>2000-07-07T01:25:49Z</cp:lastPrinted>
  <dcterms:created xsi:type="dcterms:W3CDTF">1999-06-22T06:24:01Z</dcterms:created>
  <dcterms:modified xsi:type="dcterms:W3CDTF">2024-05-28T17:58:10Z</dcterms:modified>
  <cp:category/>
</cp:coreProperties>
</file>