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6"/>
  </p:sldMasterIdLst>
  <p:notesMasterIdLst>
    <p:notesMasterId r:id="rId11"/>
  </p:notesMasterIdLst>
  <p:handoutMasterIdLst>
    <p:handoutMasterId r:id="rId12"/>
  </p:handoutMasterIdLst>
  <p:sldIdLst>
    <p:sldId id="287" r:id="rId7"/>
    <p:sldId id="257" r:id="rId8"/>
    <p:sldId id="258" r:id="rId9"/>
    <p:sldId id="359" r:id="rId10"/>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57"/>
            <p14:sldId id="258"/>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85" autoAdjust="0"/>
    <p:restoredTop sz="95226" autoAdjust="0"/>
  </p:normalViewPr>
  <p:slideViewPr>
    <p:cSldViewPr>
      <p:cViewPr varScale="1">
        <p:scale>
          <a:sx n="135" d="100"/>
          <a:sy n="135" d="100"/>
        </p:scale>
        <p:origin x="101" y="101"/>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3327353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188840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&lt;15-24-xxxx-00-04ab&gt;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May </a:t>
            </a:r>
            <a:r>
              <a:rPr lang="en-US" sz="1500" baseline="0" dirty="0"/>
              <a:t>2024</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Michael McLaughlin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Important MMS options.</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28</a:t>
            </a:r>
            <a:r>
              <a:rPr lang="en-US" sz="1700" baseline="30000" dirty="0">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May 2024</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Michael McLaughlin</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a:solidFill>
                  <a:srgbClr val="FF0000"/>
                </a:solidFill>
                <a:latin typeface="Times New Roman" pitchFamily="18" charset="0"/>
                <a:ea typeface="ＭＳ Ｐゴシック" pitchFamily="-65" charset="-128"/>
                <a:cs typeface="+mn-cs"/>
              </a:rPr>
              <a:t>michael.mclaughlin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[Proposed UWB MMS packet options.]</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B76C-5D7F-2986-A0C2-E0049DC01C80}"/>
              </a:ext>
            </a:extLst>
          </p:cNvPr>
          <p:cNvSpPr>
            <a:spLocks noGrp="1"/>
          </p:cNvSpPr>
          <p:nvPr>
            <p:ph type="title"/>
          </p:nvPr>
        </p:nvSpPr>
        <p:spPr/>
        <p:txBody>
          <a:bodyPr/>
          <a:lstStyle/>
          <a:p>
            <a:r>
              <a:rPr lang="en-IE" dirty="0"/>
              <a:t>My Credentials</a:t>
            </a:r>
          </a:p>
        </p:txBody>
      </p:sp>
      <p:sp>
        <p:nvSpPr>
          <p:cNvPr id="3" name="Content Placeholder 2">
            <a:extLst>
              <a:ext uri="{FF2B5EF4-FFF2-40B4-BE49-F238E27FC236}">
                <a16:creationId xmlns:a16="http://schemas.microsoft.com/office/drawing/2014/main" id="{15C5A99A-371F-267D-B3BB-CFFF0471684A}"/>
              </a:ext>
            </a:extLst>
          </p:cNvPr>
          <p:cNvSpPr>
            <a:spLocks noGrp="1"/>
          </p:cNvSpPr>
          <p:nvPr>
            <p:ph idx="1"/>
          </p:nvPr>
        </p:nvSpPr>
        <p:spPr>
          <a:xfrm>
            <a:off x="914282" y="1753007"/>
            <a:ext cx="10819724" cy="4344406"/>
          </a:xfrm>
        </p:spPr>
        <p:txBody>
          <a:bodyPr>
            <a:normAutofit fontScale="77500" lnSpcReduction="20000"/>
          </a:bodyPr>
          <a:lstStyle/>
          <a:p>
            <a:r>
              <a:rPr lang="en-IE" dirty="0"/>
              <a:t>Founded the world’s most successful UWB company, Decawave</a:t>
            </a:r>
          </a:p>
          <a:p>
            <a:r>
              <a:rPr lang="en-IE" dirty="0"/>
              <a:t>Started 15.4a task/study group in 2003 with like-minded individuals</a:t>
            </a:r>
          </a:p>
          <a:p>
            <a:pPr lvl="1"/>
            <a:r>
              <a:rPr lang="en-IE" dirty="0"/>
              <a:t>Fed up with the politics involved in the 15.3a UWB wars</a:t>
            </a:r>
          </a:p>
          <a:p>
            <a:r>
              <a:rPr lang="en-IE" dirty="0"/>
              <a:t>Have worked on UWB ever since (21 years)</a:t>
            </a:r>
          </a:p>
          <a:p>
            <a:r>
              <a:rPr lang="en-IE" dirty="0"/>
              <a:t>The fledgling study group decided that 15.4a’s mission would be to select </a:t>
            </a:r>
            <a:r>
              <a:rPr lang="en-IE" b="1" dirty="0"/>
              <a:t>best technical solution</a:t>
            </a:r>
            <a:r>
              <a:rPr lang="en-IE" dirty="0"/>
              <a:t>, and to leave politics out of our considerations</a:t>
            </a:r>
          </a:p>
          <a:p>
            <a:r>
              <a:rPr lang="en-IE" dirty="0"/>
              <a:t>Am getting on in years, so this UWB standard, 4ab, will probably be my last and it looks like it </a:t>
            </a:r>
            <a:r>
              <a:rPr lang="en-IE" i="1" dirty="0"/>
              <a:t>could </a:t>
            </a:r>
            <a:r>
              <a:rPr lang="en-IE" dirty="0"/>
              <a:t>be the best</a:t>
            </a:r>
          </a:p>
          <a:p>
            <a:endParaRPr lang="en-IE" dirty="0"/>
          </a:p>
          <a:p>
            <a:r>
              <a:rPr lang="en-IE" dirty="0"/>
              <a:t>I don’t want to leave Link Margin or Power Efficiency on the table </a:t>
            </a:r>
          </a:p>
        </p:txBody>
      </p:sp>
    </p:spTree>
    <p:extLst>
      <p:ext uri="{BB962C8B-B14F-4D97-AF65-F5344CB8AC3E}">
        <p14:creationId xmlns:p14="http://schemas.microsoft.com/office/powerpoint/2010/main" val="2550505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271A3-D844-090E-8F18-1A500978518C}"/>
              </a:ext>
            </a:extLst>
          </p:cNvPr>
          <p:cNvSpPr>
            <a:spLocks noGrp="1"/>
          </p:cNvSpPr>
          <p:nvPr>
            <p:ph type="title"/>
          </p:nvPr>
        </p:nvSpPr>
        <p:spPr/>
        <p:txBody>
          <a:bodyPr/>
          <a:lstStyle/>
          <a:p>
            <a:r>
              <a:rPr lang="en-IE" dirty="0"/>
              <a:t>Missing MMS options for future proofing 4ab</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DE50C2F-C677-E7D6-3A94-AA8EF6794C1C}"/>
                  </a:ext>
                </a:extLst>
              </p:cNvPr>
              <p:cNvSpPr>
                <a:spLocks noGrp="1"/>
              </p:cNvSpPr>
              <p:nvPr>
                <p:ph idx="1"/>
              </p:nvPr>
            </p:nvSpPr>
            <p:spPr>
              <a:xfrm>
                <a:off x="914282" y="1600994"/>
                <a:ext cx="10361851" cy="4724400"/>
              </a:xfrm>
            </p:spPr>
            <p:txBody>
              <a:bodyPr>
                <a:normAutofit fontScale="47500" lnSpcReduction="20000"/>
              </a:bodyPr>
              <a:lstStyle/>
              <a:p>
                <a:pPr marL="0" indent="0">
                  <a:buNone/>
                </a:pPr>
                <a:endParaRPr lang="en-IE" dirty="0"/>
              </a:p>
              <a:p>
                <a:r>
                  <a:rPr lang="en-IE" dirty="0"/>
                  <a:t>Our customers have two recurring demands</a:t>
                </a:r>
              </a:p>
              <a:p>
                <a:pPr lvl="1"/>
                <a:r>
                  <a:rPr lang="en-IE" dirty="0"/>
                  <a:t>More Link Margin and lower power consumption</a:t>
                </a:r>
              </a:p>
              <a:p>
                <a:r>
                  <a:rPr lang="en-IE" dirty="0"/>
                  <a:t>15.4ab is currently missing two future-looking capabilities</a:t>
                </a:r>
              </a:p>
              <a:p>
                <a:pPr lvl="1"/>
                <a:r>
                  <a:rPr lang="en-IE" dirty="0"/>
                  <a:t>Option for 32 fragments</a:t>
                </a:r>
              </a:p>
              <a:p>
                <a:pPr lvl="1"/>
                <a:r>
                  <a:rPr lang="en-IE" dirty="0"/>
                  <a:t>Options for 8</a:t>
                </a:r>
                <a14:m>
                  <m:oMath xmlns:m="http://schemas.openxmlformats.org/officeDocument/2006/math">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IE" dirty="0"/>
                  <a:t> and </a:t>
                </a:r>
                <a14:m>
                  <m:oMath xmlns:m="http://schemas.openxmlformats.org/officeDocument/2006/math">
                    <m:r>
                      <a:rPr lang="en-GB" b="0" i="0" smtClean="0">
                        <a:latin typeface="Cambria Math" panose="02040503050406030204" pitchFamily="18" charset="0"/>
                      </a:rPr>
                      <m:t>16</m:t>
                    </m:r>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IE" dirty="0"/>
                  <a:t> fragment lengths</a:t>
                </a:r>
              </a:p>
              <a:p>
                <a:r>
                  <a:rPr lang="en-IE" dirty="0"/>
                  <a:t>Technical reasons why we should </a:t>
                </a:r>
                <a:r>
                  <a:rPr lang="en-IE" i="1" dirty="0"/>
                  <a:t>not</a:t>
                </a:r>
                <a:r>
                  <a:rPr lang="en-IE" dirty="0"/>
                  <a:t> block these options</a:t>
                </a:r>
              </a:p>
              <a:p>
                <a:pPr lvl="1"/>
                <a:r>
                  <a:rPr lang="en-IE" dirty="0"/>
                  <a:t>Doubles the link margin for 32 fragments</a:t>
                </a:r>
              </a:p>
              <a:p>
                <a:pPr lvl="2"/>
                <a:r>
                  <a:rPr lang="en-IE" dirty="0"/>
                  <a:t>Buried first paths, 3dB more sensitivity</a:t>
                </a:r>
              </a:p>
              <a:p>
                <a:pPr lvl="2"/>
                <a:r>
                  <a:rPr lang="en-IE" dirty="0"/>
                  <a:t>41% longer range </a:t>
                </a:r>
              </a:p>
              <a:p>
                <a:pPr lvl="1"/>
                <a:r>
                  <a:rPr lang="en-IE" dirty="0"/>
                  <a:t>Enables up to 75% lower power consumption in both Tx and in Rx for the shorter fragments</a:t>
                </a:r>
              </a:p>
              <a:p>
                <a:pPr lvl="1"/>
                <a:r>
                  <a:rPr lang="en-IE" dirty="0"/>
                  <a:t>It’s optional, i.e. not mandatory, so no-one has to implement it</a:t>
                </a:r>
              </a:p>
              <a:p>
                <a:pPr lvl="2"/>
                <a:r>
                  <a:rPr lang="en-IE" dirty="0"/>
                  <a:t>These peak powers are future looking, but we believe future silicon should be capable</a:t>
                </a:r>
              </a:p>
              <a:p>
                <a:pPr lvl="1"/>
                <a:r>
                  <a:rPr lang="en-IE" dirty="0"/>
                  <a:t>No PHY change required, just the range of some parameters</a:t>
                </a:r>
              </a:p>
              <a:p>
                <a:r>
                  <a:rPr lang="en-IE" dirty="0"/>
                  <a:t>Technical reasons against</a:t>
                </a:r>
              </a:p>
              <a:p>
                <a:pPr lvl="1"/>
                <a:r>
                  <a:rPr lang="en-IE" dirty="0"/>
                  <a:t>NONE </a:t>
                </a:r>
              </a:p>
              <a:p>
                <a:r>
                  <a:rPr lang="en-IE" dirty="0"/>
                  <a:t>Political reasons why someone might want to block this</a:t>
                </a:r>
              </a:p>
              <a:p>
                <a:pPr lvl="1"/>
                <a:r>
                  <a:rPr lang="en-IE" dirty="0"/>
                  <a:t>Fear that a competitor will outperform their solution</a:t>
                </a:r>
              </a:p>
              <a:p>
                <a:pPr lvl="1"/>
                <a:r>
                  <a:rPr lang="en-IE" dirty="0"/>
                  <a:t>Don’t be that someone</a:t>
                </a:r>
              </a:p>
            </p:txBody>
          </p:sp>
        </mc:Choice>
        <mc:Fallback>
          <p:sp>
            <p:nvSpPr>
              <p:cNvPr id="3" name="Content Placeholder 2">
                <a:extLst>
                  <a:ext uri="{FF2B5EF4-FFF2-40B4-BE49-F238E27FC236}">
                    <a16:creationId xmlns:a16="http://schemas.microsoft.com/office/drawing/2014/main" id="{5DE50C2F-C677-E7D6-3A94-AA8EF6794C1C}"/>
                  </a:ext>
                </a:extLst>
              </p:cNvPr>
              <p:cNvSpPr>
                <a:spLocks noGrp="1" noRot="1" noChangeAspect="1" noMove="1" noResize="1" noEditPoints="1" noAdjustHandles="1" noChangeArrowheads="1" noChangeShapeType="1" noTextEdit="1"/>
              </p:cNvSpPr>
              <p:nvPr>
                <p:ph idx="1"/>
              </p:nvPr>
            </p:nvSpPr>
            <p:spPr>
              <a:xfrm>
                <a:off x="914282" y="1600994"/>
                <a:ext cx="10361851" cy="4724400"/>
              </a:xfrm>
              <a:blipFill>
                <a:blip r:embed="rId3"/>
                <a:stretch>
                  <a:fillRect l="-235"/>
                </a:stretch>
              </a:blipFill>
            </p:spPr>
            <p:txBody>
              <a:bodyPr/>
              <a:lstStyle/>
              <a:p>
                <a:r>
                  <a:rPr lang="en-GB">
                    <a:noFill/>
                  </a:rPr>
                  <a:t> </a:t>
                </a:r>
              </a:p>
            </p:txBody>
          </p:sp>
        </mc:Fallback>
      </mc:AlternateContent>
    </p:spTree>
    <p:extLst>
      <p:ext uri="{BB962C8B-B14F-4D97-AF65-F5344CB8AC3E}">
        <p14:creationId xmlns:p14="http://schemas.microsoft.com/office/powerpoint/2010/main" val="2485659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4dbe9318-03cb-4a42-98f1-80e472cfede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78F3C16F9EF22439AE16E407151DFB6" ma:contentTypeVersion="18" ma:contentTypeDescription="Create a new document." ma:contentTypeScope="" ma:versionID="5ed67614833755195d36b9edd34c68d6">
  <xsd:schema xmlns:xsd="http://www.w3.org/2001/XMLSchema" xmlns:xs="http://www.w3.org/2001/XMLSchema" xmlns:p="http://schemas.microsoft.com/office/2006/metadata/properties" xmlns:ns3="4dbe9318-03cb-4a42-98f1-80e472cfede8" xmlns:ns4="bfd60e18-3ebe-4a1a-bc60-2de669311a76" targetNamespace="http://schemas.microsoft.com/office/2006/metadata/properties" ma:root="true" ma:fieldsID="64aa4f20c20ec74145e670364663c1a2" ns3:_="" ns4:_="">
    <xsd:import namespace="4dbe9318-03cb-4a42-98f1-80e472cfede8"/>
    <xsd:import namespace="bfd60e18-3ebe-4a1a-bc60-2de669311a7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be9318-03cb-4a42-98f1-80e472cfed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fd60e18-3ebe-4a1a-bc60-2de669311a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5.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57C9E806-CDFF-48BB-94F0-936EB193167E}">
  <ds:schemaRefs>
    <ds:schemaRef ds:uri="http://www.w3.org/XML/1998/namespace"/>
    <ds:schemaRef ds:uri="http://schemas.openxmlformats.org/package/2006/metadata/core-properties"/>
    <ds:schemaRef ds:uri="http://purl.org/dc/dcmitype/"/>
    <ds:schemaRef ds:uri="http://purl.org/dc/terms/"/>
    <ds:schemaRef ds:uri="http://schemas.microsoft.com/office/2006/metadata/properties"/>
    <ds:schemaRef ds:uri="http://schemas.microsoft.com/office/2006/documentManagement/types"/>
    <ds:schemaRef ds:uri="4dbe9318-03cb-4a42-98f1-80e472cfede8"/>
    <ds:schemaRef ds:uri="http://purl.org/dc/elements/1.1/"/>
    <ds:schemaRef ds:uri="http://schemas.microsoft.com/office/infopath/2007/PartnerControls"/>
    <ds:schemaRef ds:uri="bfd60e18-3ebe-4a1a-bc60-2de669311a76"/>
  </ds:schemaRefs>
</ds:datastoreItem>
</file>

<file path=customXml/itemProps2.xml><?xml version="1.0" encoding="utf-8"?>
<ds:datastoreItem xmlns:ds="http://schemas.openxmlformats.org/officeDocument/2006/customXml" ds:itemID="{04D9CD30-33CA-400C-9EA2-FA3E2A454645}">
  <ds:schemaRefs>
    <ds:schemaRef ds:uri="http://schemas.microsoft.com/sharepoint/v3/contenttype/forms"/>
  </ds:schemaRefs>
</ds:datastoreItem>
</file>

<file path=customXml/itemProps3.xml><?xml version="1.0" encoding="utf-8"?>
<ds:datastoreItem xmlns:ds="http://schemas.openxmlformats.org/officeDocument/2006/customXml" ds:itemID="{1F6EB06F-1AC4-4E87-AFBC-C403AAA9B7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be9318-03cb-4a42-98f1-80e472cfede8"/>
    <ds:schemaRef ds:uri="bfd60e18-3ebe-4a1a-bc60-2de669311a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5.xml><?xml version="1.0" encoding="utf-8"?>
<ds:datastoreItem xmlns:ds="http://schemas.openxmlformats.org/officeDocument/2006/customXml" ds:itemID="{01F7F110-EE2F-43A0-BF12-152D7C8E35DE}">
  <ds:schemaRefs>
    <ds:schemaRef ds:uri="http://www.w3.org/2001/XMLSchema"/>
    <ds:schemaRef ds:uri="http://www.boldonjames.com/2008/01/sie/internal/label"/>
  </ds:schemaRefs>
</ds:datastoreItem>
</file>

<file path=docMetadata/LabelInfo.xml><?xml version="1.0" encoding="utf-8"?>
<clbl:labelList xmlns:clbl="http://schemas.microsoft.com/office/2020/mipLabelMetadata">
  <clbl:label id="{ea529389-cf47-4fb2-b8ff-2ddd0b7d2a34}" enabled="0" method="" siteId="{ea529389-cf47-4fb2-b8ff-2ddd0b7d2a34}" removed="1"/>
</clbl:labelList>
</file>

<file path=docProps/app.xml><?xml version="1.0" encoding="utf-8"?>
<Properties xmlns="http://schemas.openxmlformats.org/officeDocument/2006/extended-properties" xmlns:vt="http://schemas.openxmlformats.org/officeDocument/2006/docPropsVTypes">
  <Template/>
  <TotalTime>60</TotalTime>
  <Words>545</Words>
  <Application>Microsoft Office PowerPoint</Application>
  <PresentationFormat>Custom</PresentationFormat>
  <Paragraphs>58</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Cambria Math</vt:lpstr>
      <vt:lpstr>Times New Roman</vt:lpstr>
      <vt:lpstr>Default Design</vt:lpstr>
      <vt:lpstr>PowerPoint Presentation</vt:lpstr>
      <vt:lpstr>My Credentials</vt:lpstr>
      <vt:lpstr>Missing MMS options for future proofing 4ab</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Michael McLaughlin</cp:lastModifiedBy>
  <cp:revision>1216</cp:revision>
  <cp:lastPrinted>2015-07-14T16:02:16Z</cp:lastPrinted>
  <dcterms:created xsi:type="dcterms:W3CDTF">2009-07-12T16:25:16Z</dcterms:created>
  <dcterms:modified xsi:type="dcterms:W3CDTF">2024-05-28T13:52:05Z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cc5ac905-b420-43a2-acba-7c52be8e3e02</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y fmtid="{D5CDD505-2E9C-101B-9397-08002B2CF9AE}" pid="9" name="ContentTypeId">
    <vt:lpwstr>0x010100078F3C16F9EF22439AE16E407151DFB6</vt:lpwstr>
  </property>
</Properties>
</file>