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345" r:id="rId3"/>
    <p:sldId id="354" r:id="rId4"/>
    <p:sldId id="355" r:id="rId5"/>
    <p:sldId id="356" r:id="rId6"/>
    <p:sldId id="357" r:id="rId7"/>
    <p:sldId id="358" r:id="rId8"/>
    <p:sldId id="35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45"/>
            <p14:sldId id="354"/>
            <p14:sldId id="355"/>
            <p14:sldId id="356"/>
            <p14:sldId id="357"/>
            <p14:sldId id="358"/>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95915"/>
  </p:normalViewPr>
  <p:slideViewPr>
    <p:cSldViewPr>
      <p:cViewPr varScale="1">
        <p:scale>
          <a:sx n="78" d="100"/>
          <a:sy n="78" d="100"/>
        </p:scale>
        <p:origin x="984" y="6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标题 6">
            <a:extLst>
              <a:ext uri="{FF2B5EF4-FFF2-40B4-BE49-F238E27FC236}">
                <a16:creationId xmlns:a16="http://schemas.microsoft.com/office/drawing/2014/main" id="{A750B540-0928-43AD-9EE7-D1B3BA44C5CD}"/>
              </a:ext>
            </a:extLst>
          </p:cNvPr>
          <p:cNvSpPr>
            <a:spLocks noGrp="1"/>
          </p:cNvSpPr>
          <p:nvPr>
            <p:ph type="title"/>
          </p:nvPr>
        </p:nvSpPr>
        <p:spPr/>
        <p:txBody>
          <a:bodyPr/>
          <a:lstStyle/>
          <a:p>
            <a:r>
              <a:rPr lang="zh-CN" altLang="en-US"/>
              <a:t>单击此处编辑母版标题样式</a:t>
            </a:r>
          </a:p>
        </p:txBody>
      </p:sp>
      <p:sp>
        <p:nvSpPr>
          <p:cNvPr id="8" name="日期占位符 7">
            <a:extLst>
              <a:ext uri="{FF2B5EF4-FFF2-40B4-BE49-F238E27FC236}">
                <a16:creationId xmlns:a16="http://schemas.microsoft.com/office/drawing/2014/main" id="{C8E0B5F3-1873-4B34-8ED2-95CBCA10477A}"/>
              </a:ext>
            </a:extLst>
          </p:cNvPr>
          <p:cNvSpPr>
            <a:spLocks noGrp="1"/>
          </p:cNvSpPr>
          <p:nvPr>
            <p:ph type="dt" sz="half" idx="10"/>
          </p:nvPr>
        </p:nvSpPr>
        <p:spPr/>
        <p:txBody>
          <a:bodyPr/>
          <a:lstStyle/>
          <a:p>
            <a:r>
              <a:rPr lang="en-US" altLang="zh-CN"/>
              <a:t>July 2024</a:t>
            </a:r>
            <a:endParaRPr lang="en-US" altLang="en-US" dirty="0"/>
          </a:p>
        </p:txBody>
      </p:sp>
      <p:sp>
        <p:nvSpPr>
          <p:cNvPr id="9" name="页脚占位符 8">
            <a:extLst>
              <a:ext uri="{FF2B5EF4-FFF2-40B4-BE49-F238E27FC236}">
                <a16:creationId xmlns:a16="http://schemas.microsoft.com/office/drawing/2014/main" id="{7B17CEC4-FD54-44FD-B149-D40B498DF897}"/>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0" name="灯片编号占位符 9">
            <a:extLst>
              <a:ext uri="{FF2B5EF4-FFF2-40B4-BE49-F238E27FC236}">
                <a16:creationId xmlns:a16="http://schemas.microsoft.com/office/drawing/2014/main" id="{D32D3A48-9339-46A7-93D5-23C6B5D81068}"/>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zh-CN"/>
              <a:t>July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July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Wenzheng Li (Calterah Semiconductor)</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15-24-0363-00-04ab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zh-CN" dirty="0"/>
              <a:t>July 2024</a:t>
            </a:r>
            <a:endParaRPr lang="en-US" altLang="en-US" dirty="0"/>
          </a:p>
        </p:txBody>
      </p:sp>
      <p:sp>
        <p:nvSpPr>
          <p:cNvPr id="5" name="Footer Placeholder 2"/>
          <p:cNvSpPr>
            <a:spLocks noGrp="1"/>
          </p:cNvSpPr>
          <p:nvPr>
            <p:ph type="ftr" sz="quarter" idx="11"/>
          </p:nvPr>
        </p:nvSpPr>
        <p:spPr/>
        <p:txBody>
          <a:bodyPr/>
          <a:lstStyle/>
          <a:p>
            <a:r>
              <a:rPr lang="en-US" altLang="en-US" dirty="0"/>
              <a:t>Wenzheng Li (</a:t>
            </a:r>
            <a:r>
              <a:rPr lang="en-US" altLang="en-US" dirty="0" err="1"/>
              <a:t>Calterah</a:t>
            </a:r>
            <a:r>
              <a:rPr lang="en-US" altLang="en-US" dirty="0"/>
              <a:t> Semiconductor)</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240060" y="743447"/>
            <a:ext cx="874008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400" dirty="0">
              <a:solidFill>
                <a:schemeClr val="tx2"/>
              </a:solidFill>
            </a:endParaRPr>
          </a:p>
          <a:p>
            <a:r>
              <a:rPr lang="en-US" altLang="en-US" sz="1400" b="1" dirty="0"/>
              <a:t>Submission Title:</a:t>
            </a:r>
            <a:r>
              <a:rPr lang="en-US" altLang="en-US" sz="1400" dirty="0"/>
              <a:t> [Short term parameter negotiation in MMS]	</a:t>
            </a:r>
          </a:p>
          <a:p>
            <a:r>
              <a:rPr lang="en-US" altLang="en-US" sz="1400" b="1" dirty="0"/>
              <a:t>Date Submitted: </a:t>
            </a:r>
            <a:r>
              <a:rPr lang="en-US" altLang="en-US" sz="1400" dirty="0"/>
              <a:t>[July 11, 2024]	</a:t>
            </a:r>
          </a:p>
          <a:p>
            <a:r>
              <a:rPr lang="en-US" altLang="en-US" sz="1400" b="1" dirty="0"/>
              <a:t>Source:</a:t>
            </a:r>
            <a:r>
              <a:rPr lang="en-US" altLang="en-US" sz="1400" dirty="0"/>
              <a:t> [Wenzheng Li (</a:t>
            </a:r>
            <a:r>
              <a:rPr lang="en-US" altLang="en-US" sz="1400" dirty="0" err="1"/>
              <a:t>Calterah</a:t>
            </a:r>
            <a:r>
              <a:rPr lang="en-US" altLang="en-US" sz="1400" dirty="0"/>
              <a:t> Semiconductor), Zhongxing Yu (</a:t>
            </a:r>
            <a:r>
              <a:rPr lang="en-US" altLang="en-US" sz="1400" dirty="0" err="1"/>
              <a:t>Calterah</a:t>
            </a:r>
            <a:r>
              <a:rPr lang="en-US" altLang="en-US" sz="1400" dirty="0"/>
              <a:t> Semiconductor)]</a:t>
            </a:r>
          </a:p>
          <a:p>
            <a:r>
              <a:rPr lang="en-US" altLang="en-US" sz="1400" b="1" dirty="0"/>
              <a:t>E-Mail</a:t>
            </a:r>
            <a:r>
              <a:rPr lang="en-US" altLang="en-US" sz="1400" dirty="0"/>
              <a:t>: [</a:t>
            </a:r>
            <a:r>
              <a:rPr lang="en-US" altLang="en-US" sz="1400" dirty="0" err="1"/>
              <a:t>wenzheng.li@calterah</a:t>
            </a:r>
            <a:r>
              <a:rPr lang="sv-SE" altLang="en-US" sz="1400" dirty="0"/>
              <a:t>.com, </a:t>
            </a:r>
            <a:r>
              <a:rPr lang="en-US" altLang="en-US" sz="1400" dirty="0" err="1"/>
              <a:t>zhongxing.yu@calterah</a:t>
            </a:r>
            <a:r>
              <a:rPr lang="sv-SE" altLang="en-US" sz="1400" dirty="0"/>
              <a:t>.com</a:t>
            </a:r>
            <a:r>
              <a:rPr lang="en-US" altLang="en-US" sz="1400" dirty="0"/>
              <a:t>]	</a:t>
            </a:r>
          </a:p>
          <a:p>
            <a:r>
              <a:rPr lang="en-US" altLang="en-US" sz="1400" b="1" dirty="0"/>
              <a:t>Re:</a:t>
            </a:r>
            <a:r>
              <a:rPr lang="en-US" altLang="en-US" sz="1400" dirty="0"/>
              <a:t> [Input to the Working Group]</a:t>
            </a:r>
            <a:endParaRPr lang="en-US" altLang="en-US" sz="1100" dirty="0"/>
          </a:p>
          <a:p>
            <a:r>
              <a:rPr lang="en-US" altLang="en-US" sz="1400" b="1" dirty="0"/>
              <a:t>Abstract:</a:t>
            </a:r>
            <a:r>
              <a:rPr lang="en-US" altLang="en-US" sz="1400" dirty="0"/>
              <a:t>	</a:t>
            </a:r>
          </a:p>
          <a:p>
            <a:r>
              <a:rPr lang="en-US" altLang="en-US" sz="1400" dirty="0"/>
              <a:t>For the short-term operating parameters indication and negotiation in MMS control and report phase, an setting index related exchange mechanism may be preferred for the reason to reduce the Compact Frame length, which may be more friendly for the usage of unlicensed spectrum for NBA MMS.</a:t>
            </a:r>
            <a:endParaRPr lang="en-US" altLang="en-US" sz="1800" dirty="0"/>
          </a:p>
          <a:p>
            <a:pPr>
              <a:spcBef>
                <a:spcPts val="600"/>
              </a:spcBef>
              <a:spcAft>
                <a:spcPts val="600"/>
              </a:spcAft>
            </a:pPr>
            <a:r>
              <a:rPr lang="en-US" altLang="en-US" sz="1400" b="1" dirty="0"/>
              <a:t>Purpose: </a:t>
            </a:r>
            <a:r>
              <a:rPr lang="en-US" altLang="en-US" sz="1400" dirty="0"/>
              <a:t>[Provide the points to be discussed and further to optimize the MMS in 4ab]</a:t>
            </a:r>
          </a:p>
          <a:p>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b="1" dirty="0"/>
              <a:t>Release: </a:t>
            </a:r>
            <a:r>
              <a:rPr lang="en-US" altLang="en-US" sz="1400" dirty="0"/>
              <a:t>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Short-term parameters negotiation in MMS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33400" y="1483177"/>
            <a:ext cx="8370262" cy="3386750"/>
          </a:xfrm>
        </p:spPr>
        <p:txBody>
          <a:bodyPr/>
          <a:lstStyle/>
          <a:p>
            <a:pPr marL="0" indent="0">
              <a:lnSpc>
                <a:spcPct val="150000"/>
              </a:lnSpc>
              <a:spcBef>
                <a:spcPts val="0"/>
              </a:spcBef>
              <a:spcAft>
                <a:spcPts val="0"/>
              </a:spcAft>
              <a:buNone/>
            </a:pPr>
            <a:r>
              <a:rPr lang="en-US" altLang="zh-CN" sz="1600" b="1" u="sng" dirty="0"/>
              <a:t>In MMS Control Phase:</a:t>
            </a:r>
          </a:p>
          <a:p>
            <a:pPr>
              <a:lnSpc>
                <a:spcPct val="150000"/>
              </a:lnSpc>
              <a:spcBef>
                <a:spcPts val="0"/>
              </a:spcBef>
              <a:spcAft>
                <a:spcPts val="0"/>
              </a:spcAft>
            </a:pPr>
            <a:r>
              <a:rPr lang="en-US" altLang="zh-CN" sz="1600" dirty="0"/>
              <a:t>An initiator may override the long-term operating parameters of a ranging round by indicating a new set of short-term parameters by sending poll Compact frame</a:t>
            </a:r>
          </a:p>
          <a:p>
            <a:pPr>
              <a:lnSpc>
                <a:spcPct val="150000"/>
              </a:lnSpc>
              <a:spcBef>
                <a:spcPts val="0"/>
              </a:spcBef>
              <a:spcAft>
                <a:spcPts val="0"/>
              </a:spcAft>
            </a:pPr>
            <a:r>
              <a:rPr lang="en-US" altLang="zh-CN" sz="1600" dirty="0"/>
              <a:t>A responder may request short-term operating parameters for the next ranging round during the control phase by sending response Compact frame</a:t>
            </a:r>
          </a:p>
          <a:p>
            <a:pPr marL="0" indent="0">
              <a:lnSpc>
                <a:spcPct val="150000"/>
              </a:lnSpc>
              <a:spcBef>
                <a:spcPts val="0"/>
              </a:spcBef>
              <a:spcAft>
                <a:spcPts val="0"/>
              </a:spcAft>
              <a:buNone/>
            </a:pPr>
            <a:r>
              <a:rPr lang="en-US" altLang="zh-CN" sz="1600" b="1" u="sng" dirty="0"/>
              <a:t>In MMS Report Phase</a:t>
            </a:r>
          </a:p>
          <a:p>
            <a:pPr>
              <a:lnSpc>
                <a:spcPct val="150000"/>
              </a:lnSpc>
              <a:spcBef>
                <a:spcPts val="0"/>
              </a:spcBef>
              <a:spcAft>
                <a:spcPts val="0"/>
              </a:spcAft>
            </a:pPr>
            <a:r>
              <a:rPr lang="en-US" altLang="zh-CN" sz="1600" dirty="0"/>
              <a:t>If the responder receives a poll Compact frame from the initiator with a request to suggest short-term operating parameters, then the report Compact frame transmitted by the responder should include the suggested short term operating parameters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7713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Short-term parameters negotiation is MMS control phase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33400" y="1483177"/>
            <a:ext cx="8370262" cy="881515"/>
          </a:xfrm>
        </p:spPr>
        <p:txBody>
          <a:bodyPr/>
          <a:lstStyle/>
          <a:p>
            <a:pPr marL="0" indent="0">
              <a:lnSpc>
                <a:spcPct val="150000"/>
              </a:lnSpc>
              <a:spcBef>
                <a:spcPts val="0"/>
              </a:spcBef>
              <a:spcAft>
                <a:spcPts val="0"/>
              </a:spcAft>
              <a:buNone/>
            </a:pPr>
            <a:r>
              <a:rPr lang="en-US" altLang="zh-CN" sz="1600" dirty="0"/>
              <a:t>If we take one-to-one Poll Compact Frame to indicate to short-term parameters in current round as an example: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3</a:t>
            </a:fld>
            <a:endParaRPr lang="en-US" altLang="en-US"/>
          </a:p>
        </p:txBody>
      </p:sp>
      <p:pic>
        <p:nvPicPr>
          <p:cNvPr id="7" name="图片 6">
            <a:extLst>
              <a:ext uri="{FF2B5EF4-FFF2-40B4-BE49-F238E27FC236}">
                <a16:creationId xmlns:a16="http://schemas.microsoft.com/office/drawing/2014/main" id="{2C8DE818-2781-4F77-A31C-93E4D7DB082F}"/>
              </a:ext>
            </a:extLst>
          </p:cNvPr>
          <p:cNvPicPr>
            <a:picLocks noChangeAspect="1"/>
          </p:cNvPicPr>
          <p:nvPr/>
        </p:nvPicPr>
        <p:blipFill>
          <a:blip r:embed="rId2"/>
          <a:stretch>
            <a:fillRect/>
          </a:stretch>
        </p:blipFill>
        <p:spPr>
          <a:xfrm>
            <a:off x="609600" y="2510219"/>
            <a:ext cx="4207548" cy="1019796"/>
          </a:xfrm>
          <a:prstGeom prst="rect">
            <a:avLst/>
          </a:prstGeom>
        </p:spPr>
      </p:pic>
      <p:pic>
        <p:nvPicPr>
          <p:cNvPr id="8" name="图片 7">
            <a:extLst>
              <a:ext uri="{FF2B5EF4-FFF2-40B4-BE49-F238E27FC236}">
                <a16:creationId xmlns:a16="http://schemas.microsoft.com/office/drawing/2014/main" id="{E7FE032F-6AFA-44CC-B901-394F7EFAC339}"/>
              </a:ext>
            </a:extLst>
          </p:cNvPr>
          <p:cNvPicPr>
            <a:picLocks noChangeAspect="1"/>
          </p:cNvPicPr>
          <p:nvPr/>
        </p:nvPicPr>
        <p:blipFill>
          <a:blip r:embed="rId3"/>
          <a:stretch>
            <a:fillRect/>
          </a:stretch>
        </p:blipFill>
        <p:spPr>
          <a:xfrm>
            <a:off x="381000" y="4004738"/>
            <a:ext cx="5037364" cy="1725425"/>
          </a:xfrm>
          <a:prstGeom prst="rect">
            <a:avLst/>
          </a:prstGeom>
        </p:spPr>
      </p:pic>
      <p:cxnSp>
        <p:nvCxnSpPr>
          <p:cNvPr id="10" name="直接连接符 9">
            <a:extLst>
              <a:ext uri="{FF2B5EF4-FFF2-40B4-BE49-F238E27FC236}">
                <a16:creationId xmlns:a16="http://schemas.microsoft.com/office/drawing/2014/main" id="{3B1CA4AA-C306-4996-A58D-7883FBCD68FD}"/>
              </a:ext>
            </a:extLst>
          </p:cNvPr>
          <p:cNvCxnSpPr>
            <a:cxnSpLocks/>
          </p:cNvCxnSpPr>
          <p:nvPr/>
        </p:nvCxnSpPr>
        <p:spPr bwMode="auto">
          <a:xfrm flipH="1">
            <a:off x="762000" y="3259821"/>
            <a:ext cx="2238038" cy="744917"/>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接连接符 11">
            <a:extLst>
              <a:ext uri="{FF2B5EF4-FFF2-40B4-BE49-F238E27FC236}">
                <a16:creationId xmlns:a16="http://schemas.microsoft.com/office/drawing/2014/main" id="{39B5FC84-9A93-4672-862C-CA897C92B4FA}"/>
              </a:ext>
            </a:extLst>
          </p:cNvPr>
          <p:cNvCxnSpPr>
            <a:cxnSpLocks/>
          </p:cNvCxnSpPr>
          <p:nvPr/>
        </p:nvCxnSpPr>
        <p:spPr bwMode="auto">
          <a:xfrm>
            <a:off x="3908593" y="3275352"/>
            <a:ext cx="1060955" cy="744917"/>
          </a:xfrm>
          <a:prstGeom prst="line">
            <a:avLst/>
          </a:prstGeom>
          <a:solidFill>
            <a:schemeClr val="accent1"/>
          </a:solidFill>
          <a:ln w="9525"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Content Placeholder 2">
            <a:extLst>
              <a:ext uri="{FF2B5EF4-FFF2-40B4-BE49-F238E27FC236}">
                <a16:creationId xmlns:a16="http://schemas.microsoft.com/office/drawing/2014/main" id="{844B7BB5-F82F-43B6-AC49-56E2623992F4}"/>
              </a:ext>
            </a:extLst>
          </p:cNvPr>
          <p:cNvSpPr txBox="1">
            <a:spLocks/>
          </p:cNvSpPr>
          <p:nvPr/>
        </p:nvSpPr>
        <p:spPr bwMode="auto">
          <a:xfrm>
            <a:off x="5220525" y="3275352"/>
            <a:ext cx="365595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0"/>
              </a:spcAft>
              <a:buFont typeface="+mj-lt"/>
              <a:buAutoNum type="arabicPeriod"/>
            </a:pPr>
            <a:r>
              <a:rPr lang="en-US" altLang="zh-CN" sz="1400" dirty="0"/>
              <a:t>The maximum content length will be 25 Octets</a:t>
            </a:r>
          </a:p>
          <a:p>
            <a:pPr>
              <a:spcBef>
                <a:spcPts val="0"/>
              </a:spcBef>
              <a:spcAft>
                <a:spcPts val="0"/>
              </a:spcAft>
              <a:buFont typeface="+mj-lt"/>
              <a:buAutoNum type="arabicPeriod"/>
            </a:pPr>
            <a:r>
              <a:rPr lang="en-US" altLang="zh-CN" sz="1400" dirty="0"/>
              <a:t>And the content of the message may be extended in the future release </a:t>
            </a:r>
          </a:p>
          <a:p>
            <a:pPr>
              <a:spcBef>
                <a:spcPts val="0"/>
              </a:spcBef>
              <a:spcAft>
                <a:spcPts val="0"/>
              </a:spcAft>
              <a:buFont typeface="+mj-lt"/>
              <a:buAutoNum type="arabicPeriod"/>
            </a:pPr>
            <a:r>
              <a:rPr lang="en-US" altLang="zh-CN" sz="1400" dirty="0"/>
              <a:t>Similar situation for the response/report Compact frame</a:t>
            </a:r>
          </a:p>
          <a:p>
            <a:pPr>
              <a:spcBef>
                <a:spcPts val="0"/>
              </a:spcBef>
              <a:spcAft>
                <a:spcPts val="0"/>
              </a:spcAft>
              <a:buFont typeface="+mj-lt"/>
              <a:buAutoNum type="arabicPeriod"/>
            </a:pPr>
            <a:r>
              <a:rPr lang="en-US" altLang="zh-CN" sz="1400" dirty="0"/>
              <a:t>Similar situation for the one-to-many MMS ranging control phase</a:t>
            </a:r>
          </a:p>
        </p:txBody>
      </p:sp>
      <p:sp>
        <p:nvSpPr>
          <p:cNvPr id="15" name="Content Placeholder 2">
            <a:extLst>
              <a:ext uri="{FF2B5EF4-FFF2-40B4-BE49-F238E27FC236}">
                <a16:creationId xmlns:a16="http://schemas.microsoft.com/office/drawing/2014/main" id="{C6C6E08B-CD11-4B78-AF60-31EA34973F4C}"/>
              </a:ext>
            </a:extLst>
          </p:cNvPr>
          <p:cNvSpPr txBox="1">
            <a:spLocks/>
          </p:cNvSpPr>
          <p:nvPr/>
        </p:nvSpPr>
        <p:spPr bwMode="auto">
          <a:xfrm>
            <a:off x="337856" y="5883883"/>
            <a:ext cx="8761350" cy="321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None/>
            </a:pPr>
            <a:r>
              <a:rPr lang="en-US" altLang="zh-CN" sz="1400" dirty="0">
                <a:solidFill>
                  <a:srgbClr val="FF0000"/>
                </a:solidFill>
              </a:rPr>
              <a:t>Successful transmission in control phase is important for MMS, otherwise the whole ranging round will fails</a:t>
            </a:r>
          </a:p>
        </p:txBody>
      </p:sp>
    </p:spTree>
    <p:extLst>
      <p:ext uri="{BB962C8B-B14F-4D97-AF65-F5344CB8AC3E}">
        <p14:creationId xmlns:p14="http://schemas.microsoft.com/office/powerpoint/2010/main" val="201858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LBT may be required for NBA-MMS </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33400" y="1483177"/>
            <a:ext cx="8370262" cy="1183823"/>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0" indent="0">
              <a:lnSpc>
                <a:spcPct val="150000"/>
              </a:lnSpc>
              <a:spcBef>
                <a:spcPts val="0"/>
              </a:spcBef>
              <a:spcAft>
                <a:spcPts val="0"/>
              </a:spcAft>
              <a:buNone/>
            </a:pPr>
            <a:r>
              <a:rPr lang="en-US" altLang="zh-CN" sz="1600" dirty="0"/>
              <a:t>If LBT is required before a transmission, either for regulatory reasons or as a coexistence mechanism, then the device shall perform CCA before each O-QPSK PHY transmission for NBA-MMS control phase and the report phase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4</a:t>
            </a:fld>
            <a:endParaRPr lang="en-US" altLang="en-US"/>
          </a:p>
        </p:txBody>
      </p:sp>
      <p:pic>
        <p:nvPicPr>
          <p:cNvPr id="9" name="图片 8">
            <a:extLst>
              <a:ext uri="{FF2B5EF4-FFF2-40B4-BE49-F238E27FC236}">
                <a16:creationId xmlns:a16="http://schemas.microsoft.com/office/drawing/2014/main" id="{06DB8ABB-CA65-4B84-AF4A-E8EE39E589F2}"/>
              </a:ext>
            </a:extLst>
          </p:cNvPr>
          <p:cNvPicPr>
            <a:picLocks noChangeAspect="1"/>
          </p:cNvPicPr>
          <p:nvPr/>
        </p:nvPicPr>
        <p:blipFill>
          <a:blip r:embed="rId2"/>
          <a:stretch>
            <a:fillRect/>
          </a:stretch>
        </p:blipFill>
        <p:spPr>
          <a:xfrm>
            <a:off x="1828800" y="2815256"/>
            <a:ext cx="5486400" cy="1755950"/>
          </a:xfrm>
          <a:prstGeom prst="rect">
            <a:avLst/>
          </a:prstGeom>
        </p:spPr>
      </p:pic>
      <p:sp>
        <p:nvSpPr>
          <p:cNvPr id="13" name="Content Placeholder 2">
            <a:extLst>
              <a:ext uri="{FF2B5EF4-FFF2-40B4-BE49-F238E27FC236}">
                <a16:creationId xmlns:a16="http://schemas.microsoft.com/office/drawing/2014/main" id="{4A9920EF-748F-4D58-AC8F-75497278E35C}"/>
              </a:ext>
            </a:extLst>
          </p:cNvPr>
          <p:cNvSpPr txBox="1">
            <a:spLocks/>
          </p:cNvSpPr>
          <p:nvPr/>
        </p:nvSpPr>
        <p:spPr bwMode="auto">
          <a:xfrm>
            <a:off x="609600" y="4819870"/>
            <a:ext cx="8370262" cy="1333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spcAft>
                <a:spcPts val="0"/>
              </a:spcAft>
            </a:pPr>
            <a:r>
              <a:rPr lang="en-US" altLang="zh-CN" sz="1600" dirty="0"/>
              <a:t>UNII-3 and UNII-5 will accommodate WIFI/BLE/Cellular/NTN for satellite…, it will become more and more crowded </a:t>
            </a:r>
          </a:p>
          <a:p>
            <a:pPr>
              <a:lnSpc>
                <a:spcPct val="150000"/>
              </a:lnSpc>
              <a:spcBef>
                <a:spcPts val="0"/>
              </a:spcBef>
              <a:spcAft>
                <a:spcPts val="0"/>
              </a:spcAft>
            </a:pPr>
            <a:r>
              <a:rPr lang="en-US" altLang="zh-CN" sz="1600" dirty="0">
                <a:solidFill>
                  <a:srgbClr val="FF0000"/>
                </a:solidFill>
              </a:rPr>
              <a:t>The short length of transmission in control and report phase of NBA-MMS is preferred</a:t>
            </a:r>
          </a:p>
        </p:txBody>
      </p:sp>
    </p:spTree>
    <p:extLst>
      <p:ext uri="{BB962C8B-B14F-4D97-AF65-F5344CB8AC3E}">
        <p14:creationId xmlns:p14="http://schemas.microsoft.com/office/powerpoint/2010/main" val="1776195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Proposed setting index based short-term parameters negotiation in MMS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5</a:t>
            </a:fld>
            <a:endParaRPr lang="en-US" altLang="en-US"/>
          </a:p>
        </p:txBody>
      </p:sp>
      <p:sp>
        <p:nvSpPr>
          <p:cNvPr id="11" name="矩形: 圆角 10">
            <a:extLst>
              <a:ext uri="{FF2B5EF4-FFF2-40B4-BE49-F238E27FC236}">
                <a16:creationId xmlns:a16="http://schemas.microsoft.com/office/drawing/2014/main" id="{0B977857-3B21-40B6-BC0D-288A04090D05}"/>
              </a:ext>
            </a:extLst>
          </p:cNvPr>
          <p:cNvSpPr/>
          <p:nvPr/>
        </p:nvSpPr>
        <p:spPr>
          <a:xfrm>
            <a:off x="2842922" y="1906382"/>
            <a:ext cx="5559480" cy="39551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solidFill>
                  <a:schemeClr val="tx1"/>
                </a:solidFill>
                <a:latin typeface="+mn-ea"/>
              </a:rPr>
              <a:t>Ranging Round</a:t>
            </a:r>
            <a:endParaRPr lang="zh-CN" altLang="en-US" sz="1600" dirty="0">
              <a:solidFill>
                <a:schemeClr val="tx1"/>
              </a:solidFill>
              <a:latin typeface="+mn-ea"/>
            </a:endParaRPr>
          </a:p>
        </p:txBody>
      </p:sp>
      <p:sp>
        <p:nvSpPr>
          <p:cNvPr id="12" name="矩形: 圆角 11">
            <a:extLst>
              <a:ext uri="{FF2B5EF4-FFF2-40B4-BE49-F238E27FC236}">
                <a16:creationId xmlns:a16="http://schemas.microsoft.com/office/drawing/2014/main" id="{00C2DE39-9EAF-47F4-A7A3-6FDD5028C546}"/>
              </a:ext>
            </a:extLst>
          </p:cNvPr>
          <p:cNvSpPr/>
          <p:nvPr/>
        </p:nvSpPr>
        <p:spPr>
          <a:xfrm>
            <a:off x="2842920" y="2395427"/>
            <a:ext cx="1800376" cy="39551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solidFill>
                  <a:schemeClr val="tx1"/>
                </a:solidFill>
                <a:latin typeface="+mn-ea"/>
              </a:rPr>
              <a:t>Control Phase</a:t>
            </a:r>
            <a:endParaRPr lang="zh-CN" altLang="en-US" sz="1600" dirty="0">
              <a:solidFill>
                <a:schemeClr val="tx1"/>
              </a:solidFill>
              <a:latin typeface="+mn-ea"/>
            </a:endParaRPr>
          </a:p>
        </p:txBody>
      </p:sp>
      <p:sp>
        <p:nvSpPr>
          <p:cNvPr id="14" name="矩形: 圆角 13">
            <a:extLst>
              <a:ext uri="{FF2B5EF4-FFF2-40B4-BE49-F238E27FC236}">
                <a16:creationId xmlns:a16="http://schemas.microsoft.com/office/drawing/2014/main" id="{C631A9E4-0144-40F0-9C50-4AD1B4D7BAC7}"/>
              </a:ext>
            </a:extLst>
          </p:cNvPr>
          <p:cNvSpPr/>
          <p:nvPr/>
        </p:nvSpPr>
        <p:spPr>
          <a:xfrm>
            <a:off x="4722473" y="2395427"/>
            <a:ext cx="1800376" cy="39551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solidFill>
                  <a:schemeClr val="tx1"/>
                </a:solidFill>
                <a:latin typeface="+mn-ea"/>
              </a:rPr>
              <a:t>Ranging Phase</a:t>
            </a:r>
            <a:endParaRPr lang="zh-CN" altLang="en-US" sz="1600" dirty="0">
              <a:solidFill>
                <a:schemeClr val="tx1"/>
              </a:solidFill>
              <a:latin typeface="+mn-ea"/>
            </a:endParaRPr>
          </a:p>
        </p:txBody>
      </p:sp>
      <p:sp>
        <p:nvSpPr>
          <p:cNvPr id="15" name="矩形: 圆角 14">
            <a:extLst>
              <a:ext uri="{FF2B5EF4-FFF2-40B4-BE49-F238E27FC236}">
                <a16:creationId xmlns:a16="http://schemas.microsoft.com/office/drawing/2014/main" id="{FD4DC61D-B75B-43F4-98A6-DFD205E01997}"/>
              </a:ext>
            </a:extLst>
          </p:cNvPr>
          <p:cNvSpPr/>
          <p:nvPr/>
        </p:nvSpPr>
        <p:spPr>
          <a:xfrm>
            <a:off x="6602025" y="2395427"/>
            <a:ext cx="1800376" cy="39551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solidFill>
                  <a:schemeClr val="tx1"/>
                </a:solidFill>
                <a:latin typeface="+mn-ea"/>
              </a:rPr>
              <a:t>Report Phase</a:t>
            </a:r>
            <a:endParaRPr lang="zh-CN" altLang="en-US" sz="1600" dirty="0">
              <a:solidFill>
                <a:schemeClr val="tx1"/>
              </a:solidFill>
              <a:latin typeface="+mn-ea"/>
            </a:endParaRPr>
          </a:p>
        </p:txBody>
      </p:sp>
      <p:sp>
        <p:nvSpPr>
          <p:cNvPr id="16" name="矩形: 圆角 15">
            <a:extLst>
              <a:ext uri="{FF2B5EF4-FFF2-40B4-BE49-F238E27FC236}">
                <a16:creationId xmlns:a16="http://schemas.microsoft.com/office/drawing/2014/main" id="{6722585F-3C7E-4AA5-A083-EEF968061CC7}"/>
              </a:ext>
            </a:extLst>
          </p:cNvPr>
          <p:cNvSpPr/>
          <p:nvPr/>
        </p:nvSpPr>
        <p:spPr>
          <a:xfrm>
            <a:off x="838200" y="1906382"/>
            <a:ext cx="1829217" cy="39551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solidFill>
                  <a:schemeClr val="tx1"/>
                </a:solidFill>
                <a:latin typeface="+mn-ea"/>
              </a:rPr>
              <a:t>Initialization</a:t>
            </a:r>
            <a:endParaRPr lang="zh-CN" altLang="en-US" sz="1600" dirty="0">
              <a:solidFill>
                <a:schemeClr val="tx1"/>
              </a:solidFill>
              <a:latin typeface="+mn-ea"/>
            </a:endParaRPr>
          </a:p>
        </p:txBody>
      </p:sp>
      <p:sp>
        <p:nvSpPr>
          <p:cNvPr id="17" name="弧形 16">
            <a:extLst>
              <a:ext uri="{FF2B5EF4-FFF2-40B4-BE49-F238E27FC236}">
                <a16:creationId xmlns:a16="http://schemas.microsoft.com/office/drawing/2014/main" id="{CAEF6442-0FF1-46D1-95DA-3FCC44E8DD4F}"/>
              </a:ext>
            </a:extLst>
          </p:cNvPr>
          <p:cNvSpPr/>
          <p:nvPr/>
        </p:nvSpPr>
        <p:spPr>
          <a:xfrm>
            <a:off x="1812547" y="1468006"/>
            <a:ext cx="1829216" cy="777268"/>
          </a:xfrm>
          <a:prstGeom prst="arc">
            <a:avLst>
              <a:gd name="adj1" fmla="val 10698297"/>
              <a:gd name="adj2" fmla="val 27016"/>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1600" dirty="0">
              <a:latin typeface="+mn-ea"/>
            </a:endParaRPr>
          </a:p>
        </p:txBody>
      </p:sp>
      <p:sp>
        <p:nvSpPr>
          <p:cNvPr id="18" name="弧形 17">
            <a:extLst>
              <a:ext uri="{FF2B5EF4-FFF2-40B4-BE49-F238E27FC236}">
                <a16:creationId xmlns:a16="http://schemas.microsoft.com/office/drawing/2014/main" id="{780F533B-C006-41FC-96AA-4C34592B40CC}"/>
              </a:ext>
            </a:extLst>
          </p:cNvPr>
          <p:cNvSpPr/>
          <p:nvPr/>
        </p:nvSpPr>
        <p:spPr>
          <a:xfrm rot="10800000">
            <a:off x="1803144" y="2027027"/>
            <a:ext cx="1829216" cy="618061"/>
          </a:xfrm>
          <a:prstGeom prst="arc">
            <a:avLst>
              <a:gd name="adj1" fmla="val 15958813"/>
              <a:gd name="adj2" fmla="val 27016"/>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1600" dirty="0">
              <a:latin typeface="+mn-ea"/>
            </a:endParaRPr>
          </a:p>
        </p:txBody>
      </p:sp>
      <p:sp>
        <p:nvSpPr>
          <p:cNvPr id="19" name="矩形: 圆角 18">
            <a:extLst>
              <a:ext uri="{FF2B5EF4-FFF2-40B4-BE49-F238E27FC236}">
                <a16:creationId xmlns:a16="http://schemas.microsoft.com/office/drawing/2014/main" id="{901BF261-8665-45C3-8FE9-11F4F1C9949A}"/>
              </a:ext>
            </a:extLst>
          </p:cNvPr>
          <p:cNvSpPr/>
          <p:nvPr/>
        </p:nvSpPr>
        <p:spPr>
          <a:xfrm>
            <a:off x="279401" y="3082229"/>
            <a:ext cx="4267199" cy="3242371"/>
          </a:xfrm>
          <a:prstGeom prst="round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1600" b="1" dirty="0">
                <a:solidFill>
                  <a:schemeClr val="tx1"/>
                </a:solidFill>
                <a:latin typeface="+mn-ea"/>
              </a:rPr>
              <a:t>Initialization:</a:t>
            </a:r>
          </a:p>
          <a:p>
            <a:pPr marL="171450" indent="-171450">
              <a:buFont typeface="Arial" panose="020B0604020202020204" pitchFamily="34" charset="0"/>
              <a:buChar char="•"/>
            </a:pPr>
            <a:r>
              <a:rPr lang="en-US" altLang="zh-CN" sz="1200" dirty="0">
                <a:solidFill>
                  <a:schemeClr val="tx1"/>
                </a:solidFill>
                <a:latin typeface="+mn-ea"/>
              </a:rPr>
              <a:t>Initiator configures the long-term operating parameters and </a:t>
            </a:r>
            <a:r>
              <a:rPr lang="en-US" altLang="zh-CN" sz="1200" dirty="0">
                <a:solidFill>
                  <a:srgbClr val="FF0000"/>
                </a:solidFill>
              </a:rPr>
              <a:t>short-term operating parameter sets </a:t>
            </a:r>
            <a:r>
              <a:rPr lang="en-US" altLang="zh-CN" sz="1200" dirty="0">
                <a:solidFill>
                  <a:schemeClr val="tx1"/>
                </a:solidFill>
              </a:rPr>
              <a:t>for the upcoming ranging session </a:t>
            </a:r>
          </a:p>
          <a:p>
            <a:pPr marL="171450" indent="-171450">
              <a:buFont typeface="Arial" panose="020B0604020202020204" pitchFamily="34" charset="0"/>
              <a:buChar char="•"/>
            </a:pPr>
            <a:r>
              <a:rPr lang="en-US" altLang="zh-CN" sz="1200" dirty="0">
                <a:solidFill>
                  <a:schemeClr val="tx1"/>
                </a:solidFill>
                <a:latin typeface="+mn-ea"/>
              </a:rPr>
              <a:t>The short-term operating parameter sets should include</a:t>
            </a:r>
          </a:p>
          <a:p>
            <a:pPr marL="628650" lvl="1" indent="-171450">
              <a:buFont typeface="Arial" panose="020B0604020202020204" pitchFamily="34" charset="0"/>
              <a:buChar char="•"/>
            </a:pPr>
            <a:r>
              <a:rPr lang="en-US" altLang="zh-CN" sz="1200" dirty="0">
                <a:solidFill>
                  <a:srgbClr val="FF0000"/>
                </a:solidFill>
                <a:latin typeface="+mn-ea"/>
              </a:rPr>
              <a:t>A list of short-term parameter sets with specific index for each associated short-term parameter set</a:t>
            </a:r>
          </a:p>
          <a:p>
            <a:pPr marL="628650" lvl="1" indent="-171450">
              <a:buFont typeface="Arial" panose="020B0604020202020204" pitchFamily="34" charset="0"/>
              <a:buChar char="•"/>
            </a:pPr>
            <a:r>
              <a:rPr lang="en-US" altLang="zh-CN" sz="1200" dirty="0">
                <a:solidFill>
                  <a:schemeClr val="tx1"/>
                </a:solidFill>
                <a:latin typeface="+mn-ea"/>
              </a:rPr>
              <a:t>Each short-term parameter set includes the configuration of Management and Ranging MAC/PHY for MMS ranging </a:t>
            </a:r>
          </a:p>
          <a:p>
            <a:pPr marL="171450" indent="-171450">
              <a:buFont typeface="Arial" panose="020B0604020202020204" pitchFamily="34" charset="0"/>
              <a:buChar char="•"/>
            </a:pPr>
            <a:r>
              <a:rPr lang="en-US" altLang="zh-CN" sz="1200" dirty="0">
                <a:solidFill>
                  <a:schemeClr val="tx1"/>
                </a:solidFill>
                <a:latin typeface="+mn-ea"/>
              </a:rPr>
              <a:t>Initiator and responder(s) in the same ranging session stores the same  </a:t>
            </a:r>
            <a:r>
              <a:rPr lang="en-US" altLang="zh-CN" sz="1200" dirty="0">
                <a:solidFill>
                  <a:srgbClr val="FF0000"/>
                </a:solidFill>
              </a:rPr>
              <a:t>short-term operating parameter sets</a:t>
            </a:r>
            <a:endParaRPr lang="en-US" altLang="zh-CN" sz="1200" dirty="0">
              <a:solidFill>
                <a:schemeClr val="tx1"/>
              </a:solidFill>
              <a:latin typeface="+mn-ea"/>
            </a:endParaRPr>
          </a:p>
        </p:txBody>
      </p:sp>
      <p:sp>
        <p:nvSpPr>
          <p:cNvPr id="26" name="矩形: 圆角 25">
            <a:extLst>
              <a:ext uri="{FF2B5EF4-FFF2-40B4-BE49-F238E27FC236}">
                <a16:creationId xmlns:a16="http://schemas.microsoft.com/office/drawing/2014/main" id="{2A1554B1-D597-4B05-9F4D-06116A006946}"/>
              </a:ext>
            </a:extLst>
          </p:cNvPr>
          <p:cNvSpPr/>
          <p:nvPr/>
        </p:nvSpPr>
        <p:spPr>
          <a:xfrm>
            <a:off x="4344988" y="3317475"/>
            <a:ext cx="4800600" cy="2597537"/>
          </a:xfrm>
          <a:prstGeom prst="round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1600" b="1" dirty="0">
                <a:solidFill>
                  <a:schemeClr val="tx1"/>
                </a:solidFill>
                <a:latin typeface="+mn-ea"/>
              </a:rPr>
              <a:t>Control and Report Phase</a:t>
            </a:r>
          </a:p>
          <a:p>
            <a:pPr marL="171450" indent="-171450">
              <a:buFont typeface="Arial" panose="020B0604020202020204" pitchFamily="34" charset="0"/>
              <a:buChar char="•"/>
            </a:pPr>
            <a:r>
              <a:rPr lang="en-US" altLang="zh-CN" sz="1200" dirty="0">
                <a:solidFill>
                  <a:schemeClr val="tx1"/>
                </a:solidFill>
                <a:latin typeface="+mn-ea"/>
              </a:rPr>
              <a:t>An initiator may indicate a new set of short-term parameters </a:t>
            </a:r>
            <a:r>
              <a:rPr lang="en-US" altLang="zh-CN" sz="1200" dirty="0">
                <a:solidFill>
                  <a:srgbClr val="FF0000"/>
                </a:solidFill>
                <a:latin typeface="+mn-ea"/>
              </a:rPr>
              <a:t>by sending poll Compact frame containing the specific index, instead of the whole short-term parameter set</a:t>
            </a:r>
          </a:p>
          <a:p>
            <a:pPr marL="171450" indent="-171450">
              <a:buFont typeface="Arial" panose="020B0604020202020204" pitchFamily="34" charset="0"/>
              <a:buChar char="•"/>
            </a:pPr>
            <a:r>
              <a:rPr lang="en-US" altLang="zh-CN" sz="1200" dirty="0">
                <a:solidFill>
                  <a:schemeClr val="tx1"/>
                </a:solidFill>
                <a:latin typeface="+mn-ea"/>
              </a:rPr>
              <a:t>A similar mechanism can be used by </a:t>
            </a:r>
            <a:r>
              <a:rPr lang="en-US" altLang="zh-CN" sz="1200" dirty="0">
                <a:solidFill>
                  <a:schemeClr val="tx1"/>
                </a:solidFill>
              </a:rPr>
              <a:t>responder to suggest short-term operating parameters for the next ranging round during the control phase by sending response Compact frame, or by sending report Compact frame in the report phase.</a:t>
            </a:r>
          </a:p>
        </p:txBody>
      </p:sp>
      <p:sp>
        <p:nvSpPr>
          <p:cNvPr id="33" name="矩形: 圆角 32">
            <a:extLst>
              <a:ext uri="{FF2B5EF4-FFF2-40B4-BE49-F238E27FC236}">
                <a16:creationId xmlns:a16="http://schemas.microsoft.com/office/drawing/2014/main" id="{ED56E946-86F2-4A68-8677-AE5B11D7131B}"/>
              </a:ext>
            </a:extLst>
          </p:cNvPr>
          <p:cNvSpPr/>
          <p:nvPr/>
        </p:nvSpPr>
        <p:spPr>
          <a:xfrm>
            <a:off x="1091296" y="2593184"/>
            <a:ext cx="1778854" cy="395514"/>
          </a:xfrm>
          <a:prstGeom prst="round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1100" dirty="0">
                <a:solidFill>
                  <a:srgbClr val="FF0000"/>
                </a:solidFill>
              </a:rPr>
              <a:t>short-term operating parameter sets </a:t>
            </a:r>
            <a:endParaRPr lang="en-US" altLang="zh-CN" sz="800" dirty="0">
              <a:solidFill>
                <a:srgbClr val="FF0000"/>
              </a:solidFill>
              <a:latin typeface="+mn-ea"/>
            </a:endParaRPr>
          </a:p>
        </p:txBody>
      </p:sp>
      <p:sp>
        <p:nvSpPr>
          <p:cNvPr id="34" name="矩形: 圆角 33">
            <a:extLst>
              <a:ext uri="{FF2B5EF4-FFF2-40B4-BE49-F238E27FC236}">
                <a16:creationId xmlns:a16="http://schemas.microsoft.com/office/drawing/2014/main" id="{782522B3-37B5-4BB1-9815-73B8E802BF5E}"/>
              </a:ext>
            </a:extLst>
          </p:cNvPr>
          <p:cNvSpPr/>
          <p:nvPr/>
        </p:nvSpPr>
        <p:spPr>
          <a:xfrm>
            <a:off x="1727124" y="1508267"/>
            <a:ext cx="2225961" cy="225195"/>
          </a:xfrm>
          <a:prstGeom prst="round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1100" dirty="0">
                <a:solidFill>
                  <a:schemeClr val="tx1"/>
                </a:solidFill>
              </a:rPr>
              <a:t>long-term operating parameters</a:t>
            </a:r>
            <a:endParaRPr lang="en-US" altLang="zh-CN" sz="800" dirty="0">
              <a:solidFill>
                <a:schemeClr val="tx1"/>
              </a:solidFill>
              <a:latin typeface="+mn-ea"/>
            </a:endParaRPr>
          </a:p>
        </p:txBody>
      </p:sp>
    </p:spTree>
    <p:extLst>
      <p:ext uri="{BB962C8B-B14F-4D97-AF65-F5344CB8AC3E}">
        <p14:creationId xmlns:p14="http://schemas.microsoft.com/office/powerpoint/2010/main" val="8123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An example for setting index based short-term parameters negotiation in MMS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6</a:t>
            </a:fld>
            <a:endParaRPr lang="en-US" altLang="en-US"/>
          </a:p>
        </p:txBody>
      </p:sp>
      <p:pic>
        <p:nvPicPr>
          <p:cNvPr id="3" name="图片 2">
            <a:extLst>
              <a:ext uri="{FF2B5EF4-FFF2-40B4-BE49-F238E27FC236}">
                <a16:creationId xmlns:a16="http://schemas.microsoft.com/office/drawing/2014/main" id="{C207E3AB-ACB7-4EBF-A8C7-49BA7948EFEC}"/>
              </a:ext>
            </a:extLst>
          </p:cNvPr>
          <p:cNvPicPr>
            <a:picLocks noChangeAspect="1"/>
          </p:cNvPicPr>
          <p:nvPr/>
        </p:nvPicPr>
        <p:blipFill>
          <a:blip r:embed="rId2"/>
          <a:stretch>
            <a:fillRect/>
          </a:stretch>
        </p:blipFill>
        <p:spPr>
          <a:xfrm>
            <a:off x="457200" y="4397364"/>
            <a:ext cx="3407667" cy="881837"/>
          </a:xfrm>
          <a:prstGeom prst="rect">
            <a:avLst/>
          </a:prstGeom>
        </p:spPr>
      </p:pic>
      <p:pic>
        <p:nvPicPr>
          <p:cNvPr id="20" name="图片 19">
            <a:extLst>
              <a:ext uri="{FF2B5EF4-FFF2-40B4-BE49-F238E27FC236}">
                <a16:creationId xmlns:a16="http://schemas.microsoft.com/office/drawing/2014/main" id="{311D6538-5D45-4736-9011-C1C03137492B}"/>
              </a:ext>
            </a:extLst>
          </p:cNvPr>
          <p:cNvPicPr>
            <a:picLocks noChangeAspect="1"/>
          </p:cNvPicPr>
          <p:nvPr/>
        </p:nvPicPr>
        <p:blipFill>
          <a:blip r:embed="rId3"/>
          <a:stretch>
            <a:fillRect/>
          </a:stretch>
        </p:blipFill>
        <p:spPr>
          <a:xfrm>
            <a:off x="5048949" y="4104837"/>
            <a:ext cx="2362200" cy="884685"/>
          </a:xfrm>
          <a:prstGeom prst="rect">
            <a:avLst/>
          </a:prstGeom>
        </p:spPr>
      </p:pic>
      <p:pic>
        <p:nvPicPr>
          <p:cNvPr id="8" name="图片 7">
            <a:extLst>
              <a:ext uri="{FF2B5EF4-FFF2-40B4-BE49-F238E27FC236}">
                <a16:creationId xmlns:a16="http://schemas.microsoft.com/office/drawing/2014/main" id="{94CEA5D7-4B4E-4741-99BC-00EFDA19889A}"/>
              </a:ext>
            </a:extLst>
          </p:cNvPr>
          <p:cNvPicPr>
            <a:picLocks noChangeAspect="1"/>
          </p:cNvPicPr>
          <p:nvPr/>
        </p:nvPicPr>
        <p:blipFill>
          <a:blip r:embed="rId4"/>
          <a:stretch>
            <a:fillRect/>
          </a:stretch>
        </p:blipFill>
        <p:spPr>
          <a:xfrm>
            <a:off x="3733800" y="1724668"/>
            <a:ext cx="5088466" cy="1945994"/>
          </a:xfrm>
          <a:prstGeom prst="rect">
            <a:avLst/>
          </a:prstGeom>
        </p:spPr>
      </p:pic>
      <p:sp>
        <p:nvSpPr>
          <p:cNvPr id="22" name="Content Placeholder 2">
            <a:extLst>
              <a:ext uri="{FF2B5EF4-FFF2-40B4-BE49-F238E27FC236}">
                <a16:creationId xmlns:a16="http://schemas.microsoft.com/office/drawing/2014/main" id="{5314595B-6282-4F38-8A3F-B84070E742D9}"/>
              </a:ext>
            </a:extLst>
          </p:cNvPr>
          <p:cNvSpPr txBox="1">
            <a:spLocks/>
          </p:cNvSpPr>
          <p:nvPr/>
        </p:nvSpPr>
        <p:spPr bwMode="auto">
          <a:xfrm>
            <a:off x="230250" y="1556592"/>
            <a:ext cx="3503550" cy="2237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None/>
            </a:pPr>
            <a:r>
              <a:rPr lang="en-US" altLang="zh-CN" sz="1400" dirty="0"/>
              <a:t>Initialization and setup phase:</a:t>
            </a:r>
          </a:p>
          <a:p>
            <a:pPr>
              <a:spcBef>
                <a:spcPts val="0"/>
              </a:spcBef>
              <a:spcAft>
                <a:spcPts val="0"/>
              </a:spcAft>
            </a:pPr>
            <a:r>
              <a:rPr lang="en-US" altLang="zh-CN" sz="1400" dirty="0"/>
              <a:t>Initiator and responder negotiate the long-term and short-term parameters by exchange ADV Response Compact frame and SOR Compact frame</a:t>
            </a:r>
          </a:p>
          <a:p>
            <a:pPr>
              <a:spcBef>
                <a:spcPts val="0"/>
              </a:spcBef>
              <a:spcAft>
                <a:spcPts val="0"/>
              </a:spcAft>
            </a:pPr>
            <a:r>
              <a:rPr lang="en-US" altLang="zh-CN" sz="1400" dirty="0"/>
              <a:t>Initiator indicates a list of short-term parameter sets with specific index for each associated short-term parameter set in SOR</a:t>
            </a:r>
          </a:p>
          <a:p>
            <a:pPr>
              <a:spcBef>
                <a:spcPts val="0"/>
              </a:spcBef>
              <a:spcAft>
                <a:spcPts val="0"/>
              </a:spcAft>
            </a:pPr>
            <a:endParaRPr lang="en-US" altLang="zh-CN" sz="1400" dirty="0"/>
          </a:p>
        </p:txBody>
      </p:sp>
      <p:sp>
        <p:nvSpPr>
          <p:cNvPr id="9" name="矩形 8">
            <a:extLst>
              <a:ext uri="{FF2B5EF4-FFF2-40B4-BE49-F238E27FC236}">
                <a16:creationId xmlns:a16="http://schemas.microsoft.com/office/drawing/2014/main" id="{34F36DC1-8A0A-4846-B911-F3EBB2EEF16D}"/>
              </a:ext>
            </a:extLst>
          </p:cNvPr>
          <p:cNvSpPr/>
          <p:nvPr/>
        </p:nvSpPr>
        <p:spPr>
          <a:xfrm>
            <a:off x="316848" y="4025023"/>
            <a:ext cx="1511952" cy="276999"/>
          </a:xfrm>
          <a:prstGeom prst="rect">
            <a:avLst/>
          </a:prstGeom>
        </p:spPr>
        <p:txBody>
          <a:bodyPr wrap="none">
            <a:spAutoFit/>
          </a:bodyPr>
          <a:lstStyle/>
          <a:p>
            <a:r>
              <a:rPr lang="en-US" altLang="zh-CN" dirty="0"/>
              <a:t>SOR Compact Frame</a:t>
            </a:r>
            <a:endParaRPr lang="zh-CN" altLang="en-US" dirty="0"/>
          </a:p>
        </p:txBody>
      </p:sp>
      <p:pic>
        <p:nvPicPr>
          <p:cNvPr id="10" name="图片 9">
            <a:extLst>
              <a:ext uri="{FF2B5EF4-FFF2-40B4-BE49-F238E27FC236}">
                <a16:creationId xmlns:a16="http://schemas.microsoft.com/office/drawing/2014/main" id="{76CD97AD-5EEA-454D-9B2C-B56938DF747E}"/>
              </a:ext>
            </a:extLst>
          </p:cNvPr>
          <p:cNvPicPr>
            <a:picLocks noChangeAspect="1"/>
          </p:cNvPicPr>
          <p:nvPr/>
        </p:nvPicPr>
        <p:blipFill>
          <a:blip r:embed="rId5"/>
          <a:stretch>
            <a:fillRect/>
          </a:stretch>
        </p:blipFill>
        <p:spPr>
          <a:xfrm>
            <a:off x="6003119" y="5007448"/>
            <a:ext cx="1413516" cy="645596"/>
          </a:xfrm>
          <a:prstGeom prst="rect">
            <a:avLst/>
          </a:prstGeom>
        </p:spPr>
      </p:pic>
      <p:sp>
        <p:nvSpPr>
          <p:cNvPr id="25" name="矩形: 圆角 24">
            <a:extLst>
              <a:ext uri="{FF2B5EF4-FFF2-40B4-BE49-F238E27FC236}">
                <a16:creationId xmlns:a16="http://schemas.microsoft.com/office/drawing/2014/main" id="{4768D338-02DA-4B7B-AD69-89F0B0FDD4E6}"/>
              </a:ext>
            </a:extLst>
          </p:cNvPr>
          <p:cNvSpPr/>
          <p:nvPr/>
        </p:nvSpPr>
        <p:spPr>
          <a:xfrm>
            <a:off x="1477349" y="4327422"/>
            <a:ext cx="1367367" cy="1098703"/>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
        <p:nvSpPr>
          <p:cNvPr id="13" name="矩形 12">
            <a:extLst>
              <a:ext uri="{FF2B5EF4-FFF2-40B4-BE49-F238E27FC236}">
                <a16:creationId xmlns:a16="http://schemas.microsoft.com/office/drawing/2014/main" id="{4F1DBF67-DA56-46F2-BA3C-46835EC686E9}"/>
              </a:ext>
            </a:extLst>
          </p:cNvPr>
          <p:cNvSpPr/>
          <p:nvPr/>
        </p:nvSpPr>
        <p:spPr>
          <a:xfrm>
            <a:off x="560207" y="5555334"/>
            <a:ext cx="3451586" cy="276999"/>
          </a:xfrm>
          <a:prstGeom prst="rect">
            <a:avLst/>
          </a:prstGeom>
        </p:spPr>
        <p:txBody>
          <a:bodyPr wrap="none">
            <a:spAutoFit/>
          </a:bodyPr>
          <a:lstStyle/>
          <a:p>
            <a:pPr>
              <a:spcBef>
                <a:spcPts val="0"/>
              </a:spcBef>
              <a:spcAft>
                <a:spcPts val="0"/>
              </a:spcAft>
            </a:pPr>
            <a:r>
              <a:rPr lang="en-US" altLang="zh-CN" dirty="0">
                <a:solidFill>
                  <a:srgbClr val="FF0000"/>
                </a:solidFill>
              </a:rPr>
              <a:t>Extend to indicate multiple short-term parameter set </a:t>
            </a:r>
          </a:p>
        </p:txBody>
      </p:sp>
      <p:pic>
        <p:nvPicPr>
          <p:cNvPr id="28" name="图片 27">
            <a:extLst>
              <a:ext uri="{FF2B5EF4-FFF2-40B4-BE49-F238E27FC236}">
                <a16:creationId xmlns:a16="http://schemas.microsoft.com/office/drawing/2014/main" id="{656D7060-7ABD-48E3-860B-5DE9C4472487}"/>
              </a:ext>
            </a:extLst>
          </p:cNvPr>
          <p:cNvPicPr>
            <a:picLocks noChangeAspect="1"/>
          </p:cNvPicPr>
          <p:nvPr/>
        </p:nvPicPr>
        <p:blipFill>
          <a:blip r:embed="rId5"/>
          <a:stretch>
            <a:fillRect/>
          </a:stretch>
        </p:blipFill>
        <p:spPr>
          <a:xfrm>
            <a:off x="6003119" y="5730023"/>
            <a:ext cx="1408030" cy="643091"/>
          </a:xfrm>
          <a:prstGeom prst="rect">
            <a:avLst/>
          </a:prstGeom>
        </p:spPr>
      </p:pic>
      <p:sp>
        <p:nvSpPr>
          <p:cNvPr id="29" name="矩形 28">
            <a:extLst>
              <a:ext uri="{FF2B5EF4-FFF2-40B4-BE49-F238E27FC236}">
                <a16:creationId xmlns:a16="http://schemas.microsoft.com/office/drawing/2014/main" id="{84C9CA04-C4C4-45C3-A03E-8F39CDC04C46}"/>
              </a:ext>
            </a:extLst>
          </p:cNvPr>
          <p:cNvSpPr/>
          <p:nvPr/>
        </p:nvSpPr>
        <p:spPr>
          <a:xfrm>
            <a:off x="7543800" y="4354531"/>
            <a:ext cx="728084" cy="276999"/>
          </a:xfrm>
          <a:prstGeom prst="rect">
            <a:avLst/>
          </a:prstGeom>
        </p:spPr>
        <p:txBody>
          <a:bodyPr wrap="none">
            <a:spAutoFit/>
          </a:bodyPr>
          <a:lstStyle/>
          <a:p>
            <a:pPr>
              <a:spcBef>
                <a:spcPts val="0"/>
              </a:spcBef>
              <a:spcAft>
                <a:spcPts val="0"/>
              </a:spcAft>
            </a:pPr>
            <a:r>
              <a:rPr lang="en-US" altLang="zh-CN" dirty="0">
                <a:solidFill>
                  <a:srgbClr val="FF0000"/>
                </a:solidFill>
              </a:rPr>
              <a:t>Index #0</a:t>
            </a:r>
          </a:p>
        </p:txBody>
      </p:sp>
      <p:sp>
        <p:nvSpPr>
          <p:cNvPr id="30" name="矩形 29">
            <a:extLst>
              <a:ext uri="{FF2B5EF4-FFF2-40B4-BE49-F238E27FC236}">
                <a16:creationId xmlns:a16="http://schemas.microsoft.com/office/drawing/2014/main" id="{A0EF276F-9E99-44C2-8244-D659AD70EF7A}"/>
              </a:ext>
            </a:extLst>
          </p:cNvPr>
          <p:cNvSpPr/>
          <p:nvPr/>
        </p:nvSpPr>
        <p:spPr>
          <a:xfrm>
            <a:off x="7535284" y="5156553"/>
            <a:ext cx="728084" cy="276999"/>
          </a:xfrm>
          <a:prstGeom prst="rect">
            <a:avLst/>
          </a:prstGeom>
        </p:spPr>
        <p:txBody>
          <a:bodyPr wrap="none">
            <a:spAutoFit/>
          </a:bodyPr>
          <a:lstStyle/>
          <a:p>
            <a:pPr>
              <a:spcBef>
                <a:spcPts val="0"/>
              </a:spcBef>
              <a:spcAft>
                <a:spcPts val="0"/>
              </a:spcAft>
            </a:pPr>
            <a:r>
              <a:rPr lang="en-US" altLang="zh-CN" dirty="0">
                <a:solidFill>
                  <a:srgbClr val="FF0000"/>
                </a:solidFill>
              </a:rPr>
              <a:t>Index #1</a:t>
            </a:r>
          </a:p>
        </p:txBody>
      </p:sp>
      <p:sp>
        <p:nvSpPr>
          <p:cNvPr id="31" name="矩形 30">
            <a:extLst>
              <a:ext uri="{FF2B5EF4-FFF2-40B4-BE49-F238E27FC236}">
                <a16:creationId xmlns:a16="http://schemas.microsoft.com/office/drawing/2014/main" id="{6555BA1B-D342-4E7F-95F1-24F589E9D5E0}"/>
              </a:ext>
            </a:extLst>
          </p:cNvPr>
          <p:cNvSpPr/>
          <p:nvPr/>
        </p:nvSpPr>
        <p:spPr>
          <a:xfrm>
            <a:off x="7543800" y="5948440"/>
            <a:ext cx="728084" cy="276999"/>
          </a:xfrm>
          <a:prstGeom prst="rect">
            <a:avLst/>
          </a:prstGeom>
        </p:spPr>
        <p:txBody>
          <a:bodyPr wrap="none">
            <a:spAutoFit/>
          </a:bodyPr>
          <a:lstStyle/>
          <a:p>
            <a:pPr>
              <a:spcBef>
                <a:spcPts val="0"/>
              </a:spcBef>
              <a:spcAft>
                <a:spcPts val="0"/>
              </a:spcAft>
            </a:pPr>
            <a:r>
              <a:rPr lang="en-US" altLang="zh-CN" dirty="0">
                <a:solidFill>
                  <a:srgbClr val="FF0000"/>
                </a:solidFill>
              </a:rPr>
              <a:t>Index #2</a:t>
            </a:r>
          </a:p>
        </p:txBody>
      </p:sp>
      <p:cxnSp>
        <p:nvCxnSpPr>
          <p:cNvPr id="24" name="连接符: 曲线 23">
            <a:extLst>
              <a:ext uri="{FF2B5EF4-FFF2-40B4-BE49-F238E27FC236}">
                <a16:creationId xmlns:a16="http://schemas.microsoft.com/office/drawing/2014/main" id="{7AE22AA6-8F41-4766-BFB4-0BA65EF534F0}"/>
              </a:ext>
            </a:extLst>
          </p:cNvPr>
          <p:cNvCxnSpPr>
            <a:stCxn id="25" idx="0"/>
          </p:cNvCxnSpPr>
          <p:nvPr/>
        </p:nvCxnSpPr>
        <p:spPr bwMode="auto">
          <a:xfrm rot="16200000" flipH="1">
            <a:off x="3275687" y="3212767"/>
            <a:ext cx="219757" cy="2449067"/>
          </a:xfrm>
          <a:prstGeom prst="curvedConnector4">
            <a:avLst>
              <a:gd name="adj1" fmla="val -104024"/>
              <a:gd name="adj2" fmla="val 63958"/>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左大括号 31">
            <a:extLst>
              <a:ext uri="{FF2B5EF4-FFF2-40B4-BE49-F238E27FC236}">
                <a16:creationId xmlns:a16="http://schemas.microsoft.com/office/drawing/2014/main" id="{58F8C09E-7C20-4B7D-A5FD-8C2FE343A271}"/>
              </a:ext>
            </a:extLst>
          </p:cNvPr>
          <p:cNvSpPr/>
          <p:nvPr/>
        </p:nvSpPr>
        <p:spPr bwMode="auto">
          <a:xfrm>
            <a:off x="4742656" y="4243655"/>
            <a:ext cx="173736" cy="2071092"/>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071935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1CCFEEF2-E559-4144-B745-03D4BDDF6CC5}"/>
              </a:ext>
            </a:extLst>
          </p:cNvPr>
          <p:cNvPicPr>
            <a:picLocks noChangeAspect="1"/>
          </p:cNvPicPr>
          <p:nvPr/>
        </p:nvPicPr>
        <p:blipFill>
          <a:blip r:embed="rId2"/>
          <a:stretch>
            <a:fillRect/>
          </a:stretch>
        </p:blipFill>
        <p:spPr>
          <a:xfrm>
            <a:off x="352425" y="4643049"/>
            <a:ext cx="4371975" cy="1074716"/>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An example for setting index based short-term parameters negotiation in MMS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dirty="0"/>
              <a:t>Slide </a:t>
            </a:r>
            <a:fld id="{402C19D2-AFCD-5441-8B74-E6F734CFFA69}" type="slidenum">
              <a:rPr lang="en-US" altLang="en-US" smtClean="0"/>
              <a:pPr/>
              <a:t>7</a:t>
            </a:fld>
            <a:endParaRPr lang="en-US" altLang="en-US" dirty="0"/>
          </a:p>
        </p:txBody>
      </p:sp>
      <p:pic>
        <p:nvPicPr>
          <p:cNvPr id="8" name="图片 7">
            <a:extLst>
              <a:ext uri="{FF2B5EF4-FFF2-40B4-BE49-F238E27FC236}">
                <a16:creationId xmlns:a16="http://schemas.microsoft.com/office/drawing/2014/main" id="{94CEA5D7-4B4E-4741-99BC-00EFDA19889A}"/>
              </a:ext>
            </a:extLst>
          </p:cNvPr>
          <p:cNvPicPr>
            <a:picLocks noChangeAspect="1"/>
          </p:cNvPicPr>
          <p:nvPr/>
        </p:nvPicPr>
        <p:blipFill>
          <a:blip r:embed="rId3"/>
          <a:stretch>
            <a:fillRect/>
          </a:stretch>
        </p:blipFill>
        <p:spPr>
          <a:xfrm>
            <a:off x="3886200" y="1981200"/>
            <a:ext cx="5088466" cy="1945994"/>
          </a:xfrm>
          <a:prstGeom prst="rect">
            <a:avLst/>
          </a:prstGeom>
        </p:spPr>
      </p:pic>
      <p:sp>
        <p:nvSpPr>
          <p:cNvPr id="22" name="Content Placeholder 2">
            <a:extLst>
              <a:ext uri="{FF2B5EF4-FFF2-40B4-BE49-F238E27FC236}">
                <a16:creationId xmlns:a16="http://schemas.microsoft.com/office/drawing/2014/main" id="{5314595B-6282-4F38-8A3F-B84070E742D9}"/>
              </a:ext>
            </a:extLst>
          </p:cNvPr>
          <p:cNvSpPr txBox="1">
            <a:spLocks/>
          </p:cNvSpPr>
          <p:nvPr/>
        </p:nvSpPr>
        <p:spPr bwMode="auto">
          <a:xfrm>
            <a:off x="382650" y="1657649"/>
            <a:ext cx="3503550" cy="2494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None/>
            </a:pPr>
            <a:r>
              <a:rPr lang="en-US" altLang="zh-CN" sz="1400" dirty="0"/>
              <a:t>Control and Report phase:</a:t>
            </a:r>
          </a:p>
          <a:p>
            <a:pPr>
              <a:spcBef>
                <a:spcPts val="0"/>
              </a:spcBef>
              <a:spcAft>
                <a:spcPts val="0"/>
              </a:spcAft>
            </a:pPr>
            <a:r>
              <a:rPr lang="en-US" altLang="zh-CN" sz="1400" dirty="0"/>
              <a:t>Initiator indicates the short-term parameter set by including related index instead of the whole the short-term parameters in the Poll Compact frame for current ranging round</a:t>
            </a:r>
          </a:p>
          <a:p>
            <a:pPr>
              <a:spcBef>
                <a:spcPts val="0"/>
              </a:spcBef>
              <a:spcAft>
                <a:spcPts val="0"/>
              </a:spcAft>
            </a:pPr>
            <a:r>
              <a:rPr lang="en-US" altLang="zh-CN" sz="1400" dirty="0"/>
              <a:t>Responder suggests the short-term parameter set by including related index instead of the whole the short-term parameters in the Response/Report Compact frame</a:t>
            </a:r>
          </a:p>
        </p:txBody>
      </p:sp>
      <p:sp>
        <p:nvSpPr>
          <p:cNvPr id="9" name="矩形 8">
            <a:extLst>
              <a:ext uri="{FF2B5EF4-FFF2-40B4-BE49-F238E27FC236}">
                <a16:creationId xmlns:a16="http://schemas.microsoft.com/office/drawing/2014/main" id="{34F36DC1-8A0A-4846-B911-F3EBB2EEF16D}"/>
              </a:ext>
            </a:extLst>
          </p:cNvPr>
          <p:cNvSpPr/>
          <p:nvPr/>
        </p:nvSpPr>
        <p:spPr>
          <a:xfrm>
            <a:off x="436151" y="4218801"/>
            <a:ext cx="2169184" cy="276999"/>
          </a:xfrm>
          <a:prstGeom prst="rect">
            <a:avLst/>
          </a:prstGeom>
        </p:spPr>
        <p:txBody>
          <a:bodyPr wrap="none">
            <a:spAutoFit/>
          </a:bodyPr>
          <a:lstStyle/>
          <a:p>
            <a:r>
              <a:rPr lang="en-US" altLang="zh-CN" dirty="0"/>
              <a:t>One-to-one Poll Compact frame</a:t>
            </a:r>
            <a:endParaRPr lang="zh-CN" altLang="en-US" dirty="0"/>
          </a:p>
        </p:txBody>
      </p:sp>
      <p:sp>
        <p:nvSpPr>
          <p:cNvPr id="25" name="矩形: 圆角 24">
            <a:extLst>
              <a:ext uri="{FF2B5EF4-FFF2-40B4-BE49-F238E27FC236}">
                <a16:creationId xmlns:a16="http://schemas.microsoft.com/office/drawing/2014/main" id="{4768D338-02DA-4B7B-AD69-89F0B0FDD4E6}"/>
              </a:ext>
            </a:extLst>
          </p:cNvPr>
          <p:cNvSpPr/>
          <p:nvPr/>
        </p:nvSpPr>
        <p:spPr>
          <a:xfrm>
            <a:off x="2895600" y="4670304"/>
            <a:ext cx="865896" cy="1074716"/>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
        <p:nvSpPr>
          <p:cNvPr id="23" name="矩形 22">
            <a:extLst>
              <a:ext uri="{FF2B5EF4-FFF2-40B4-BE49-F238E27FC236}">
                <a16:creationId xmlns:a16="http://schemas.microsoft.com/office/drawing/2014/main" id="{17B7DBCE-0A4D-4AEB-8D7B-853DCFA9F5E7}"/>
              </a:ext>
            </a:extLst>
          </p:cNvPr>
          <p:cNvSpPr/>
          <p:nvPr/>
        </p:nvSpPr>
        <p:spPr>
          <a:xfrm>
            <a:off x="2895600" y="4403705"/>
            <a:ext cx="1202045" cy="276999"/>
          </a:xfrm>
          <a:prstGeom prst="rect">
            <a:avLst/>
          </a:prstGeom>
        </p:spPr>
        <p:txBody>
          <a:bodyPr wrap="square">
            <a:spAutoFit/>
          </a:bodyPr>
          <a:lstStyle/>
          <a:p>
            <a:pPr>
              <a:spcBef>
                <a:spcPts val="0"/>
              </a:spcBef>
              <a:spcAft>
                <a:spcPts val="0"/>
              </a:spcAft>
            </a:pPr>
            <a:r>
              <a:rPr lang="en-US" altLang="zh-CN" dirty="0">
                <a:solidFill>
                  <a:srgbClr val="FF0000"/>
                </a:solidFill>
              </a:rPr>
              <a:t>Index only:2bit</a:t>
            </a:r>
          </a:p>
        </p:txBody>
      </p:sp>
      <p:pic>
        <p:nvPicPr>
          <p:cNvPr id="12" name="图片 11">
            <a:extLst>
              <a:ext uri="{FF2B5EF4-FFF2-40B4-BE49-F238E27FC236}">
                <a16:creationId xmlns:a16="http://schemas.microsoft.com/office/drawing/2014/main" id="{B1F54B15-5FC0-43A3-957F-D8F3BA7F57E7}"/>
              </a:ext>
            </a:extLst>
          </p:cNvPr>
          <p:cNvPicPr>
            <a:picLocks noChangeAspect="1"/>
          </p:cNvPicPr>
          <p:nvPr/>
        </p:nvPicPr>
        <p:blipFill>
          <a:blip r:embed="rId4"/>
          <a:stretch>
            <a:fillRect/>
          </a:stretch>
        </p:blipFill>
        <p:spPr>
          <a:xfrm>
            <a:off x="4981568" y="4632046"/>
            <a:ext cx="3934054" cy="1085719"/>
          </a:xfrm>
          <a:prstGeom prst="rect">
            <a:avLst/>
          </a:prstGeom>
        </p:spPr>
      </p:pic>
      <p:sp>
        <p:nvSpPr>
          <p:cNvPr id="26" name="矩形: 圆角 25">
            <a:extLst>
              <a:ext uri="{FF2B5EF4-FFF2-40B4-BE49-F238E27FC236}">
                <a16:creationId xmlns:a16="http://schemas.microsoft.com/office/drawing/2014/main" id="{A5CC8D2E-26CE-4641-B875-B383923EBD8A}"/>
              </a:ext>
            </a:extLst>
          </p:cNvPr>
          <p:cNvSpPr/>
          <p:nvPr/>
        </p:nvSpPr>
        <p:spPr>
          <a:xfrm>
            <a:off x="6858000" y="4632046"/>
            <a:ext cx="880533" cy="1074716"/>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
        <p:nvSpPr>
          <p:cNvPr id="27" name="矩形 26">
            <a:extLst>
              <a:ext uri="{FF2B5EF4-FFF2-40B4-BE49-F238E27FC236}">
                <a16:creationId xmlns:a16="http://schemas.microsoft.com/office/drawing/2014/main" id="{B79EA138-3E5A-4EF2-9DBF-CEA13BB16962}"/>
              </a:ext>
            </a:extLst>
          </p:cNvPr>
          <p:cNvSpPr/>
          <p:nvPr/>
        </p:nvSpPr>
        <p:spPr>
          <a:xfrm>
            <a:off x="6925248" y="4365447"/>
            <a:ext cx="1202045" cy="276999"/>
          </a:xfrm>
          <a:prstGeom prst="rect">
            <a:avLst/>
          </a:prstGeom>
        </p:spPr>
        <p:txBody>
          <a:bodyPr wrap="square">
            <a:spAutoFit/>
          </a:bodyPr>
          <a:lstStyle/>
          <a:p>
            <a:pPr>
              <a:spcBef>
                <a:spcPts val="0"/>
              </a:spcBef>
              <a:spcAft>
                <a:spcPts val="0"/>
              </a:spcAft>
            </a:pPr>
            <a:r>
              <a:rPr lang="en-US" altLang="zh-CN" dirty="0">
                <a:solidFill>
                  <a:srgbClr val="FF0000"/>
                </a:solidFill>
              </a:rPr>
              <a:t>Index only:2bit</a:t>
            </a:r>
          </a:p>
        </p:txBody>
      </p:sp>
      <p:sp>
        <p:nvSpPr>
          <p:cNvPr id="33" name="矩形 32">
            <a:extLst>
              <a:ext uri="{FF2B5EF4-FFF2-40B4-BE49-F238E27FC236}">
                <a16:creationId xmlns:a16="http://schemas.microsoft.com/office/drawing/2014/main" id="{528E240A-B85C-44EA-8749-02B18750896F}"/>
              </a:ext>
            </a:extLst>
          </p:cNvPr>
          <p:cNvSpPr/>
          <p:nvPr/>
        </p:nvSpPr>
        <p:spPr>
          <a:xfrm>
            <a:off x="4844335" y="4218801"/>
            <a:ext cx="2510624" cy="276999"/>
          </a:xfrm>
          <a:prstGeom prst="rect">
            <a:avLst/>
          </a:prstGeom>
        </p:spPr>
        <p:txBody>
          <a:bodyPr wrap="none">
            <a:spAutoFit/>
          </a:bodyPr>
          <a:lstStyle/>
          <a:p>
            <a:r>
              <a:rPr lang="en-US" altLang="zh-CN" dirty="0"/>
              <a:t>One-to-one Response Compact frame</a:t>
            </a:r>
            <a:endParaRPr lang="zh-CN" altLang="en-US" dirty="0"/>
          </a:p>
        </p:txBody>
      </p:sp>
      <p:sp>
        <p:nvSpPr>
          <p:cNvPr id="14" name="矩形 13">
            <a:extLst>
              <a:ext uri="{FF2B5EF4-FFF2-40B4-BE49-F238E27FC236}">
                <a16:creationId xmlns:a16="http://schemas.microsoft.com/office/drawing/2014/main" id="{F52CB5F3-7511-4D10-893E-250404F191A8}"/>
              </a:ext>
            </a:extLst>
          </p:cNvPr>
          <p:cNvSpPr/>
          <p:nvPr/>
        </p:nvSpPr>
        <p:spPr>
          <a:xfrm>
            <a:off x="685800" y="5965576"/>
            <a:ext cx="705273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eaLnBrk="1" hangingPunct="1">
              <a:spcBef>
                <a:spcPts val="0"/>
              </a:spcBef>
              <a:spcAft>
                <a:spcPts val="0"/>
              </a:spcAft>
            </a:pPr>
            <a:r>
              <a:rPr lang="en-US" altLang="zh-CN" sz="1400" dirty="0">
                <a:latin typeface="+mn-lt"/>
              </a:rPr>
              <a:t>Similar extension can be made for the one to many MMS ranging </a:t>
            </a:r>
          </a:p>
        </p:txBody>
      </p:sp>
    </p:spTree>
    <p:extLst>
      <p:ext uri="{BB962C8B-B14F-4D97-AF65-F5344CB8AC3E}">
        <p14:creationId xmlns:p14="http://schemas.microsoft.com/office/powerpoint/2010/main" val="36845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Suggestion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383914"/>
            <a:ext cx="8230467" cy="3111886"/>
          </a:xfrm>
        </p:spPr>
        <p:txBody>
          <a:bodyPr/>
          <a:lstStyle/>
          <a:p>
            <a:pPr>
              <a:lnSpc>
                <a:spcPct val="150000"/>
              </a:lnSpc>
              <a:spcBef>
                <a:spcPts val="0"/>
              </a:spcBef>
              <a:spcAft>
                <a:spcPts val="0"/>
              </a:spcAft>
            </a:pPr>
            <a:r>
              <a:rPr lang="en-US" altLang="zh-CN" sz="1600" dirty="0"/>
              <a:t>The short length of transmission in control and report phase of NBA-MMS is preferred in UNII-3 and UNII-5</a:t>
            </a:r>
          </a:p>
          <a:p>
            <a:pPr>
              <a:lnSpc>
                <a:spcPct val="150000"/>
              </a:lnSpc>
              <a:spcBef>
                <a:spcPts val="0"/>
              </a:spcBef>
              <a:spcAft>
                <a:spcPts val="0"/>
              </a:spcAft>
            </a:pPr>
            <a:r>
              <a:rPr lang="en-US" altLang="zh-CN" sz="1600" dirty="0"/>
              <a:t>Successful transmission in control phase is important for MMS, otherwise the whole ranging round will fails</a:t>
            </a:r>
          </a:p>
          <a:p>
            <a:pPr>
              <a:lnSpc>
                <a:spcPct val="150000"/>
              </a:lnSpc>
              <a:spcBef>
                <a:spcPts val="0"/>
              </a:spcBef>
              <a:spcAft>
                <a:spcPts val="0"/>
              </a:spcAft>
              <a:buFont typeface="Arial" panose="020B0604020202020204" pitchFamily="34" charset="0"/>
              <a:buChar char="•"/>
            </a:pPr>
            <a:r>
              <a:rPr lang="en-US" altLang="zh-CN" sz="1600" dirty="0"/>
              <a:t>Initiator may configure a list of short-term parameter sets with specific index for each associated short-term parameter set for the upcoming ranging session</a:t>
            </a:r>
          </a:p>
          <a:p>
            <a:pPr>
              <a:lnSpc>
                <a:spcPct val="150000"/>
              </a:lnSpc>
              <a:spcBef>
                <a:spcPts val="0"/>
              </a:spcBef>
              <a:spcAft>
                <a:spcPts val="0"/>
              </a:spcAft>
            </a:pPr>
            <a:r>
              <a:rPr lang="en-US" altLang="zh-CN" sz="1600" dirty="0"/>
              <a:t>In the control and/or report phase of MMS ranging, an index can be exchanged by the Compact frame instead of the whole the short-term parameters</a:t>
            </a:r>
          </a:p>
          <a:p>
            <a:pPr>
              <a:lnSpc>
                <a:spcPct val="150000"/>
              </a:lnSpc>
              <a:spcBef>
                <a:spcPts val="0"/>
              </a:spcBef>
              <a:spcAft>
                <a:spcPts val="0"/>
              </a:spcAft>
            </a:pPr>
            <a:endParaRPr lang="en-US" altLang="zh-CN" sz="1600" dirty="0"/>
          </a:p>
          <a:p>
            <a:pPr>
              <a:lnSpc>
                <a:spcPct val="150000"/>
              </a:lnSpc>
              <a:spcBef>
                <a:spcPts val="0"/>
              </a:spcBef>
              <a:spcAft>
                <a:spcPts val="0"/>
              </a:spcAft>
            </a:pPr>
            <a:endParaRPr lang="en-US" altLang="zh-CN" sz="1600" dirty="0">
              <a:latin typeface="+mn-ea"/>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5531515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103319</TotalTime>
  <Words>1012</Words>
  <Application>Microsoft Office PowerPoint</Application>
  <PresentationFormat>全屏显示(4:3)</PresentationFormat>
  <Paragraphs>93</Paragraphs>
  <Slides>8</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8</vt:i4>
      </vt:variant>
    </vt:vector>
  </HeadingPairs>
  <TitlesOfParts>
    <vt:vector size="11" baseType="lpstr">
      <vt:lpstr>Arial</vt:lpstr>
      <vt:lpstr>Times New Roman</vt:lpstr>
      <vt:lpstr>Office Theme</vt:lpstr>
      <vt:lpstr>PowerPoint 演示文稿</vt:lpstr>
      <vt:lpstr>Short-term parameters negotiation in MMS</vt:lpstr>
      <vt:lpstr>Short-term parameters negotiation is MMS control phase</vt:lpstr>
      <vt:lpstr>LBT may be required for NBA-MMS </vt:lpstr>
      <vt:lpstr>Proposed setting index based short-term parameters negotiation in MMS </vt:lpstr>
      <vt:lpstr>An example for setting index based short-term parameters negotiation in MMS </vt:lpstr>
      <vt:lpstr>An example for setting index based short-term parameters negotiation in MMS </vt:lpstr>
      <vt:lpstr>Suggestion</vt:lpstr>
    </vt:vector>
  </TitlesOfParts>
  <Manager/>
  <Company>Calterah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wenzheng.li@calterah.com</dc:creator>
  <cp:keywords/>
  <dc:description>&lt;doc#&gt;</dc:description>
  <cp:lastModifiedBy>李文正(Wenzheng Li)</cp:lastModifiedBy>
  <cp:revision>475</cp:revision>
  <cp:lastPrinted>1998-02-10T13:28:06Z</cp:lastPrinted>
  <dcterms:created xsi:type="dcterms:W3CDTF">2021-07-16T20:39:58Z</dcterms:created>
  <dcterms:modified xsi:type="dcterms:W3CDTF">2024-07-12T09:18:06Z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