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9.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91.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90.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25.xml.rels" ContentType="application/vnd.openxmlformats-package.relationships+xml"/>
  <Override PartName="/ppt/slideLayouts/_rels/slideLayout28.xml.rels" ContentType="application/vnd.openxmlformats-package.relationships+xml"/>
  <Override PartName="/ppt/slideLayouts/_rels/slideLayout92.xml.rels" ContentType="application/vnd.openxmlformats-package.relationships+xml"/>
  <Override PartName="/ppt/slideLayouts/_rels/slideLayout85.xml.rels" ContentType="application/vnd.openxmlformats-package.relationships+xml"/>
  <Override PartName="/ppt/slideLayouts/_rels/slideLayout32.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93.xml.rels" ContentType="application/vnd.openxmlformats-package.relationships+xml"/>
  <Override PartName="/ppt/slideLayouts/_rels/slideLayout86.xml.rels" ContentType="application/vnd.openxmlformats-package.relationships+xml"/>
  <Override PartName="/ppt/slideLayouts/_rels/slideLayout71.xml.rels" ContentType="application/vnd.openxmlformats-package.relationships+xml"/>
  <Override PartName="/ppt/slideLayouts/_rels/slideLayout67.xml.rels" ContentType="application/vnd.openxmlformats-package.relationships+xml"/>
  <Override PartName="/ppt/slideLayouts/_rels/slideLayout77.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54.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5.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11.xml.rels" ContentType="application/vnd.openxmlformats-package.relationships+xml"/>
  <Override PartName="/ppt/slideLayouts/_rels/slideLayout65.xml.rels" ContentType="application/vnd.openxmlformats-package.relationships+xml"/>
  <Override PartName="/ppt/slideLayouts/_rels/slideLayout14.xml.rels" ContentType="application/vnd.openxmlformats-package.relationships+xml"/>
  <Override PartName="/ppt/slideLayouts/_rels/slideLayout89.xml.rels" ContentType="application/vnd.openxmlformats-package.relationships+xml"/>
  <Override PartName="/ppt/slideLayouts/_rels/slideLayout74.xml.rels" ContentType="application/vnd.openxmlformats-package.relationships+xml"/>
  <Override PartName="/ppt/slideLayouts/_rels/slideLayout81.xml.rels" ContentType="application/vnd.openxmlformats-package.relationships+xml"/>
  <Override PartName="/ppt/slideLayouts/_rels/slideLayout58.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2.xml.rels" ContentType="application/vnd.openxmlformats-package.relationships+xml"/>
  <Override PartName="/ppt/slideLayouts/_rels/slideLayout43.xml.rels" ContentType="application/vnd.openxmlformats-package.relationships+xml"/>
  <Override PartName="/ppt/slideLayouts/_rels/slideLayout96.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88.xml.rels" ContentType="application/vnd.openxmlformats-package.relationships+xml"/>
  <Override PartName="/ppt/slideLayouts/_rels/slideLayout64.xml.rels" ContentType="application/vnd.openxmlformats-package.relationships+xml"/>
  <Override PartName="/ppt/slideLayouts/_rels/slideLayout95.xml.rels" ContentType="application/vnd.openxmlformats-package.relationships+xml"/>
  <Override PartName="/ppt/slideLayouts/_rels/slideLayout80.xml.rels" ContentType="application/vnd.openxmlformats-package.relationships+xml"/>
  <Override PartName="/ppt/slideLayouts/_rels/slideLayout94.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87.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49.xml" ContentType="application/vnd.openxmlformats-officedocument.presentationml.slideLayout+xml"/>
  <Override PartName="/ppt/slideLayouts/slideLayout12.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94.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70.xml" ContentType="application/vnd.openxmlformats-officedocument.presentationml.slideLayout+xml"/>
  <Override PartName="/ppt/slideLayouts/slideLayout69.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61.xml" ContentType="application/vnd.openxmlformats-officedocument.presentationml.slideLayout+xml"/>
  <Override PartName="/ppt/slideLayouts/slideLayout96.xml" ContentType="application/vnd.openxmlformats-officedocument.presentationml.slideLayout+xml"/>
  <Override PartName="/ppt/slideLayouts/slideLayout60.xml" ContentType="application/vnd.openxmlformats-officedocument.presentationml.slideLayout+xml"/>
  <Override PartName="/ppt/slideLayouts/slideLayout95.xml" ContentType="application/vnd.openxmlformats-officedocument.presentationml.slideLayout+xml"/>
  <Override PartName="/ppt/slideLayouts/slideLayout89.xml" ContentType="application/vnd.openxmlformats-officedocument.presentationml.slideLayout+xml"/>
  <Override PartName="/ppt/slideLayouts/slideLayout77.xml" ContentType="application/vnd.openxmlformats-officedocument.presentationml.slideLayout+xml"/>
  <Override PartName="/ppt/slideLayouts/slideLayout88.xml" ContentType="application/vnd.openxmlformats-officedocument.presentationml.slideLayout+xml"/>
  <Override PartName="/ppt/slideLayouts/slideLayout76.xml" ContentType="application/vnd.openxmlformats-officedocument.presentationml.slideLayout+xml"/>
  <Override PartName="/ppt/slideLayouts/slideLayout87.xml" ContentType="application/vnd.openxmlformats-officedocument.presentationml.slideLayout+xml"/>
  <Override PartName="/ppt/slideLayouts/slideLayout75.xml" ContentType="application/vnd.openxmlformats-officedocument.presentationml.slideLayout+xml"/>
  <Override PartName="/ppt/slideLayouts/slideLayout86.xml" ContentType="application/vnd.openxmlformats-officedocument.presentationml.slideLayout+xml"/>
  <Override PartName="/ppt/slideLayouts/slideLayout74.xml" ContentType="application/vnd.openxmlformats-officedocument.presentationml.slideLayout+xml"/>
  <Override PartName="/ppt/slideLayouts/slideLayout85.xml" ContentType="application/vnd.openxmlformats-officedocument.presentationml.slideLayout+xml"/>
  <Override PartName="/ppt/slideLayouts/slideLayout79.xml" ContentType="application/vnd.openxmlformats-officedocument.presentationml.slideLayout+xml"/>
  <Override PartName="/ppt/slideLayouts/slideLayout78.xml" ContentType="application/vnd.openxmlformats-officedocument.presentationml.slideLayout+xml"/>
  <Override PartName="/ppt/slideLayouts/slideLayout28.xml" ContentType="application/vnd.openxmlformats-officedocument.presentationml.slideLayout+xml"/>
  <Override PartName="/ppt/slideLayouts/slideLayout93.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90.xml" ContentType="application/vnd.openxmlformats-officedocument.presentationml.slideLayout+xml"/>
  <Override PartName="/ppt/slideLayouts/slideLayout25.xml" ContentType="application/vnd.openxmlformats-officedocument.presentationml.slideLayout+xml"/>
  <Override PartName="/ppt/slideLayouts/slideLayout91.xml" ContentType="application/vnd.openxmlformats-officedocument.presentationml.slideLayout+xml"/>
  <Override PartName="/ppt/slideLayouts/slideLayout26.xml" ContentType="application/vnd.openxmlformats-officedocument.presentationml.slideLayout+xml"/>
  <Override PartName="/ppt/slideLayouts/slideLayout92.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8.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notesMaster" Target="notesMasters/notesMaster1.xml"/><Relationship Id="rId11" Type="http://schemas.openxmlformats.org/officeDocument/2006/relationships/slide" Target="slides/slide1.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slide" Target="slides/slide18.xml"/><Relationship Id="rId29" Type="http://schemas.openxmlformats.org/officeDocument/2006/relationships/slide" Target="slides/slide19.xml"/><Relationship Id="rId30"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9.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70"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71"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72"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73"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74"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C42AB199-325C-4B27-BD1D-E13A6173D8A1}"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7" name="CustomShape 1"/>
          <p:cNvSpPr/>
          <p:nvPr/>
        </p:nvSpPr>
        <p:spPr>
          <a:xfrm>
            <a:off x="3288600" y="9736920"/>
            <a:ext cx="870120" cy="776520"/>
          </a:xfrm>
          <a:prstGeom prst="rect">
            <a:avLst/>
          </a:prstGeom>
          <a:noFill/>
          <a:ln w="0">
            <a:noFill/>
          </a:ln>
        </p:spPr>
        <p:style>
          <a:lnRef idx="0"/>
          <a:fillRef idx="0"/>
          <a:effectRef idx="0"/>
          <a:fontRef idx="minor"/>
        </p:style>
        <p:txBody>
          <a:bodyPr lIns="0" rIns="0" tIns="0" bIns="0" anchor="t">
            <a:noAutofit/>
          </a:bodyPr>
          <a:p>
            <a:pPr algn="r">
              <a:lnSpc>
                <a:spcPct val="100000"/>
              </a:lnSpc>
            </a:pPr>
            <a:fld id="{76CA57EC-7F37-4D3E-AFDE-12215B5AD51B}"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418" name="PlaceHolder 1"/>
          <p:cNvSpPr>
            <a:spLocks noGrp="1"/>
          </p:cNvSpPr>
          <p:nvPr>
            <p:ph type="body"/>
          </p:nvPr>
        </p:nvSpPr>
        <p:spPr>
          <a:xfrm>
            <a:off x="1036080" y="4777200"/>
            <a:ext cx="5672520" cy="449856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419" name="PlaceHolder 2"/>
          <p:cNvSpPr>
            <a:spLocks noGrp="1"/>
          </p:cNvSpPr>
          <p:nvPr>
            <p:ph type="sldImg"/>
          </p:nvPr>
        </p:nvSpPr>
        <p:spPr>
          <a:xfrm>
            <a:off x="1282680" y="760320"/>
            <a:ext cx="5184720" cy="373104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3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34"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3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3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3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3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4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41"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4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4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4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4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4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4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49"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5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53"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5"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56"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5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1"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63"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4"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5"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6"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7"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8"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5.xml"/><Relationship Id="rId3" Type="http://schemas.openxmlformats.org/officeDocument/2006/relationships/slideLayout" Target="../slideLayouts/slideLayout86.xml"/><Relationship Id="rId4" Type="http://schemas.openxmlformats.org/officeDocument/2006/relationships/slideLayout" Target="../slideLayouts/slideLayout87.xml"/><Relationship Id="rId5" Type="http://schemas.openxmlformats.org/officeDocument/2006/relationships/slideLayout" Target="../slideLayouts/slideLayout88.xml"/><Relationship Id="rId6" Type="http://schemas.openxmlformats.org/officeDocument/2006/relationships/slideLayout" Target="../slideLayouts/slideLayout89.xml"/><Relationship Id="rId7" Type="http://schemas.openxmlformats.org/officeDocument/2006/relationships/slideLayout" Target="../slideLayouts/slideLayout90.xml"/><Relationship Id="rId8" Type="http://schemas.openxmlformats.org/officeDocument/2006/relationships/slideLayout" Target="../slideLayouts/slideLayout91.xml"/><Relationship Id="rId9" Type="http://schemas.openxmlformats.org/officeDocument/2006/relationships/slideLayout" Target="../slideLayouts/slideLayout92.xml"/><Relationship Id="rId10" Type="http://schemas.openxmlformats.org/officeDocument/2006/relationships/slideLayout" Target="../slideLayouts/slideLayout93.xml"/><Relationship Id="rId11" Type="http://schemas.openxmlformats.org/officeDocument/2006/relationships/slideLayout" Target="../slideLayouts/slideLayout94.xml"/><Relationship Id="rId12" Type="http://schemas.openxmlformats.org/officeDocument/2006/relationships/slideLayout" Target="../slideLayouts/slideLayout95.xml"/><Relationship Id="rId13" Type="http://schemas.openxmlformats.org/officeDocument/2006/relationships/slideLayout" Target="../slideLayouts/slideLayout9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2760" cy="193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802.15-24-0373-00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9000" cy="2854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9000" cy="2854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E4AEFAC-41AC-4472-9C95-7D72175137E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9000" cy="2854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4560" cy="193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2760" cy="193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802.15-24-0373-00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9000" cy="2854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9000" cy="2854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1A65FFA-AAA8-476B-B1CF-A247F5E6CF1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9000" cy="2854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4560" cy="193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2760" cy="193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802.15-24-0373-00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9000" cy="2854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9000" cy="2854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FA0BB14-15D5-4519-93E0-A350E5EF555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9000" cy="2854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4560" cy="193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2760" cy="193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802.15-24-0373-00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9000" cy="2854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9000" cy="2854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818621B-F973-467D-9678-63C9B1B5386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9000" cy="2854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4560" cy="193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2760" cy="193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802.15-24-0373-00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9000" cy="2854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9000" cy="2854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3E7DD81-5B88-438B-9F54-C7A41B7B945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9000" cy="2854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4560" cy="193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3120" cy="194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802.15-24-0373-00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9360" cy="2858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9360" cy="2858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8B37ABB-882B-4D15-9C9D-6C038B3AD23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9360" cy="2858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4920" cy="194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3120" cy="194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802.15-24-0373-00</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9360" cy="2858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9360" cy="2858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D32B59C-84BD-4C93-82E2-AAD6B93D914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9360" cy="2858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4920" cy="194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3" name="CustomShape 2"/>
          <p:cNvSpPr/>
          <p:nvPr/>
        </p:nvSpPr>
        <p:spPr>
          <a:xfrm>
            <a:off x="3095640" y="396000"/>
            <a:ext cx="5348160" cy="199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802-15-23-0506-02</a:t>
            </a:r>
            <a:endParaRPr b="0" lang="en-US" sz="1400" spc="-1" strike="noStrike">
              <a:solidFill>
                <a:srgbClr val="000000"/>
              </a:solidFill>
              <a:latin typeface="Arial"/>
            </a:endParaRPr>
          </a:p>
        </p:txBody>
      </p:sp>
      <p:sp>
        <p:nvSpPr>
          <p:cNvPr id="324"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5" name="CustomShape 4"/>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26"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7"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8" name="CustomShape 7"/>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5946738-9773-4063-ACF5-6004995DB60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329" name="CustomShape 8"/>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330" name="CustomShape 9"/>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331"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332"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269-01-cryp-may24-session-minutes-for-ig-crypt.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89.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75" name="CustomShape 1"/>
          <p:cNvSpPr/>
          <p:nvPr/>
        </p:nvSpPr>
        <p:spPr>
          <a:xfrm>
            <a:off x="152280" y="609480"/>
            <a:ext cx="8971920" cy="46065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IG Crypto Opening Report, Agenda and Closing report for May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15</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July,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IG Crypto Meeting in July</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IG Crypto July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4" name="CustomShape 1"/>
          <p:cNvSpPr/>
          <p:nvPr/>
        </p:nvSpPr>
        <p:spPr>
          <a:xfrm>
            <a:off x="685800" y="685440"/>
            <a:ext cx="7752600" cy="10472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5" name="CustomShape 2"/>
          <p:cNvSpPr/>
          <p:nvPr/>
        </p:nvSpPr>
        <p:spPr>
          <a:xfrm>
            <a:off x="438120" y="602280"/>
            <a:ext cx="82112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July</a:t>
            </a:r>
            <a:endParaRPr b="0" lang="en-US" sz="4400" spc="-1" strike="noStrike">
              <a:solidFill>
                <a:srgbClr val="000000"/>
              </a:solidFill>
              <a:latin typeface="Arial"/>
            </a:endParaRPr>
          </a:p>
        </p:txBody>
      </p:sp>
      <p:sp>
        <p:nvSpPr>
          <p:cNvPr id="396" name="CustomShape 3"/>
          <p:cNvSpPr/>
          <p:nvPr/>
        </p:nvSpPr>
        <p:spPr>
          <a:xfrm>
            <a:off x="457200" y="1604520"/>
            <a:ext cx="8211240" cy="3959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7" name="CustomShape 4"/>
          <p:cNvSpPr/>
          <p:nvPr/>
        </p:nvSpPr>
        <p:spPr>
          <a:xfrm>
            <a:off x="457200" y="1604520"/>
            <a:ext cx="8209800" cy="395784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Process comments received for the PARs.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8" name="CustomShape 1"/>
          <p:cNvSpPr/>
          <p:nvPr/>
        </p:nvSpPr>
        <p:spPr>
          <a:xfrm>
            <a:off x="457200" y="273600"/>
            <a:ext cx="8215920" cy="11314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July</a:t>
            </a:r>
            <a:endParaRPr b="0" lang="en-US" sz="4400" spc="-1" strike="noStrike">
              <a:solidFill>
                <a:srgbClr val="000000"/>
              </a:solidFill>
              <a:latin typeface="Arial"/>
            </a:endParaRPr>
          </a:p>
        </p:txBody>
      </p:sp>
      <p:sp>
        <p:nvSpPr>
          <p:cNvPr id="399" name="CustomShape 2"/>
          <p:cNvSpPr/>
          <p:nvPr/>
        </p:nvSpPr>
        <p:spPr>
          <a:xfrm>
            <a:off x="457200" y="1604520"/>
            <a:ext cx="7761960" cy="3963960"/>
          </a:xfrm>
          <a:prstGeom prst="rect">
            <a:avLst/>
          </a:prstGeom>
          <a:noFill/>
          <a:ln w="0">
            <a:noFill/>
          </a:ln>
        </p:spPr>
        <p:style>
          <a:lnRef idx="0"/>
          <a:fillRef idx="0"/>
          <a:effectRef idx="0"/>
          <a:fontRef idx="minor"/>
        </p:style>
        <p:txBody>
          <a:bodyPr lIns="0" rIns="0" tIns="0" bIns="0" anchor="t">
            <a:normAutofit fontScale="55000"/>
          </a:bodyPr>
          <a:p>
            <a:pPr marL="676440" indent="-49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15</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1600-1800</a:t>
            </a:r>
            <a:endParaRPr b="0" lang="en-US" sz="3200" spc="-1" strike="noStrike">
              <a:solidFill>
                <a:srgbClr val="000000"/>
              </a:solidFill>
              <a:latin typeface="Arial"/>
            </a:endParaRPr>
          </a:p>
          <a:p>
            <a:pPr lvl="2" marL="1013760" indent="-329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2" marL="1013760" indent="-329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15-24-0373-00</a:t>
            </a:r>
            <a:endParaRPr b="0" lang="en-US" sz="3200" spc="-1" strike="noStrike">
              <a:solidFill>
                <a:srgbClr val="000000"/>
              </a:solidFill>
              <a:latin typeface="Arial"/>
            </a:endParaRPr>
          </a:p>
          <a:p>
            <a:pPr lvl="2" marL="1013760" indent="-329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15-24-0269-01</a:t>
            </a:r>
            <a:endParaRPr b="0" lang="en-US" sz="3200" spc="-1" strike="noStrike">
              <a:solidFill>
                <a:srgbClr val="000000"/>
              </a:solidFill>
              <a:latin typeface="Arial"/>
            </a:endParaRPr>
          </a:p>
          <a:p>
            <a:pPr lvl="2" marL="1013760" indent="-329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Review comments received for the PARs</a:t>
            </a:r>
            <a:endParaRPr b="0" lang="en-US" sz="3200" spc="-1" strike="noStrike">
              <a:solidFill>
                <a:srgbClr val="000000"/>
              </a:solidFill>
              <a:latin typeface="Arial"/>
            </a:endParaRPr>
          </a:p>
          <a:p>
            <a:pPr lvl="2" marL="1013760" indent="-329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Generate responses to the comments</a:t>
            </a:r>
            <a:endParaRPr b="0" lang="en-US" sz="3200" spc="-1" strike="noStrike">
              <a:solidFill>
                <a:srgbClr val="000000"/>
              </a:solidFill>
              <a:latin typeface="Arial"/>
            </a:endParaRPr>
          </a:p>
          <a:p>
            <a:pPr marL="676440" indent="-49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US" sz="3200" spc="-1" strike="noStrike">
              <a:solidFill>
                <a:srgbClr val="000000"/>
              </a:solidFill>
              <a:latin typeface="Arial"/>
            </a:endParaRPr>
          </a:p>
          <a:p>
            <a:pPr lvl="2" marL="1013760" indent="-329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comments</a:t>
            </a:r>
            <a:endParaRPr b="0" lang="en-US" sz="3200" spc="-1" strike="noStrike">
              <a:solidFill>
                <a:srgbClr val="000000"/>
              </a:solidFill>
              <a:latin typeface="Arial"/>
            </a:endParaRPr>
          </a:p>
          <a:p>
            <a:pPr marL="676440" indent="-49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US" sz="3200" spc="-1" strike="noStrike">
              <a:solidFill>
                <a:srgbClr val="000000"/>
              </a:solidFill>
              <a:latin typeface="Arial"/>
            </a:endParaRPr>
          </a:p>
          <a:p>
            <a:pPr lvl="2" marL="1013760" indent="-329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Finish on working on comment responses</a:t>
            </a:r>
            <a:endParaRPr b="0" lang="en-US" sz="3200" spc="-1" strike="noStrike">
              <a:solidFill>
                <a:srgbClr val="000000"/>
              </a:solidFill>
              <a:latin typeface="Arial"/>
            </a:endParaRPr>
          </a:p>
          <a:p>
            <a:pPr lvl="2" marL="1013760" indent="-329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0" name="CustomShape 1"/>
          <p:cNvSpPr/>
          <p:nvPr/>
        </p:nvSpPr>
        <p:spPr>
          <a:xfrm>
            <a:off x="457200" y="273600"/>
            <a:ext cx="8219880" cy="1135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PARs</a:t>
            </a:r>
            <a:endParaRPr b="0" lang="en-US" sz="4400" spc="-1" strike="noStrike">
              <a:solidFill>
                <a:srgbClr val="000000"/>
              </a:solidFill>
              <a:latin typeface="Arial"/>
            </a:endParaRPr>
          </a:p>
        </p:txBody>
      </p:sp>
      <p:sp>
        <p:nvSpPr>
          <p:cNvPr id="401" name="CustomShape 2"/>
          <p:cNvSpPr/>
          <p:nvPr/>
        </p:nvSpPr>
        <p:spPr>
          <a:xfrm>
            <a:off x="457200" y="1604520"/>
            <a:ext cx="8220240" cy="396756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There is two PARs of interest</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Ascon cipher algorithms for 802.15.4</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TG4ae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EDHOC KMP for 802.15.9</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TG9a</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2" name="CustomShape 5"/>
          <p:cNvSpPr/>
          <p:nvPr/>
        </p:nvSpPr>
        <p:spPr>
          <a:xfrm>
            <a:off x="457200" y="273600"/>
            <a:ext cx="8219880" cy="1135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Ascon</a:t>
            </a:r>
            <a:endParaRPr b="0" lang="en-US" sz="4400" spc="-1" strike="noStrike">
              <a:solidFill>
                <a:srgbClr val="000000"/>
              </a:solidFill>
              <a:latin typeface="Arial"/>
            </a:endParaRPr>
          </a:p>
        </p:txBody>
      </p:sp>
      <p:sp>
        <p:nvSpPr>
          <p:cNvPr id="403" name="CustomShape 6"/>
          <p:cNvSpPr/>
          <p:nvPr/>
        </p:nvSpPr>
        <p:spPr>
          <a:xfrm>
            <a:off x="457200" y="1604520"/>
            <a:ext cx="8220240" cy="3967560"/>
          </a:xfrm>
          <a:prstGeom prst="rect">
            <a:avLst/>
          </a:prstGeom>
          <a:noFill/>
          <a:ln w="0">
            <a:noFill/>
          </a:ln>
        </p:spPr>
        <p:style>
          <a:lnRef idx="0"/>
          <a:fillRef idx="0"/>
          <a:effectRef idx="0"/>
          <a:fontRef idx="minor"/>
        </p:style>
        <p:txBody>
          <a:bodyPr lIns="0" rIns="0" tIns="0" bIns="0" anchor="t">
            <a:normAutofit fontScale="70000"/>
          </a:bodyPr>
          <a:p>
            <a:pPr marL="302400" indent="-224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Ascon is lightweight crypto algorithm and would be quite suitable for 802.15.4 use. </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It is AEAD algorithm, uses 128-bit nonce etc, thus can be quite easily added to the 802.15.4 which uses same construct.</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versions Ascon-128 and Ascon-128a, most likely we want to pick one (more efficient Ascon-128a?)</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Does not currently support 32-bit tags in standard, that needs to be added.</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Also supports hashing, PRF etc, but those are not yet used in 802.15.4.</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4" name="CustomShape 7"/>
          <p:cNvSpPr/>
          <p:nvPr/>
        </p:nvSpPr>
        <p:spPr>
          <a:xfrm>
            <a:off x="457200" y="273600"/>
            <a:ext cx="8219880" cy="1135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TG4ae Ascon</a:t>
            </a:r>
            <a:endParaRPr b="0" lang="en-US" sz="4400" spc="-1" strike="noStrike">
              <a:solidFill>
                <a:srgbClr val="000000"/>
              </a:solidFill>
              <a:latin typeface="Arial"/>
            </a:endParaRPr>
          </a:p>
        </p:txBody>
      </p:sp>
      <p:sp>
        <p:nvSpPr>
          <p:cNvPr id="405" name="CustomShape 8"/>
          <p:cNvSpPr/>
          <p:nvPr/>
        </p:nvSpPr>
        <p:spPr>
          <a:xfrm>
            <a:off x="457200" y="1604520"/>
            <a:ext cx="8220240" cy="3967560"/>
          </a:xfrm>
          <a:prstGeom prst="rect">
            <a:avLst/>
          </a:prstGeom>
          <a:noFill/>
          <a:ln w="0">
            <a:noFill/>
          </a:ln>
        </p:spPr>
        <p:style>
          <a:lnRef idx="0"/>
          <a:fillRef idx="0"/>
          <a:effectRef idx="0"/>
          <a:fontRef idx="minor"/>
        </p:style>
        <p:txBody>
          <a:bodyPr lIns="0" rIns="0" tIns="0" bIns="0" anchor="t">
            <a:normAutofit fontScale="84000"/>
          </a:bodyPr>
          <a:p>
            <a:pPr marL="362880" indent="-2678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IEEE Std 802.15.4 amendment that adds Ascon to the 802.15.4.</a:t>
            </a:r>
            <a:endParaRPr b="0" lang="en-US" sz="3200" spc="-1" strike="noStrike">
              <a:solidFill>
                <a:srgbClr val="000000"/>
              </a:solidFill>
              <a:latin typeface="Arial"/>
            </a:endParaRPr>
          </a:p>
          <a:p>
            <a:pPr marL="362880" indent="-2678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Changes needed:</a:t>
            </a:r>
            <a:endParaRPr b="0" lang="en-US"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Add Ascon to secAeadAlgorithm assignment table.</a:t>
            </a:r>
            <a:endParaRPr b="0" lang="en-US"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Create annex to describe how Ascon is used, most likely very short just refer to the external references.</a:t>
            </a:r>
            <a:endParaRPr b="0" lang="en-US"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Create annex to provide test vectors similar to Annex C.</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6" name="CustomShape 9"/>
          <p:cNvSpPr/>
          <p:nvPr/>
        </p:nvSpPr>
        <p:spPr>
          <a:xfrm>
            <a:off x="457200" y="273600"/>
            <a:ext cx="8219880" cy="1135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EDHOC</a:t>
            </a:r>
            <a:endParaRPr b="0" lang="en-US" sz="4400" spc="-1" strike="noStrike">
              <a:solidFill>
                <a:srgbClr val="000000"/>
              </a:solidFill>
              <a:latin typeface="Arial"/>
            </a:endParaRPr>
          </a:p>
        </p:txBody>
      </p:sp>
      <p:sp>
        <p:nvSpPr>
          <p:cNvPr id="407" name="CustomShape 11"/>
          <p:cNvSpPr/>
          <p:nvPr/>
        </p:nvSpPr>
        <p:spPr>
          <a:xfrm>
            <a:off x="457200" y="1604520"/>
            <a:ext cx="8220240" cy="396756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EDHOC is lightweight key management protocol.</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Provides mutual authentication, forward secrecy and identity protection.</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Intended for usage in constrained scenarios.</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Three messages, small message sizes.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8" name="CustomShape 10"/>
          <p:cNvSpPr/>
          <p:nvPr/>
        </p:nvSpPr>
        <p:spPr>
          <a:xfrm>
            <a:off x="457200" y="273600"/>
            <a:ext cx="8219880" cy="1135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TG9a EDHOC</a:t>
            </a:r>
            <a:endParaRPr b="0" lang="en-US" sz="4400" spc="-1" strike="noStrike">
              <a:solidFill>
                <a:srgbClr val="000000"/>
              </a:solidFill>
              <a:latin typeface="Arial"/>
            </a:endParaRPr>
          </a:p>
        </p:txBody>
      </p:sp>
      <p:sp>
        <p:nvSpPr>
          <p:cNvPr id="409" name="CustomShape 12"/>
          <p:cNvSpPr/>
          <p:nvPr/>
        </p:nvSpPr>
        <p:spPr>
          <a:xfrm>
            <a:off x="457200" y="1604520"/>
            <a:ext cx="8220240" cy="3967560"/>
          </a:xfrm>
          <a:prstGeom prst="rect">
            <a:avLst/>
          </a:prstGeom>
          <a:noFill/>
          <a:ln w="0">
            <a:noFill/>
          </a:ln>
        </p:spPr>
        <p:style>
          <a:lnRef idx="0"/>
          <a:fillRef idx="0"/>
          <a:effectRef idx="0"/>
          <a:fontRef idx="minor"/>
        </p:style>
        <p:txBody>
          <a:bodyPr lIns="0" rIns="0" tIns="0" bIns="0" anchor="t">
            <a:normAutofit fontScale="87000"/>
          </a:bodyPr>
          <a:p>
            <a:pPr marL="375840" indent="-277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IEEE Std 802.15.9 amendment that adds EDHOC to 802.15.9.</a:t>
            </a:r>
            <a:endParaRPr b="0" lang="en-US" sz="3200" spc="-1" strike="noStrike">
              <a:solidFill>
                <a:srgbClr val="000000"/>
              </a:solidFill>
              <a:latin typeface="Arial"/>
            </a:endParaRPr>
          </a:p>
          <a:p>
            <a:pPr marL="375840" indent="-277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Allocate new KMP ID value for 802.15.9. </a:t>
            </a:r>
            <a:endParaRPr b="0" lang="en-US" sz="3200" spc="-1" strike="noStrike">
              <a:solidFill>
                <a:srgbClr val="000000"/>
              </a:solidFill>
              <a:latin typeface="Arial"/>
            </a:endParaRPr>
          </a:p>
          <a:p>
            <a:pPr marL="375840" indent="-277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Add new Annex that defines how EDHOC is used inside 802.15.4 frames. Needs to define how keys are derived, and how the keys are identified. </a:t>
            </a:r>
            <a:endParaRPr b="0" lang="en-US" sz="3200" spc="-1" strike="noStrike">
              <a:solidFill>
                <a:srgbClr val="000000"/>
              </a:solidFill>
              <a:latin typeface="Arial"/>
            </a:endParaRPr>
          </a:p>
          <a:p>
            <a:pPr marL="375840" indent="-277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Not sure if there is a way to transport broadcast and/or multicast keys.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0" name="TextShape 3"/>
          <p:cNvSpPr/>
          <p:nvPr/>
        </p:nvSpPr>
        <p:spPr>
          <a:xfrm>
            <a:off x="457200" y="273600"/>
            <a:ext cx="8223480" cy="11390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PAR and CSD</a:t>
            </a:r>
            <a:endParaRPr b="0" lang="en-US" sz="4400" spc="-1" strike="noStrike">
              <a:solidFill>
                <a:srgbClr val="000000"/>
              </a:solidFill>
              <a:latin typeface="Arial"/>
            </a:endParaRPr>
          </a:p>
        </p:txBody>
      </p:sp>
      <p:sp>
        <p:nvSpPr>
          <p:cNvPr id="411" name="TextShape 2"/>
          <p:cNvSpPr/>
          <p:nvPr/>
        </p:nvSpPr>
        <p:spPr>
          <a:xfrm>
            <a:off x="457200" y="1604520"/>
            <a:ext cx="8223480" cy="3971520"/>
          </a:xfrm>
          <a:prstGeom prst="rect">
            <a:avLst/>
          </a:prstGeom>
          <a:noFill/>
          <a:ln w="0">
            <a:noFill/>
          </a:ln>
        </p:spPr>
        <p:style>
          <a:lnRef idx="0"/>
          <a:fillRef idx="0"/>
          <a:effectRef idx="0"/>
          <a:fontRef idx="minor"/>
        </p:style>
        <p:txBody>
          <a:bodyPr lIns="0" rIns="0" tIns="0" bIns="0" anchor="t">
            <a:normAutofit/>
          </a:bodyPr>
          <a:p>
            <a:pPr>
              <a:lnSpc>
                <a:spcPct val="100000"/>
              </a:lnSpc>
            </a:pPr>
            <a:endParaRPr b="0" lang="en-US" sz="1800" spc="-1" strike="noStrike">
              <a:solidFill>
                <a:srgbClr val="000000"/>
              </a:solidFill>
              <a:latin typeface="Arial"/>
              <a:ea typeface="DejaVu Sans"/>
            </a:endParaRPr>
          </a:p>
        </p:txBody>
      </p:sp>
      <p:sp>
        <p:nvSpPr>
          <p:cNvPr id="412" name="PlaceHolder 1"/>
          <p:cNvSpPr>
            <a:spLocks noGrp="1"/>
          </p:cNvSpPr>
          <p:nvPr>
            <p:ph/>
          </p:nvPr>
        </p:nvSpPr>
        <p:spPr>
          <a:xfrm>
            <a:off x="457200" y="1604520"/>
            <a:ext cx="8226360" cy="3974400"/>
          </a:xfrm>
          <a:prstGeom prst="rect">
            <a:avLst/>
          </a:prstGeom>
          <a:noFill/>
          <a:ln w="0">
            <a:noFill/>
          </a:ln>
        </p:spPr>
        <p:txBody>
          <a:bodyPr lIns="0" rIns="0" tIns="0" bIns="0" anchor="t">
            <a:normAutofit/>
          </a:bodyPr>
          <a:p>
            <a:pPr marL="216000" indent="-216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Finished creating PAR and CSD for TG9a.</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DejaVu Sans"/>
              <a:buChar char="●"/>
            </a:pPr>
            <a:r>
              <a:rPr b="0" lang="en-US" sz="3200" spc="-1" strike="noStrike">
                <a:solidFill>
                  <a:srgbClr val="000000"/>
                </a:solidFill>
                <a:latin typeface="Arial"/>
              </a:rPr>
              <a:t>PAR: 15-24-0284-01</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DejaVu Sans"/>
              <a:buChar char="●"/>
            </a:pPr>
            <a:r>
              <a:rPr b="0" lang="en-US" sz="3200" spc="-1" strike="noStrike">
                <a:solidFill>
                  <a:srgbClr val="000000"/>
                </a:solidFill>
                <a:latin typeface="Arial"/>
              </a:rPr>
              <a:t>CSD: 15-24-0286-03</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Finished creating PAR and CSD for TG4ae.</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DejaVu Sans"/>
              <a:buChar char="●"/>
            </a:pPr>
            <a:r>
              <a:rPr b="0" lang="en-US" sz="3200" spc="-1" strike="noStrike">
                <a:solidFill>
                  <a:srgbClr val="000000"/>
                </a:solidFill>
                <a:latin typeface="Arial"/>
              </a:rPr>
              <a:t>PAR: 15-24-0267-02</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DejaVu Sans"/>
              <a:buChar char="●"/>
            </a:pPr>
            <a:r>
              <a:rPr b="0" lang="en-US" sz="3200" spc="-1" strike="noStrike">
                <a:solidFill>
                  <a:srgbClr val="000000"/>
                </a:solidFill>
                <a:latin typeface="Arial"/>
              </a:rPr>
              <a:t>CSD: 15-24-0268-02</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3" name="CustomShape 13"/>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Request that the responses to received PAR and CSD review comments contained in document 15-24-0382-02 be approved for submission to the LMSC. The 802.15 working group chair and technical editor are authorized to make additional modifications to the responses as needed.</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Phil Beecher</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414" name="PlaceHolder 1"/>
          <p:cNvSpPr>
            <a:spLocks noGrp="1"/>
          </p:cNvSpPr>
          <p:nvPr>
            <p:ph type="title"/>
          </p:nvPr>
        </p:nvSpPr>
        <p:spPr>
          <a:xfrm>
            <a:off x="228600" y="614520"/>
            <a:ext cx="8686440" cy="121392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ea typeface="Noto Sans CJK SC"/>
              </a:rPr>
              <a:t>WG motion: WG </a:t>
            </a:r>
            <a:r>
              <a:rPr b="0" lang="en-US" sz="4000" spc="-1" strike="noStrike">
                <a:solidFill>
                  <a:srgbClr val="000000"/>
                </a:solidFill>
                <a:latin typeface="Arial"/>
                <a:ea typeface="Noto Sans CJK SC"/>
              </a:rPr>
              <a:t>approval of comment responses for PAR and CSD</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5" name="TextShape 1"/>
          <p:cNvSpPr/>
          <p:nvPr/>
        </p:nvSpPr>
        <p:spPr>
          <a:xfrm>
            <a:off x="457200" y="273600"/>
            <a:ext cx="8453520" cy="11390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TG4ae and TG9a</a:t>
            </a:r>
            <a:endParaRPr b="0" lang="en-US" sz="4400" spc="-1" strike="noStrike">
              <a:solidFill>
                <a:srgbClr val="000000"/>
              </a:solidFill>
              <a:latin typeface="Arial"/>
            </a:endParaRPr>
          </a:p>
        </p:txBody>
      </p:sp>
      <p:sp>
        <p:nvSpPr>
          <p:cNvPr id="416" name="TextShape 4"/>
          <p:cNvSpPr/>
          <p:nvPr/>
        </p:nvSpPr>
        <p:spPr>
          <a:xfrm>
            <a:off x="457200" y="1604520"/>
            <a:ext cx="8223480" cy="397152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September:</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One session for each</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working on the document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CustomShape 1"/>
          <p:cNvSpPr/>
          <p:nvPr/>
        </p:nvSpPr>
        <p:spPr>
          <a:xfrm>
            <a:off x="190440" y="1007640"/>
            <a:ext cx="8744760" cy="55314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77" name="CustomShape 2"/>
          <p:cNvSpPr/>
          <p:nvPr/>
        </p:nvSpPr>
        <p:spPr>
          <a:xfrm>
            <a:off x="685800" y="533520"/>
            <a:ext cx="7754040" cy="5911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78" name="CustomShape 3"/>
          <p:cNvSpPr/>
          <p:nvPr/>
        </p:nvSpPr>
        <p:spPr>
          <a:xfrm>
            <a:off x="685800" y="-228600"/>
            <a:ext cx="7754040" cy="10515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79" name="CustomShape 4"/>
          <p:cNvSpPr/>
          <p:nvPr/>
        </p:nvSpPr>
        <p:spPr>
          <a:xfrm>
            <a:off x="380880" y="838080"/>
            <a:ext cx="8439840" cy="55443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0" name="CustomShape 1"/>
          <p:cNvSpPr/>
          <p:nvPr/>
        </p:nvSpPr>
        <p:spPr>
          <a:xfrm>
            <a:off x="339840" y="692280"/>
            <a:ext cx="8820720" cy="378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81" name="CustomShape 2"/>
          <p:cNvSpPr/>
          <p:nvPr/>
        </p:nvSpPr>
        <p:spPr>
          <a:xfrm>
            <a:off x="34920" y="1413000"/>
            <a:ext cx="9125640" cy="48585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CustomShape 1"/>
          <p:cNvSpPr/>
          <p:nvPr/>
        </p:nvSpPr>
        <p:spPr>
          <a:xfrm>
            <a:off x="684360" y="658800"/>
            <a:ext cx="7754040" cy="810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83" name="CustomShape 2"/>
          <p:cNvSpPr/>
          <p:nvPr/>
        </p:nvSpPr>
        <p:spPr>
          <a:xfrm>
            <a:off x="0" y="1557360"/>
            <a:ext cx="8973360" cy="33663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4" name="CustomShape 1"/>
          <p:cNvSpPr/>
          <p:nvPr/>
        </p:nvSpPr>
        <p:spPr>
          <a:xfrm>
            <a:off x="324000" y="630360"/>
            <a:ext cx="8668440" cy="1124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85" name="CustomShape 2"/>
          <p:cNvSpPr/>
          <p:nvPr/>
        </p:nvSpPr>
        <p:spPr>
          <a:xfrm>
            <a:off x="609480" y="1773360"/>
            <a:ext cx="7746120" cy="44488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CustomShape 1"/>
          <p:cNvSpPr/>
          <p:nvPr/>
        </p:nvSpPr>
        <p:spPr>
          <a:xfrm>
            <a:off x="324000" y="630360"/>
            <a:ext cx="8668440" cy="1124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87" name="CustomShape 2"/>
          <p:cNvSpPr/>
          <p:nvPr/>
        </p:nvSpPr>
        <p:spPr>
          <a:xfrm>
            <a:off x="609480" y="1773360"/>
            <a:ext cx="7746120" cy="44488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8" name="CustomShape 1"/>
          <p:cNvSpPr/>
          <p:nvPr/>
        </p:nvSpPr>
        <p:spPr>
          <a:xfrm>
            <a:off x="324000" y="630360"/>
            <a:ext cx="8668440" cy="1124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89" name="CustomShape 2"/>
          <p:cNvSpPr/>
          <p:nvPr/>
        </p:nvSpPr>
        <p:spPr>
          <a:xfrm>
            <a:off x="609480" y="1773360"/>
            <a:ext cx="7746120" cy="44488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CustomShape 1"/>
          <p:cNvSpPr/>
          <p:nvPr/>
        </p:nvSpPr>
        <p:spPr>
          <a:xfrm>
            <a:off x="324000" y="630360"/>
            <a:ext cx="8668440" cy="1124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91" name="CustomShape 2"/>
          <p:cNvSpPr/>
          <p:nvPr/>
        </p:nvSpPr>
        <p:spPr>
          <a:xfrm>
            <a:off x="609480" y="1773360"/>
            <a:ext cx="7746120" cy="44488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2" name="CustomShape 1"/>
          <p:cNvSpPr/>
          <p:nvPr/>
        </p:nvSpPr>
        <p:spPr>
          <a:xfrm>
            <a:off x="324000" y="630360"/>
            <a:ext cx="8668440" cy="1124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93" name="CustomShape 2"/>
          <p:cNvSpPr/>
          <p:nvPr/>
        </p:nvSpPr>
        <p:spPr>
          <a:xfrm>
            <a:off x="609480" y="1773360"/>
            <a:ext cx="8429040" cy="44488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9445</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2024-07-16T17:00:36Z</dcterms:modified>
  <cp:revision>177</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