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19"/>
  </p:notesMasterIdLst>
  <p:handoutMasterIdLst>
    <p:handoutMasterId r:id="rId20"/>
  </p:handoutMasterIdLst>
  <p:sldIdLst>
    <p:sldId id="256" r:id="rId2"/>
    <p:sldId id="3848" r:id="rId3"/>
    <p:sldId id="3849" r:id="rId4"/>
    <p:sldId id="3862" r:id="rId5"/>
    <p:sldId id="3850" r:id="rId6"/>
    <p:sldId id="3851" r:id="rId7"/>
    <p:sldId id="3852" r:id="rId8"/>
    <p:sldId id="3859" r:id="rId9"/>
    <p:sldId id="3860" r:id="rId10"/>
    <p:sldId id="3864" r:id="rId11"/>
    <p:sldId id="3854" r:id="rId12"/>
    <p:sldId id="3855" r:id="rId13"/>
    <p:sldId id="3856" r:id="rId14"/>
    <p:sldId id="3857" r:id="rId15"/>
    <p:sldId id="3858" r:id="rId16"/>
    <p:sldId id="3853" r:id="rId17"/>
    <p:sldId id="3861"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5" autoAdjust="0"/>
    <p:restoredTop sz="94868" autoAdjust="0"/>
  </p:normalViewPr>
  <p:slideViewPr>
    <p:cSldViewPr>
      <p:cViewPr varScale="1">
        <p:scale>
          <a:sx n="110" d="100"/>
          <a:sy n="110" d="100"/>
        </p:scale>
        <p:origin x="184" y="272"/>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96" d="100"/>
          <a:sy n="96" d="100"/>
        </p:scale>
        <p:origin x="23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7/13/24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F5A7A8-0253-FA46-B1CC-BF869F30B091}" type="slidenum">
              <a:rPr lang="de-DE" smtClean="0"/>
              <a:t>2</a:t>
            </a:fld>
            <a:endParaRPr lang="de-DE"/>
          </a:p>
        </p:txBody>
      </p:sp>
    </p:spTree>
    <p:extLst>
      <p:ext uri="{BB962C8B-B14F-4D97-AF65-F5344CB8AC3E}">
        <p14:creationId xmlns:p14="http://schemas.microsoft.com/office/powerpoint/2010/main" val="349984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err="1"/>
              <a:t>July</a:t>
            </a:r>
            <a:r>
              <a:rPr lang="de-DE" dirty="0"/>
              <a:t>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de-DE" dirty="0" err="1"/>
              <a:t>July</a:t>
            </a:r>
            <a:r>
              <a:rPr lang="de-DE" dirty="0"/>
              <a:t>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r>
              <a:rPr lang="en-US"/>
              <a:t>Friedbert Berens (FBConsulting Sarl)</a:t>
            </a:r>
            <a:endParaRPr lang="en-US" dirty="0"/>
          </a:p>
        </p:txBody>
      </p:sp>
    </p:spTree>
    <p:extLst>
      <p:ext uri="{BB962C8B-B14F-4D97-AF65-F5344CB8AC3E}">
        <p14:creationId xmlns:p14="http://schemas.microsoft.com/office/powerpoint/2010/main" val="268350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3FCE0-3E98-D342-B7AF-A05C8C5E76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0D93D8-31F2-D140-B130-53281CB31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4D9A5DB-3374-2943-83C4-EE0B979C5060}"/>
              </a:ext>
            </a:extLst>
          </p:cNvPr>
          <p:cNvSpPr>
            <a:spLocks noGrp="1"/>
          </p:cNvSpPr>
          <p:nvPr>
            <p:ph type="dt" sz="half" idx="10"/>
          </p:nvPr>
        </p:nvSpPr>
        <p:spPr/>
        <p:txBody>
          <a:bodyPr/>
          <a:lstStyle/>
          <a:p>
            <a:r>
              <a:rPr lang="de-DE" dirty="0" err="1"/>
              <a:t>July</a:t>
            </a:r>
            <a:r>
              <a:rPr lang="de-DE" dirty="0"/>
              <a:t> 2024</a:t>
            </a:r>
            <a:endParaRPr lang="en-GB" dirty="0"/>
          </a:p>
        </p:txBody>
      </p:sp>
      <p:sp>
        <p:nvSpPr>
          <p:cNvPr id="5" name="Fußzeilenplatzhalter 4">
            <a:extLst>
              <a:ext uri="{FF2B5EF4-FFF2-40B4-BE49-F238E27FC236}">
                <a16:creationId xmlns:a16="http://schemas.microsoft.com/office/drawing/2014/main" id="{8D87CCF1-8986-D542-A9B6-92722AF492EB}"/>
              </a:ext>
            </a:extLst>
          </p:cNvPr>
          <p:cNvSpPr>
            <a:spLocks noGrp="1"/>
          </p:cNvSpPr>
          <p:nvPr>
            <p:ph type="ftr" sz="quarter" idx="11"/>
          </p:nvPr>
        </p:nvSpPr>
        <p:spPr/>
        <p:txBody>
          <a:bodyPr/>
          <a:lstStyle/>
          <a:p>
            <a:r>
              <a:rPr lang="de-DE"/>
              <a:t>Friedbert Berens (FBConsulting Sarl)</a:t>
            </a:r>
            <a:endParaRPr lang="de-DE" dirty="0"/>
          </a:p>
        </p:txBody>
      </p:sp>
      <p:sp>
        <p:nvSpPr>
          <p:cNvPr id="6" name="Foliennummernplatzhalter 5">
            <a:extLst>
              <a:ext uri="{FF2B5EF4-FFF2-40B4-BE49-F238E27FC236}">
                <a16:creationId xmlns:a16="http://schemas.microsoft.com/office/drawing/2014/main" id="{55292EA8-FE29-EE41-87CF-EF38A0EDDAC3}"/>
              </a:ext>
            </a:extLst>
          </p:cNvPr>
          <p:cNvSpPr>
            <a:spLocks noGrp="1"/>
          </p:cNvSpPr>
          <p:nvPr>
            <p:ph type="sldNum" sz="quarter" idx="12"/>
          </p:nvPr>
        </p:nvSpPr>
        <p:spPr/>
        <p:txBody>
          <a:bodyPr/>
          <a:lstStyle/>
          <a:p>
            <a:r>
              <a:rPr lang="de-DE" dirty="0"/>
              <a:t>Slide </a:t>
            </a:r>
          </a:p>
        </p:txBody>
      </p:sp>
    </p:spTree>
    <p:extLst>
      <p:ext uri="{BB962C8B-B14F-4D97-AF65-F5344CB8AC3E}">
        <p14:creationId xmlns:p14="http://schemas.microsoft.com/office/powerpoint/2010/main" val="2480310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4400" y="335735"/>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err="1"/>
              <a:t>July</a:t>
            </a:r>
            <a:r>
              <a:rPr lang="de-DE" dirty="0"/>
              <a:t>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4400" y="6475413"/>
            <a:ext cx="743793"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dirty="0">
                <a:solidFill>
                  <a:srgbClr val="000000"/>
                </a:solidFill>
              </a:rPr>
              <a:t>UWB in ITS</a:t>
            </a:r>
            <a:endParaRPr lang="en-GB" sz="1200" dirty="0">
              <a:solidFill>
                <a:srgbClr val="000000"/>
              </a:solidFill>
            </a:endParaRP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802.15-24-0375-00-wng0</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tsi.org/deliver/etsi_ts/103900_103999/103900/02.01.01_60/ts_103900v020101p.pdf" TargetMode="External"/><Relationship Id="rId2" Type="http://schemas.openxmlformats.org/officeDocument/2006/relationships/hyperlink" Target="https://www.etsi.org/deliver/etsi_ts/103300_103399/10330003/02.02.01_60/ts_10330003v020201p.pdf" TargetMode="External"/><Relationship Id="rId1" Type="http://schemas.openxmlformats.org/officeDocument/2006/relationships/slideLayout" Target="../slideLayouts/slideLayout1.xml"/><Relationship Id="rId4" Type="http://schemas.openxmlformats.org/officeDocument/2006/relationships/hyperlink" Target="https://www.etsi.org/deliver/etsi_ts/103300_103399/103324/02.01.01_60/ts_103324v020101p.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etsi.org/TB-SiteMap/ITS/its-t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111170" y="1224359"/>
            <a:ext cx="10134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802.15 WNG</a:t>
            </a:r>
            <a:br>
              <a:rPr lang="en-US" dirty="0">
                <a:latin typeface="Times New Roman" charset="0"/>
              </a:rPr>
            </a:br>
            <a:r>
              <a:rPr lang="en-US" dirty="0">
                <a:latin typeface="Times New Roman" charset="0"/>
              </a:rPr>
              <a:t>ETSI TR 103 970: Feasibility study on the use of UWB in ITS-G5  </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July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12" name="Object 11"/>
          <p:cNvGraphicFramePr>
            <a:graphicFrameLocks noChangeAspect="1"/>
          </p:cNvGraphicFramePr>
          <p:nvPr>
            <p:extLst>
              <p:ext uri="{D42A27DB-BD31-4B8C-83A1-F6EECF244321}">
                <p14:modId xmlns:p14="http://schemas.microsoft.com/office/powerpoint/2010/main" val="346081519"/>
              </p:ext>
            </p:extLst>
          </p:nvPr>
        </p:nvGraphicFramePr>
        <p:xfrm>
          <a:off x="2328863" y="4764088"/>
          <a:ext cx="8186737" cy="1068387"/>
        </p:xfrm>
        <a:graphic>
          <a:graphicData uri="http://schemas.openxmlformats.org/presentationml/2006/ole">
            <mc:AlternateContent xmlns:mc="http://schemas.openxmlformats.org/markup-compatibility/2006">
              <mc:Choice xmlns:v="urn:schemas-microsoft-com:vml" Requires="v">
                <p:oleObj name="Dokument" r:id="rId3" imgW="8534400" imgH="927100" progId="Word.Document.8">
                  <p:embed/>
                </p:oleObj>
              </mc:Choice>
              <mc:Fallback>
                <p:oleObj name="Dokument" r:id="rId3" imgW="8534400" imgH="927100" progId="Word.Document.8">
                  <p:embed/>
                  <p:pic>
                    <p:nvPicPr>
                      <p:cNvPr id="0" name=""/>
                      <p:cNvPicPr>
                        <a:picLocks noChangeAspect="1" noChangeArrowheads="1"/>
                      </p:cNvPicPr>
                      <p:nvPr/>
                    </p:nvPicPr>
                    <p:blipFill>
                      <a:blip r:embed="rId4"/>
                      <a:srcRect/>
                      <a:stretch>
                        <a:fillRect/>
                      </a:stretch>
                    </p:blipFill>
                    <p:spPr bwMode="auto">
                      <a:xfrm>
                        <a:off x="2328863" y="4764088"/>
                        <a:ext cx="8186737" cy="1068387"/>
                      </a:xfrm>
                      <a:prstGeom prst="rect">
                        <a:avLst/>
                      </a:prstGeom>
                      <a:noFill/>
                      <a:ln>
                        <a:noFill/>
                      </a:ln>
                      <a:effectLst/>
                    </p:spPr>
                  </p:pic>
                </p:oleObj>
              </mc:Fallback>
            </mc:AlternateContent>
          </a:graphicData>
        </a:graphic>
      </p:graphicFrame>
      <p:sp>
        <p:nvSpPr>
          <p:cNvPr id="4" name="Fußzeilenplatzhalter 3">
            <a:extLst>
              <a:ext uri="{FF2B5EF4-FFF2-40B4-BE49-F238E27FC236}">
                <a16:creationId xmlns:a16="http://schemas.microsoft.com/office/drawing/2014/main" id="{D72E6683-7D30-36D2-DCD8-47121B57D43A}"/>
              </a:ext>
            </a:extLst>
          </p:cNvPr>
          <p:cNvSpPr>
            <a:spLocks noGrp="1"/>
          </p:cNvSpPr>
          <p:nvPr>
            <p:ph type="ftr" idx="14"/>
          </p:nvPr>
        </p:nvSpPr>
        <p:spPr/>
        <p:txBody>
          <a:bodyPr/>
          <a:lstStyle/>
          <a:p>
            <a:r>
              <a:rPr lang="en-US"/>
              <a:t>Friedbert Berens (FBConsulting Sarl)</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C1549-1C3E-A2D5-6353-B3A2C9ACDB1B}"/>
              </a:ext>
            </a:extLst>
          </p:cNvPr>
          <p:cNvSpPr>
            <a:spLocks noGrp="1"/>
          </p:cNvSpPr>
          <p:nvPr>
            <p:ph type="ctrTitle"/>
          </p:nvPr>
        </p:nvSpPr>
        <p:spPr/>
        <p:txBody>
          <a:bodyPr/>
          <a:lstStyle/>
          <a:p>
            <a:pPr algn="r"/>
            <a:r>
              <a:rPr lang="en-GB" sz="4000" dirty="0"/>
              <a:t>Some envisaged Use Cases in ITS</a:t>
            </a:r>
          </a:p>
        </p:txBody>
      </p:sp>
      <p:sp>
        <p:nvSpPr>
          <p:cNvPr id="3" name="Untertitel 2">
            <a:extLst>
              <a:ext uri="{FF2B5EF4-FFF2-40B4-BE49-F238E27FC236}">
                <a16:creationId xmlns:a16="http://schemas.microsoft.com/office/drawing/2014/main" id="{705C75A6-0BCD-66A2-FA14-6C2B9EBE8C65}"/>
              </a:ext>
            </a:extLst>
          </p:cNvPr>
          <p:cNvSpPr>
            <a:spLocks noGrp="1"/>
          </p:cNvSpPr>
          <p:nvPr>
            <p:ph type="subTitle" idx="1"/>
          </p:nvPr>
        </p:nvSpPr>
        <p:spPr/>
        <p:txBody>
          <a:bodyPr/>
          <a:lstStyle/>
          <a:p>
            <a:endParaRPr lang="en-GB" dirty="0"/>
          </a:p>
        </p:txBody>
      </p:sp>
      <p:sp>
        <p:nvSpPr>
          <p:cNvPr id="4" name="Fußzeilenplatzhalter 3">
            <a:extLst>
              <a:ext uri="{FF2B5EF4-FFF2-40B4-BE49-F238E27FC236}">
                <a16:creationId xmlns:a16="http://schemas.microsoft.com/office/drawing/2014/main" id="{75C5B0DF-4C14-83AE-8650-CB1B84AEF507}"/>
              </a:ext>
            </a:extLst>
          </p:cNvPr>
          <p:cNvSpPr>
            <a:spLocks noGrp="1"/>
          </p:cNvSpPr>
          <p:nvPr>
            <p:ph type="ftr" sz="quarter" idx="11"/>
          </p:nvPr>
        </p:nvSpPr>
        <p:spPr/>
        <p:txBody>
          <a:bodyPr/>
          <a:lstStyle/>
          <a:p>
            <a:r>
              <a:rPr lang="de-DE"/>
              <a:t>Friedbert Berens (FBConsulting Sarl)</a:t>
            </a:r>
            <a:endParaRPr lang="de-DE" dirty="0"/>
          </a:p>
        </p:txBody>
      </p:sp>
      <p:sp>
        <p:nvSpPr>
          <p:cNvPr id="5" name="Foliennummernplatzhalter 4">
            <a:extLst>
              <a:ext uri="{FF2B5EF4-FFF2-40B4-BE49-F238E27FC236}">
                <a16:creationId xmlns:a16="http://schemas.microsoft.com/office/drawing/2014/main" id="{3C6B48B7-FC99-69D9-C6E8-6779942EAF21}"/>
              </a:ext>
            </a:extLst>
          </p:cNvPr>
          <p:cNvSpPr>
            <a:spLocks noGrp="1"/>
          </p:cNvSpPr>
          <p:nvPr>
            <p:ph type="sldNum" sz="quarter" idx="12"/>
          </p:nvPr>
        </p:nvSpPr>
        <p:spPr/>
        <p:txBody>
          <a:bodyPr/>
          <a:lstStyle/>
          <a:p>
            <a:r>
              <a:rPr lang="de-DE"/>
              <a:t>Slide </a:t>
            </a:r>
            <a:endParaRPr lang="de-DE" dirty="0"/>
          </a:p>
        </p:txBody>
      </p:sp>
    </p:spTree>
    <p:extLst>
      <p:ext uri="{BB962C8B-B14F-4D97-AF65-F5344CB8AC3E}">
        <p14:creationId xmlns:p14="http://schemas.microsoft.com/office/powerpoint/2010/main" val="196689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B1D67-F98A-D935-12B7-486020A107DE}"/>
              </a:ext>
            </a:extLst>
          </p:cNvPr>
          <p:cNvSpPr>
            <a:spLocks noGrp="1"/>
          </p:cNvSpPr>
          <p:nvPr>
            <p:ph type="title"/>
          </p:nvPr>
        </p:nvSpPr>
        <p:spPr/>
        <p:txBody>
          <a:bodyPr/>
          <a:lstStyle/>
          <a:p>
            <a:r>
              <a:rPr lang="en-GB" dirty="0"/>
              <a:t>Automated parking and marshalling </a:t>
            </a:r>
          </a:p>
        </p:txBody>
      </p:sp>
      <p:sp>
        <p:nvSpPr>
          <p:cNvPr id="3" name="Inhaltsplatzhalter 2">
            <a:extLst>
              <a:ext uri="{FF2B5EF4-FFF2-40B4-BE49-F238E27FC236}">
                <a16:creationId xmlns:a16="http://schemas.microsoft.com/office/drawing/2014/main" id="{99F6D297-FF23-6229-532E-645D463B2146}"/>
              </a:ext>
            </a:extLst>
          </p:cNvPr>
          <p:cNvSpPr>
            <a:spLocks noGrp="1"/>
          </p:cNvSpPr>
          <p:nvPr>
            <p:ph idx="1"/>
          </p:nvPr>
        </p:nvSpPr>
        <p:spPr>
          <a:xfrm>
            <a:off x="6191482" y="2133600"/>
            <a:ext cx="4933717" cy="4038597"/>
          </a:xfrm>
        </p:spPr>
        <p:txBody>
          <a:bodyPr/>
          <a:lstStyle/>
          <a:p>
            <a:pPr>
              <a:buFont typeface="Arial" panose="020B0604020202020204" pitchFamily="34" charset="0"/>
              <a:buChar char="•"/>
            </a:pPr>
            <a:r>
              <a:rPr lang="en-GB" dirty="0"/>
              <a:t>Based on UWB infrastructure using </a:t>
            </a:r>
            <a:r>
              <a:rPr lang="en-GB" dirty="0" err="1"/>
              <a:t>TDoA</a:t>
            </a:r>
            <a:r>
              <a:rPr lang="en-GB" dirty="0"/>
              <a:t> ranging</a:t>
            </a:r>
          </a:p>
          <a:p>
            <a:pPr>
              <a:buFont typeface="Arial" panose="020B0604020202020204" pitchFamily="34" charset="0"/>
              <a:buChar char="•"/>
            </a:pPr>
            <a:r>
              <a:rPr lang="en-GB" dirty="0"/>
              <a:t>Accuracy: around 25cm</a:t>
            </a:r>
          </a:p>
          <a:p>
            <a:pPr>
              <a:buFont typeface="Arial" panose="020B0604020202020204" pitchFamily="34" charset="0"/>
              <a:buChar char="•"/>
            </a:pPr>
            <a:r>
              <a:rPr lang="en-GB" dirty="0"/>
              <a:t>If indoor: TX power up to </a:t>
            </a:r>
          </a:p>
          <a:p>
            <a:pPr marL="0" indent="0"/>
            <a:r>
              <a:rPr lang="en-GB" dirty="0"/>
              <a:t>	-31.3dBm/MHz in Europe</a:t>
            </a:r>
          </a:p>
          <a:p>
            <a:pPr>
              <a:buFont typeface="Arial" panose="020B0604020202020204" pitchFamily="34" charset="0"/>
              <a:buChar char="•"/>
            </a:pPr>
            <a:r>
              <a:rPr lang="en-GB" dirty="0"/>
              <a:t>Can reuse existing UWB on-car devices</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FCDC9D9D-E3CD-8905-3979-A4D234D6815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ußzeilenplatzhalter 4">
            <a:extLst>
              <a:ext uri="{FF2B5EF4-FFF2-40B4-BE49-F238E27FC236}">
                <a16:creationId xmlns:a16="http://schemas.microsoft.com/office/drawing/2014/main" id="{D4AC9EDA-34F7-1DE9-9CF0-5568A6788F65}"/>
              </a:ext>
            </a:extLst>
          </p:cNvPr>
          <p:cNvSpPr>
            <a:spLocks noGrp="1"/>
          </p:cNvSpPr>
          <p:nvPr>
            <p:ph type="ftr" idx="14"/>
          </p:nvPr>
        </p:nvSpPr>
        <p:spPr/>
        <p:txBody>
          <a:bodyPr/>
          <a:lstStyle/>
          <a:p>
            <a:r>
              <a:rPr lang="en-US"/>
              <a:t>Friedbert Berens (FBConsulting Sarl)</a:t>
            </a:r>
            <a:endParaRPr lang="en-GB" dirty="0"/>
          </a:p>
        </p:txBody>
      </p:sp>
      <p:pic>
        <p:nvPicPr>
          <p:cNvPr id="1026" name="Picture 1203447140" descr="Ultra-Wideband Image 2">
            <a:extLst>
              <a:ext uri="{FF2B5EF4-FFF2-40B4-BE49-F238E27FC236}">
                <a16:creationId xmlns:a16="http://schemas.microsoft.com/office/drawing/2014/main" id="{02A22AAA-0F9B-38F7-2FF8-71AFD4056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70" y="1662633"/>
            <a:ext cx="4167326" cy="235029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83933975" descr="Ein Bild, das Design enthält.&#10;&#10;Automatisch generierte Beschreibung">
            <a:extLst>
              <a:ext uri="{FF2B5EF4-FFF2-40B4-BE49-F238E27FC236}">
                <a16:creationId xmlns:a16="http://schemas.microsoft.com/office/drawing/2014/main" id="{34ECCFD8-3BD2-303A-1C39-019F4C9BB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42" y="3429000"/>
            <a:ext cx="5333516" cy="29971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2536233-D74C-7FFB-750D-8DCA49675285}"/>
              </a:ext>
            </a:extLst>
          </p:cNvPr>
          <p:cNvSpPr>
            <a:spLocks noChangeArrowheads="1"/>
          </p:cNvSpPr>
          <p:nvPr/>
        </p:nvSpPr>
        <p:spPr bwMode="auto">
          <a:xfrm>
            <a:off x="1143000" y="546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a:extLst>
              <a:ext uri="{FF2B5EF4-FFF2-40B4-BE49-F238E27FC236}">
                <a16:creationId xmlns:a16="http://schemas.microsoft.com/office/drawing/2014/main" id="{25DB447C-B956-FF5E-8FE6-344C64B6F723}"/>
              </a:ext>
            </a:extLst>
          </p:cNvPr>
          <p:cNvSpPr>
            <a:spLocks noChangeArrowheads="1"/>
          </p:cNvSpPr>
          <p:nvPr/>
        </p:nvSpPr>
        <p:spPr bwMode="auto">
          <a:xfrm>
            <a:off x="1143000" y="4203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feld 7">
            <a:extLst>
              <a:ext uri="{FF2B5EF4-FFF2-40B4-BE49-F238E27FC236}">
                <a16:creationId xmlns:a16="http://schemas.microsoft.com/office/drawing/2014/main" id="{44DBADEC-30B2-D22C-6709-082C59861F1A}"/>
              </a:ext>
            </a:extLst>
          </p:cNvPr>
          <p:cNvSpPr txBox="1"/>
          <p:nvPr/>
        </p:nvSpPr>
        <p:spPr>
          <a:xfrm>
            <a:off x="652093" y="5857581"/>
            <a:ext cx="2362200" cy="461665"/>
          </a:xfrm>
          <a:prstGeom prst="rect">
            <a:avLst/>
          </a:prstGeom>
          <a:noFill/>
        </p:spPr>
        <p:txBody>
          <a:bodyPr wrap="square" rtlCol="0">
            <a:spAutoFit/>
          </a:bodyPr>
          <a:lstStyle/>
          <a:p>
            <a:r>
              <a:rPr lang="en-GB" sz="1200" dirty="0">
                <a:solidFill>
                  <a:schemeClr val="tx1"/>
                </a:solidFill>
                <a:effectLst/>
                <a:latin typeface="Times New Roman" panose="02020603050405020304" pitchFamily="18" charset="0"/>
                <a:ea typeface="Times New Roman" panose="02020603050405020304" pitchFamily="18" charset="0"/>
              </a:rPr>
              <a:t>pictures courtesy of NXP Semiconductors</a:t>
            </a:r>
            <a:endParaRPr lang="en-GB" sz="1200" dirty="0">
              <a:solidFill>
                <a:schemeClr val="tx1"/>
              </a:solidFill>
            </a:endParaRPr>
          </a:p>
        </p:txBody>
      </p:sp>
    </p:spTree>
    <p:extLst>
      <p:ext uri="{BB962C8B-B14F-4D97-AF65-F5344CB8AC3E}">
        <p14:creationId xmlns:p14="http://schemas.microsoft.com/office/powerpoint/2010/main" val="370013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18E30-F4C5-BDA9-2AFC-4B2E4E531D18}"/>
              </a:ext>
            </a:extLst>
          </p:cNvPr>
          <p:cNvSpPr>
            <a:spLocks noGrp="1"/>
          </p:cNvSpPr>
          <p:nvPr>
            <p:ph type="title"/>
          </p:nvPr>
        </p:nvSpPr>
        <p:spPr/>
        <p:txBody>
          <a:bodyPr/>
          <a:lstStyle/>
          <a:p>
            <a:r>
              <a:rPr lang="en-GB" dirty="0"/>
              <a:t>Tolling and charging operations</a:t>
            </a:r>
          </a:p>
        </p:txBody>
      </p:sp>
      <p:sp>
        <p:nvSpPr>
          <p:cNvPr id="4" name="Foliennummernplatzhalter 3">
            <a:extLst>
              <a:ext uri="{FF2B5EF4-FFF2-40B4-BE49-F238E27FC236}">
                <a16:creationId xmlns:a16="http://schemas.microsoft.com/office/drawing/2014/main" id="{7D327C44-8CB3-47D0-AEFA-A53F7F6154F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ußzeilenplatzhalter 4">
            <a:extLst>
              <a:ext uri="{FF2B5EF4-FFF2-40B4-BE49-F238E27FC236}">
                <a16:creationId xmlns:a16="http://schemas.microsoft.com/office/drawing/2014/main" id="{2EFEF9F6-7F02-BC7B-2069-413CF4F707D7}"/>
              </a:ext>
            </a:extLst>
          </p:cNvPr>
          <p:cNvSpPr>
            <a:spLocks noGrp="1"/>
          </p:cNvSpPr>
          <p:nvPr>
            <p:ph type="ftr" idx="14"/>
          </p:nvPr>
        </p:nvSpPr>
        <p:spPr/>
        <p:txBody>
          <a:bodyPr/>
          <a:lstStyle/>
          <a:p>
            <a:r>
              <a:rPr lang="en-US"/>
              <a:t>Friedbert Berens (FBConsulting Sarl)</a:t>
            </a:r>
            <a:endParaRPr lang="en-GB" dirty="0"/>
          </a:p>
        </p:txBody>
      </p:sp>
      <p:pic>
        <p:nvPicPr>
          <p:cNvPr id="6" name="Picture 19" descr="Ein Bild, das Design, Auto enthält.&#10;&#10;Automatisch generierte Beschreibung mit mittlerer Zuverlässigkeit">
            <a:extLst>
              <a:ext uri="{FF2B5EF4-FFF2-40B4-BE49-F238E27FC236}">
                <a16:creationId xmlns:a16="http://schemas.microsoft.com/office/drawing/2014/main" id="{FF7F686E-10DD-A4E3-C716-2263DAE817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146300"/>
            <a:ext cx="4572000" cy="2565400"/>
          </a:xfrm>
          <a:prstGeom prst="rect">
            <a:avLst/>
          </a:prstGeom>
          <a:noFill/>
        </p:spPr>
      </p:pic>
      <p:sp>
        <p:nvSpPr>
          <p:cNvPr id="7" name="Textfeld 6">
            <a:extLst>
              <a:ext uri="{FF2B5EF4-FFF2-40B4-BE49-F238E27FC236}">
                <a16:creationId xmlns:a16="http://schemas.microsoft.com/office/drawing/2014/main" id="{87D5B452-77D8-66C5-8688-1463DC480989}"/>
              </a:ext>
            </a:extLst>
          </p:cNvPr>
          <p:cNvSpPr txBox="1"/>
          <p:nvPr/>
        </p:nvSpPr>
        <p:spPr>
          <a:xfrm>
            <a:off x="652093" y="5857581"/>
            <a:ext cx="2362200" cy="461665"/>
          </a:xfrm>
          <a:prstGeom prst="rect">
            <a:avLst/>
          </a:prstGeom>
          <a:noFill/>
        </p:spPr>
        <p:txBody>
          <a:bodyPr wrap="square" rtlCol="0">
            <a:spAutoFit/>
          </a:bodyPr>
          <a:lstStyle/>
          <a:p>
            <a:r>
              <a:rPr lang="en-GB" sz="1200" dirty="0">
                <a:solidFill>
                  <a:schemeClr val="tx1"/>
                </a:solidFill>
                <a:effectLst/>
                <a:latin typeface="Times New Roman" panose="02020603050405020304" pitchFamily="18" charset="0"/>
                <a:ea typeface="Times New Roman" panose="02020603050405020304" pitchFamily="18" charset="0"/>
              </a:rPr>
              <a:t>pictures courtesy of NXP Semiconductors</a:t>
            </a:r>
            <a:endParaRPr lang="en-GB" sz="1200" dirty="0">
              <a:solidFill>
                <a:schemeClr val="tx1"/>
              </a:solidFill>
            </a:endParaRPr>
          </a:p>
        </p:txBody>
      </p:sp>
      <p:sp>
        <p:nvSpPr>
          <p:cNvPr id="8" name="Inhaltsplatzhalter 2">
            <a:extLst>
              <a:ext uri="{FF2B5EF4-FFF2-40B4-BE49-F238E27FC236}">
                <a16:creationId xmlns:a16="http://schemas.microsoft.com/office/drawing/2014/main" id="{F78B8541-0487-35FA-D344-F44289823188}"/>
              </a:ext>
            </a:extLst>
          </p:cNvPr>
          <p:cNvSpPr txBox="1">
            <a:spLocks/>
          </p:cNvSpPr>
          <p:nvPr/>
        </p:nvSpPr>
        <p:spPr bwMode="auto">
          <a:xfrm>
            <a:off x="6191482" y="1694252"/>
            <a:ext cx="4933717" cy="447794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Based on UWB infrastructure using </a:t>
            </a:r>
            <a:r>
              <a:rPr lang="en-GB" kern="0" dirty="0" err="1"/>
              <a:t>TDoA</a:t>
            </a:r>
            <a:r>
              <a:rPr lang="en-GB" kern="0" dirty="0"/>
              <a:t> ranging or peer-to-peer </a:t>
            </a:r>
            <a:r>
              <a:rPr lang="en-GB" kern="0" dirty="0" err="1"/>
              <a:t>ToF</a:t>
            </a:r>
            <a:r>
              <a:rPr lang="en-GB" kern="0" dirty="0"/>
              <a:t> </a:t>
            </a:r>
          </a:p>
          <a:p>
            <a:pPr>
              <a:buFont typeface="Arial" panose="020B0604020202020204" pitchFamily="34" charset="0"/>
              <a:buChar char="•"/>
            </a:pPr>
            <a:r>
              <a:rPr lang="en-GB" kern="0" dirty="0"/>
              <a:t>Accuracy: around 25 cm – 50 cm</a:t>
            </a:r>
          </a:p>
          <a:p>
            <a:pPr>
              <a:buFont typeface="Arial" panose="020B0604020202020204" pitchFamily="34" charset="0"/>
              <a:buChar char="•"/>
            </a:pPr>
            <a:r>
              <a:rPr lang="en-GB" kern="0" dirty="0"/>
              <a:t>Range: up to 10 m to 20 m</a:t>
            </a:r>
          </a:p>
          <a:p>
            <a:pPr>
              <a:buFont typeface="Arial" panose="020B0604020202020204" pitchFamily="34" charset="0"/>
              <a:buChar char="•"/>
            </a:pPr>
            <a:r>
              <a:rPr lang="en-GB" kern="0" dirty="0"/>
              <a:t>If indoor: TX power up to </a:t>
            </a:r>
          </a:p>
          <a:p>
            <a:pPr marL="0" indent="0"/>
            <a:r>
              <a:rPr lang="en-GB" kern="0" dirty="0"/>
              <a:t>	-31.3dBm/MHz in Europe</a:t>
            </a:r>
          </a:p>
          <a:p>
            <a:pPr>
              <a:buFont typeface="Arial" panose="020B0604020202020204" pitchFamily="34" charset="0"/>
              <a:buChar char="•"/>
            </a:pPr>
            <a:r>
              <a:rPr lang="en-GB" kern="0" dirty="0"/>
              <a:t>Can reuse existing UWB on-car devices</a:t>
            </a:r>
          </a:p>
          <a:p>
            <a:pPr>
              <a:buFont typeface="Arial" panose="020B0604020202020204" pitchFamily="34" charset="0"/>
              <a:buChar char="•"/>
            </a:pPr>
            <a:endParaRPr lang="en-GB" kern="0" dirty="0"/>
          </a:p>
        </p:txBody>
      </p:sp>
    </p:spTree>
    <p:extLst>
      <p:ext uri="{BB962C8B-B14F-4D97-AF65-F5344CB8AC3E}">
        <p14:creationId xmlns:p14="http://schemas.microsoft.com/office/powerpoint/2010/main" val="122486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A0E87-545A-88FE-E183-36346581C058}"/>
              </a:ext>
            </a:extLst>
          </p:cNvPr>
          <p:cNvSpPr>
            <a:spLocks noGrp="1"/>
          </p:cNvSpPr>
          <p:nvPr>
            <p:ph type="title"/>
          </p:nvPr>
        </p:nvSpPr>
        <p:spPr/>
        <p:txBody>
          <a:bodyPr/>
          <a:lstStyle/>
          <a:p>
            <a:r>
              <a:rPr lang="en-GB" dirty="0"/>
              <a:t>Positioning in general ITS applications</a:t>
            </a:r>
          </a:p>
        </p:txBody>
      </p:sp>
      <p:sp>
        <p:nvSpPr>
          <p:cNvPr id="3" name="Inhaltsplatzhalter 2">
            <a:extLst>
              <a:ext uri="{FF2B5EF4-FFF2-40B4-BE49-F238E27FC236}">
                <a16:creationId xmlns:a16="http://schemas.microsoft.com/office/drawing/2014/main" id="{DB8654D7-41C7-C5C5-89CA-E83A7BCA36B6}"/>
              </a:ext>
            </a:extLst>
          </p:cNvPr>
          <p:cNvSpPr>
            <a:spLocks noGrp="1"/>
          </p:cNvSpPr>
          <p:nvPr>
            <p:ph idx="1"/>
          </p:nvPr>
        </p:nvSpPr>
        <p:spPr>
          <a:xfrm>
            <a:off x="6248399" y="1981201"/>
            <a:ext cx="5027085" cy="4113213"/>
          </a:xfrm>
        </p:spPr>
        <p:txBody>
          <a:bodyPr/>
          <a:lstStyle/>
          <a:p>
            <a:pPr>
              <a:buFont typeface="Arial" panose="020B0604020202020204" pitchFamily="34" charset="0"/>
              <a:buChar char="•"/>
            </a:pPr>
            <a:r>
              <a:rPr lang="en-GB" dirty="0"/>
              <a:t>e</a:t>
            </a:r>
            <a:r>
              <a:rPr lang="en-GB" kern="0" dirty="0"/>
              <a:t>.g. lane detection, </a:t>
            </a:r>
          </a:p>
          <a:p>
            <a:pPr>
              <a:buFont typeface="Arial" panose="020B0604020202020204" pitchFamily="34" charset="0"/>
              <a:buChar char="•"/>
            </a:pPr>
            <a:r>
              <a:rPr lang="en-GB" kern="0" dirty="0"/>
              <a:t>Based on UWB infrastructure using </a:t>
            </a:r>
            <a:r>
              <a:rPr lang="en-GB" kern="0" dirty="0" err="1"/>
              <a:t>TDoA</a:t>
            </a:r>
            <a:r>
              <a:rPr lang="en-GB" kern="0" dirty="0"/>
              <a:t> ranging or peer-to-peer </a:t>
            </a:r>
            <a:r>
              <a:rPr lang="en-GB" kern="0" dirty="0" err="1"/>
              <a:t>ToF</a:t>
            </a:r>
            <a:r>
              <a:rPr lang="en-GB" kern="0" dirty="0"/>
              <a:t> </a:t>
            </a:r>
          </a:p>
          <a:p>
            <a:pPr>
              <a:buFont typeface="Arial" panose="020B0604020202020204" pitchFamily="34" charset="0"/>
              <a:buChar char="•"/>
            </a:pPr>
            <a:r>
              <a:rPr lang="en-GB" kern="0" dirty="0"/>
              <a:t>Accuracy: around 25 cm – 50 cm</a:t>
            </a:r>
          </a:p>
          <a:p>
            <a:pPr>
              <a:buFont typeface="Arial" panose="020B0604020202020204" pitchFamily="34" charset="0"/>
              <a:buChar char="•"/>
            </a:pPr>
            <a:r>
              <a:rPr lang="en-GB" kern="0" dirty="0"/>
              <a:t>Range: up to 10 m to 20 m</a:t>
            </a:r>
          </a:p>
          <a:p>
            <a:pPr>
              <a:buFont typeface="Arial" panose="020B0604020202020204" pitchFamily="34" charset="0"/>
              <a:buChar char="•"/>
            </a:pPr>
            <a:r>
              <a:rPr lang="en-GB" kern="0" dirty="0"/>
              <a:t>Can reuse existing UWB on-car devices</a:t>
            </a:r>
          </a:p>
          <a:p>
            <a:endParaRPr lang="en-GB" dirty="0"/>
          </a:p>
        </p:txBody>
      </p:sp>
      <p:sp>
        <p:nvSpPr>
          <p:cNvPr id="4" name="Foliennummernplatzhalter 3">
            <a:extLst>
              <a:ext uri="{FF2B5EF4-FFF2-40B4-BE49-F238E27FC236}">
                <a16:creationId xmlns:a16="http://schemas.microsoft.com/office/drawing/2014/main" id="{9CDC7F0A-45D5-C00F-8F79-101F91E7A66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ußzeilenplatzhalter 4">
            <a:extLst>
              <a:ext uri="{FF2B5EF4-FFF2-40B4-BE49-F238E27FC236}">
                <a16:creationId xmlns:a16="http://schemas.microsoft.com/office/drawing/2014/main" id="{BC0FF68A-260E-583C-392B-6EF93CD578C3}"/>
              </a:ext>
            </a:extLst>
          </p:cNvPr>
          <p:cNvSpPr>
            <a:spLocks noGrp="1"/>
          </p:cNvSpPr>
          <p:nvPr>
            <p:ph type="ftr" idx="14"/>
          </p:nvPr>
        </p:nvSpPr>
        <p:spPr/>
        <p:txBody>
          <a:bodyPr/>
          <a:lstStyle/>
          <a:p>
            <a:r>
              <a:rPr lang="en-US"/>
              <a:t>Friedbert Berens (FBConsulting Sarl)</a:t>
            </a:r>
            <a:endParaRPr lang="en-GB" dirty="0"/>
          </a:p>
        </p:txBody>
      </p:sp>
      <p:pic>
        <p:nvPicPr>
          <p:cNvPr id="6" name="Picture 15" descr="Ultra-Wideband Image 1">
            <a:extLst>
              <a:ext uri="{FF2B5EF4-FFF2-40B4-BE49-F238E27FC236}">
                <a16:creationId xmlns:a16="http://schemas.microsoft.com/office/drawing/2014/main" id="{2515A625-07F0-9FBB-B6C7-FAE4631F5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133600"/>
            <a:ext cx="5283959" cy="2973387"/>
          </a:xfrm>
          <a:prstGeom prst="rect">
            <a:avLst/>
          </a:prstGeom>
          <a:noFill/>
          <a:ln>
            <a:noFill/>
          </a:ln>
        </p:spPr>
      </p:pic>
      <p:sp>
        <p:nvSpPr>
          <p:cNvPr id="7" name="Textfeld 6">
            <a:extLst>
              <a:ext uri="{FF2B5EF4-FFF2-40B4-BE49-F238E27FC236}">
                <a16:creationId xmlns:a16="http://schemas.microsoft.com/office/drawing/2014/main" id="{30ADBBF5-32E5-2AF9-5870-A6D4801A0F1B}"/>
              </a:ext>
            </a:extLst>
          </p:cNvPr>
          <p:cNvSpPr txBox="1"/>
          <p:nvPr/>
        </p:nvSpPr>
        <p:spPr>
          <a:xfrm>
            <a:off x="762000" y="5863581"/>
            <a:ext cx="2362200" cy="461665"/>
          </a:xfrm>
          <a:prstGeom prst="rect">
            <a:avLst/>
          </a:prstGeom>
          <a:noFill/>
        </p:spPr>
        <p:txBody>
          <a:bodyPr wrap="square" rtlCol="0">
            <a:spAutoFit/>
          </a:bodyPr>
          <a:lstStyle/>
          <a:p>
            <a:r>
              <a:rPr lang="en-GB" sz="1200" dirty="0">
                <a:solidFill>
                  <a:schemeClr val="tx1"/>
                </a:solidFill>
                <a:effectLst/>
                <a:latin typeface="Times New Roman" panose="02020603050405020304" pitchFamily="18" charset="0"/>
                <a:ea typeface="Times New Roman" panose="02020603050405020304" pitchFamily="18" charset="0"/>
              </a:rPr>
              <a:t>pictures courtesy of NXP Semiconductors</a:t>
            </a:r>
            <a:endParaRPr lang="en-GB" sz="1200" dirty="0">
              <a:solidFill>
                <a:schemeClr val="tx1"/>
              </a:solidFill>
            </a:endParaRPr>
          </a:p>
        </p:txBody>
      </p:sp>
    </p:spTree>
    <p:extLst>
      <p:ext uri="{BB962C8B-B14F-4D97-AF65-F5344CB8AC3E}">
        <p14:creationId xmlns:p14="http://schemas.microsoft.com/office/powerpoint/2010/main" val="33143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5467B-D81E-5C00-6E16-B21D12620840}"/>
              </a:ext>
            </a:extLst>
          </p:cNvPr>
          <p:cNvSpPr>
            <a:spLocks noGrp="1"/>
          </p:cNvSpPr>
          <p:nvPr>
            <p:ph type="title"/>
          </p:nvPr>
        </p:nvSpPr>
        <p:spPr/>
        <p:txBody>
          <a:bodyPr/>
          <a:lstStyle/>
          <a:p>
            <a:r>
              <a:rPr lang="en-GB" dirty="0"/>
              <a:t>VRU use case</a:t>
            </a:r>
          </a:p>
        </p:txBody>
      </p:sp>
      <p:sp>
        <p:nvSpPr>
          <p:cNvPr id="3" name="Inhaltsplatzhalter 2">
            <a:extLst>
              <a:ext uri="{FF2B5EF4-FFF2-40B4-BE49-F238E27FC236}">
                <a16:creationId xmlns:a16="http://schemas.microsoft.com/office/drawing/2014/main" id="{B47B6CCB-468E-D388-936B-545854D5B646}"/>
              </a:ext>
            </a:extLst>
          </p:cNvPr>
          <p:cNvSpPr>
            <a:spLocks noGrp="1"/>
          </p:cNvSpPr>
          <p:nvPr>
            <p:ph idx="1"/>
          </p:nvPr>
        </p:nvSpPr>
        <p:spPr>
          <a:xfrm>
            <a:off x="6095999" y="1981201"/>
            <a:ext cx="5562601" cy="4113213"/>
          </a:xfrm>
        </p:spPr>
        <p:txBody>
          <a:bodyPr/>
          <a:lstStyle/>
          <a:p>
            <a:pPr>
              <a:buFont typeface="Arial" panose="020B0604020202020204" pitchFamily="34" charset="0"/>
              <a:buChar char="•"/>
            </a:pPr>
            <a:r>
              <a:rPr lang="en-GB" kern="0" dirty="0"/>
              <a:t>Based on UWB infrastructure using </a:t>
            </a:r>
            <a:r>
              <a:rPr lang="en-GB" kern="0" dirty="0" err="1"/>
              <a:t>TDoA</a:t>
            </a:r>
            <a:r>
              <a:rPr lang="en-GB" kern="0" dirty="0"/>
              <a:t> ranging</a:t>
            </a:r>
          </a:p>
          <a:p>
            <a:pPr>
              <a:buFont typeface="Arial" panose="020B0604020202020204" pitchFamily="34" charset="0"/>
              <a:buChar char="•"/>
            </a:pPr>
            <a:r>
              <a:rPr lang="en-GB" dirty="0"/>
              <a:t>Accuracy: 25 cm</a:t>
            </a:r>
          </a:p>
          <a:p>
            <a:pPr>
              <a:buFont typeface="Arial" panose="020B0604020202020204" pitchFamily="34" charset="0"/>
              <a:buChar char="•"/>
            </a:pPr>
            <a:r>
              <a:rPr lang="en-GB" dirty="0"/>
              <a:t>Range: up to 20 m</a:t>
            </a:r>
          </a:p>
          <a:p>
            <a:pPr>
              <a:buFont typeface="Arial" panose="020B0604020202020204" pitchFamily="34" charset="0"/>
              <a:buChar char="•"/>
            </a:pPr>
            <a:r>
              <a:rPr lang="en-GB" kern="0" dirty="0"/>
              <a:t>Can reuse mobile device implementation</a:t>
            </a:r>
          </a:p>
          <a:p>
            <a:pPr>
              <a:buFont typeface="Arial" panose="020B0604020202020204" pitchFamily="34" charset="0"/>
              <a:buChar char="•"/>
            </a:pPr>
            <a:r>
              <a:rPr lang="en-GB" dirty="0"/>
              <a:t>Clustering of VRU to reduce communication overhead</a:t>
            </a:r>
            <a:endParaRPr lang="en-GB" kern="0" dirty="0"/>
          </a:p>
          <a:p>
            <a:endParaRPr lang="en-GB" dirty="0"/>
          </a:p>
        </p:txBody>
      </p:sp>
      <p:sp>
        <p:nvSpPr>
          <p:cNvPr id="4" name="Foliennummernplatzhalter 3">
            <a:extLst>
              <a:ext uri="{FF2B5EF4-FFF2-40B4-BE49-F238E27FC236}">
                <a16:creationId xmlns:a16="http://schemas.microsoft.com/office/drawing/2014/main" id="{6428DD4D-968E-FAA9-9839-BF5E016F7CA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ußzeilenplatzhalter 4">
            <a:extLst>
              <a:ext uri="{FF2B5EF4-FFF2-40B4-BE49-F238E27FC236}">
                <a16:creationId xmlns:a16="http://schemas.microsoft.com/office/drawing/2014/main" id="{92C76F75-30BB-2D37-6F88-903BDE3FB760}"/>
              </a:ext>
            </a:extLst>
          </p:cNvPr>
          <p:cNvSpPr>
            <a:spLocks noGrp="1"/>
          </p:cNvSpPr>
          <p:nvPr>
            <p:ph type="ftr" idx="14"/>
          </p:nvPr>
        </p:nvSpPr>
        <p:spPr/>
        <p:txBody>
          <a:bodyPr/>
          <a:lstStyle/>
          <a:p>
            <a:r>
              <a:rPr lang="en-US"/>
              <a:t>Friedbert Berens (FBConsulting Sarl)</a:t>
            </a:r>
            <a:endParaRPr lang="en-GB" dirty="0"/>
          </a:p>
        </p:txBody>
      </p:sp>
      <p:pic>
        <p:nvPicPr>
          <p:cNvPr id="7" name="Grafik 6">
            <a:extLst>
              <a:ext uri="{FF2B5EF4-FFF2-40B4-BE49-F238E27FC236}">
                <a16:creationId xmlns:a16="http://schemas.microsoft.com/office/drawing/2014/main" id="{7D7CFE4F-B48C-1386-0DFD-25A67D578892}"/>
              </a:ext>
            </a:extLst>
          </p:cNvPr>
          <p:cNvPicPr>
            <a:picLocks noChangeAspect="1"/>
          </p:cNvPicPr>
          <p:nvPr/>
        </p:nvPicPr>
        <p:blipFill>
          <a:blip r:embed="rId2"/>
          <a:stretch>
            <a:fillRect/>
          </a:stretch>
        </p:blipFill>
        <p:spPr>
          <a:xfrm>
            <a:off x="914401" y="1600200"/>
            <a:ext cx="4127956" cy="4113214"/>
          </a:xfrm>
          <a:prstGeom prst="rect">
            <a:avLst/>
          </a:prstGeom>
        </p:spPr>
      </p:pic>
      <p:sp>
        <p:nvSpPr>
          <p:cNvPr id="8" name="Textfeld 7">
            <a:extLst>
              <a:ext uri="{FF2B5EF4-FFF2-40B4-BE49-F238E27FC236}">
                <a16:creationId xmlns:a16="http://schemas.microsoft.com/office/drawing/2014/main" id="{B71C779E-7F1E-244B-3741-9D013F68D9E6}"/>
              </a:ext>
            </a:extLst>
          </p:cNvPr>
          <p:cNvSpPr txBox="1"/>
          <p:nvPr/>
        </p:nvSpPr>
        <p:spPr>
          <a:xfrm>
            <a:off x="886859" y="5713414"/>
            <a:ext cx="3733800" cy="276999"/>
          </a:xfrm>
          <a:prstGeom prst="rect">
            <a:avLst/>
          </a:prstGeom>
          <a:noFill/>
        </p:spPr>
        <p:txBody>
          <a:bodyPr wrap="square" rtlCol="0">
            <a:spAutoFit/>
          </a:bodyPr>
          <a:lstStyle/>
          <a:p>
            <a:r>
              <a:rPr lang="en-GB" sz="1200" dirty="0">
                <a:solidFill>
                  <a:schemeClr val="tx1"/>
                </a:solidFill>
              </a:rPr>
              <a:t>ETSI TR 103 300 -1 V2.3.1 </a:t>
            </a:r>
          </a:p>
        </p:txBody>
      </p:sp>
    </p:spTree>
    <p:extLst>
      <p:ext uri="{BB962C8B-B14F-4D97-AF65-F5344CB8AC3E}">
        <p14:creationId xmlns:p14="http://schemas.microsoft.com/office/powerpoint/2010/main" val="369512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5467B-D81E-5C00-6E16-B21D12620840}"/>
              </a:ext>
            </a:extLst>
          </p:cNvPr>
          <p:cNvSpPr>
            <a:spLocks noGrp="1"/>
          </p:cNvSpPr>
          <p:nvPr>
            <p:ph type="title"/>
          </p:nvPr>
        </p:nvSpPr>
        <p:spPr/>
        <p:txBody>
          <a:bodyPr/>
          <a:lstStyle/>
          <a:p>
            <a:r>
              <a:rPr lang="en-GB" dirty="0"/>
              <a:t>VRU use case – Clustering -</a:t>
            </a:r>
          </a:p>
        </p:txBody>
      </p:sp>
      <p:sp>
        <p:nvSpPr>
          <p:cNvPr id="3" name="Inhaltsplatzhalter 2">
            <a:extLst>
              <a:ext uri="{FF2B5EF4-FFF2-40B4-BE49-F238E27FC236}">
                <a16:creationId xmlns:a16="http://schemas.microsoft.com/office/drawing/2014/main" id="{B47B6CCB-468E-D388-936B-545854D5B646}"/>
              </a:ext>
            </a:extLst>
          </p:cNvPr>
          <p:cNvSpPr>
            <a:spLocks noGrp="1"/>
          </p:cNvSpPr>
          <p:nvPr>
            <p:ph idx="1"/>
          </p:nvPr>
        </p:nvSpPr>
        <p:spPr>
          <a:xfrm>
            <a:off x="914401" y="1981201"/>
            <a:ext cx="10744199" cy="4113213"/>
          </a:xfrm>
        </p:spPr>
        <p:txBody>
          <a:bodyPr/>
          <a:lstStyle/>
          <a:p>
            <a:pPr>
              <a:buFont typeface="Arial" panose="020B0604020202020204" pitchFamily="34" charset="0"/>
              <a:buChar char="•"/>
            </a:pPr>
            <a:r>
              <a:rPr lang="en-GB" kern="0" dirty="0"/>
              <a:t>Clustering of VRU can be done by peer-to-peer </a:t>
            </a:r>
            <a:r>
              <a:rPr lang="en-GB" kern="0" dirty="0" err="1"/>
              <a:t>ToF</a:t>
            </a:r>
            <a:r>
              <a:rPr lang="en-GB" kern="0" dirty="0"/>
              <a:t> operation</a:t>
            </a:r>
          </a:p>
          <a:p>
            <a:pPr>
              <a:buFont typeface="Arial" panose="020B0604020202020204" pitchFamily="34" charset="0"/>
              <a:buChar char="•"/>
            </a:pPr>
            <a:r>
              <a:rPr lang="en-GB" dirty="0"/>
              <a:t>Clustering can also be done by </a:t>
            </a:r>
            <a:r>
              <a:rPr lang="en-GB" dirty="0" err="1"/>
              <a:t>TDoA</a:t>
            </a:r>
            <a:r>
              <a:rPr lang="en-GB" dirty="0"/>
              <a:t> when infrastructure is available</a:t>
            </a:r>
            <a:endParaRPr lang="en-GB" kern="0" dirty="0"/>
          </a:p>
          <a:p>
            <a:pPr>
              <a:buFont typeface="Arial" panose="020B0604020202020204" pitchFamily="34" charset="0"/>
              <a:buChar char="•"/>
            </a:pPr>
            <a:r>
              <a:rPr lang="en-GB" dirty="0"/>
              <a:t>Clusters can be managed by UWB communication interface using the VRU services of the ETSI ITS protocol</a:t>
            </a:r>
          </a:p>
          <a:p>
            <a:pPr>
              <a:buFont typeface="Arial" panose="020B0604020202020204" pitchFamily="34" charset="0"/>
              <a:buChar char="•"/>
            </a:pPr>
            <a:r>
              <a:rPr lang="en-GB" kern="0" dirty="0"/>
              <a:t>Communication range can be extended be efficient use of geo-networking protocol included in ETSI ITS specifications</a:t>
            </a:r>
          </a:p>
          <a:p>
            <a:pPr>
              <a:buFont typeface="Arial" panose="020B0604020202020204" pitchFamily="34" charset="0"/>
              <a:buChar char="•"/>
            </a:pPr>
            <a:endParaRPr lang="en-GB" kern="0" dirty="0"/>
          </a:p>
          <a:p>
            <a:endParaRPr lang="en-GB" dirty="0"/>
          </a:p>
        </p:txBody>
      </p:sp>
      <p:sp>
        <p:nvSpPr>
          <p:cNvPr id="4" name="Foliennummernplatzhalter 3">
            <a:extLst>
              <a:ext uri="{FF2B5EF4-FFF2-40B4-BE49-F238E27FC236}">
                <a16:creationId xmlns:a16="http://schemas.microsoft.com/office/drawing/2014/main" id="{6428DD4D-968E-FAA9-9839-BF5E016F7CA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ußzeilenplatzhalter 4">
            <a:extLst>
              <a:ext uri="{FF2B5EF4-FFF2-40B4-BE49-F238E27FC236}">
                <a16:creationId xmlns:a16="http://schemas.microsoft.com/office/drawing/2014/main" id="{92C76F75-30BB-2D37-6F88-903BDE3FB760}"/>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234301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5D7C0-05A3-3977-8F62-D6A74BFA46FD}"/>
              </a:ext>
            </a:extLst>
          </p:cNvPr>
          <p:cNvSpPr>
            <a:spLocks noGrp="1"/>
          </p:cNvSpPr>
          <p:nvPr>
            <p:ph type="title"/>
          </p:nvPr>
        </p:nvSpPr>
        <p:spPr/>
        <p:txBody>
          <a:bodyPr/>
          <a:lstStyle/>
          <a:p>
            <a:r>
              <a:rPr lang="en-GB" dirty="0"/>
              <a:t>Further discussion</a:t>
            </a:r>
          </a:p>
        </p:txBody>
      </p:sp>
      <p:sp>
        <p:nvSpPr>
          <p:cNvPr id="3" name="Inhaltsplatzhalter 2">
            <a:extLst>
              <a:ext uri="{FF2B5EF4-FFF2-40B4-BE49-F238E27FC236}">
                <a16:creationId xmlns:a16="http://schemas.microsoft.com/office/drawing/2014/main" id="{360FF07E-0397-503E-D9A0-ABE5BB32DFDC}"/>
              </a:ext>
            </a:extLst>
          </p:cNvPr>
          <p:cNvSpPr>
            <a:spLocks noGrp="1"/>
          </p:cNvSpPr>
          <p:nvPr>
            <p:ph idx="1"/>
          </p:nvPr>
        </p:nvSpPr>
        <p:spPr/>
        <p:txBody>
          <a:bodyPr/>
          <a:lstStyle/>
          <a:p>
            <a:pPr>
              <a:buFont typeface="Arial" panose="020B0604020202020204" pitchFamily="34" charset="0"/>
              <a:buChar char="•"/>
            </a:pPr>
            <a:r>
              <a:rPr lang="en-GB" dirty="0"/>
              <a:t>Time Difference of arrival (</a:t>
            </a:r>
            <a:r>
              <a:rPr lang="en-GB" dirty="0" err="1"/>
              <a:t>TDoA</a:t>
            </a:r>
            <a:r>
              <a:rPr lang="en-GB" dirty="0"/>
              <a:t>) using synchronized AP</a:t>
            </a:r>
          </a:p>
          <a:p>
            <a:pPr lvl="1">
              <a:buFont typeface="Arial" panose="020B0604020202020204" pitchFamily="34" charset="0"/>
              <a:buChar char="•"/>
            </a:pPr>
            <a:r>
              <a:rPr lang="en-GB" dirty="0"/>
              <a:t>Requires synchronized infrastructure</a:t>
            </a:r>
          </a:p>
          <a:p>
            <a:pPr lvl="1">
              <a:buFont typeface="Arial" panose="020B0604020202020204" pitchFamily="34" charset="0"/>
              <a:buChar char="•"/>
            </a:pPr>
            <a:r>
              <a:rPr lang="en-GB" dirty="0"/>
              <a:t>Low requirements at the terminal side</a:t>
            </a:r>
          </a:p>
          <a:p>
            <a:pPr lvl="1">
              <a:buFont typeface="Arial" panose="020B0604020202020204" pitchFamily="34" charset="0"/>
              <a:buChar char="•"/>
            </a:pPr>
            <a:r>
              <a:rPr lang="en-GB" dirty="0"/>
              <a:t>Low frequency resource requirements in dense areas </a:t>
            </a:r>
          </a:p>
          <a:p>
            <a:pPr>
              <a:buFont typeface="Arial" panose="020B0604020202020204" pitchFamily="34" charset="0"/>
              <a:buChar char="•"/>
            </a:pPr>
            <a:r>
              <a:rPr lang="en-GB" dirty="0"/>
              <a:t>Time of Flight between two peers</a:t>
            </a:r>
          </a:p>
          <a:p>
            <a:pPr lvl="1">
              <a:buFont typeface="Arial" panose="020B0604020202020204" pitchFamily="34" charset="0"/>
              <a:buChar char="•"/>
            </a:pPr>
            <a:r>
              <a:rPr lang="en-GB" dirty="0"/>
              <a:t>No infrastructure is required</a:t>
            </a:r>
          </a:p>
          <a:p>
            <a:pPr lvl="1">
              <a:buFont typeface="Arial" panose="020B0604020202020204" pitchFamily="34" charset="0"/>
              <a:buChar char="•"/>
            </a:pPr>
            <a:r>
              <a:rPr lang="en-GB" dirty="0"/>
              <a:t>Higher resource requirements at the terminal side </a:t>
            </a:r>
          </a:p>
          <a:p>
            <a:pPr lvl="1">
              <a:buFont typeface="Arial" panose="020B0604020202020204" pitchFamily="34" charset="0"/>
              <a:buChar char="•"/>
            </a:pPr>
            <a:r>
              <a:rPr lang="en-GB" dirty="0"/>
              <a:t>High frequency resource requirement in dense areas</a:t>
            </a:r>
          </a:p>
          <a:p>
            <a:pPr>
              <a:buFont typeface="Arial" panose="020B0604020202020204" pitchFamily="34" charset="0"/>
              <a:buChar char="•"/>
            </a:pPr>
            <a:r>
              <a:rPr lang="en-GB" dirty="0"/>
              <a:t>For both an integration into the ITS protocol/trust domain is required to reach security and trust </a:t>
            </a:r>
          </a:p>
        </p:txBody>
      </p:sp>
      <p:sp>
        <p:nvSpPr>
          <p:cNvPr id="4" name="Foliennummernplatzhalter 3">
            <a:extLst>
              <a:ext uri="{FF2B5EF4-FFF2-40B4-BE49-F238E27FC236}">
                <a16:creationId xmlns:a16="http://schemas.microsoft.com/office/drawing/2014/main" id="{B2A6F1D5-EC8F-2EA6-3033-F8229CDB29EA}"/>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ußzeilenplatzhalter 4">
            <a:extLst>
              <a:ext uri="{FF2B5EF4-FFF2-40B4-BE49-F238E27FC236}">
                <a16:creationId xmlns:a16="http://schemas.microsoft.com/office/drawing/2014/main" id="{6E22F47B-9257-8BDE-550C-131556D443C4}"/>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317319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35902-2B9F-1288-B387-27B44F3751C7}"/>
              </a:ext>
            </a:extLst>
          </p:cNvPr>
          <p:cNvSpPr>
            <a:spLocks noGrp="1"/>
          </p:cNvSpPr>
          <p:nvPr>
            <p:ph type="title"/>
          </p:nvPr>
        </p:nvSpPr>
        <p:spPr/>
        <p:txBody>
          <a:bodyPr/>
          <a:lstStyle/>
          <a:p>
            <a:r>
              <a:rPr lang="en-GB" dirty="0"/>
              <a:t>Next steps in ETSI	</a:t>
            </a:r>
          </a:p>
        </p:txBody>
      </p:sp>
      <p:sp>
        <p:nvSpPr>
          <p:cNvPr id="3" name="Inhaltsplatzhalter 2">
            <a:extLst>
              <a:ext uri="{FF2B5EF4-FFF2-40B4-BE49-F238E27FC236}">
                <a16:creationId xmlns:a16="http://schemas.microsoft.com/office/drawing/2014/main" id="{6700508A-3218-A9E7-5944-283F3BD8FAEB}"/>
              </a:ext>
            </a:extLst>
          </p:cNvPr>
          <p:cNvSpPr>
            <a:spLocks noGrp="1"/>
          </p:cNvSpPr>
          <p:nvPr>
            <p:ph idx="1"/>
          </p:nvPr>
        </p:nvSpPr>
        <p:spPr>
          <a:xfrm>
            <a:off x="607484" y="1747369"/>
            <a:ext cx="10972800" cy="4113213"/>
          </a:xfrm>
        </p:spPr>
        <p:txBody>
          <a:bodyPr/>
          <a:lstStyle/>
          <a:p>
            <a:pPr>
              <a:buFont typeface="Arial" panose="020B0604020202020204" pitchFamily="34" charset="0"/>
              <a:buChar char="•"/>
            </a:pPr>
            <a:r>
              <a:rPr lang="en-GB" sz="2000" dirty="0"/>
              <a:t>Further work on draft TR 103 970</a:t>
            </a:r>
          </a:p>
          <a:p>
            <a:pPr>
              <a:buFont typeface="Arial" panose="020B0604020202020204" pitchFamily="34" charset="0"/>
              <a:buChar char="•"/>
            </a:pPr>
            <a:r>
              <a:rPr lang="en-GB" sz="2000" dirty="0"/>
              <a:t>Evaluate the impact of integration of UWB into ITS protocol</a:t>
            </a:r>
          </a:p>
          <a:p>
            <a:pPr lvl="1">
              <a:buFont typeface="Arial" panose="020B0604020202020204" pitchFamily="34" charset="0"/>
              <a:buChar char="•"/>
            </a:pPr>
            <a:r>
              <a:rPr lang="en-GB" sz="1800" dirty="0"/>
              <a:t>Resolution of positioning information</a:t>
            </a:r>
          </a:p>
          <a:p>
            <a:pPr lvl="1">
              <a:buFont typeface="Arial" panose="020B0604020202020204" pitchFamily="34" charset="0"/>
              <a:buChar char="•"/>
            </a:pPr>
            <a:r>
              <a:rPr lang="en-GB" sz="1800" dirty="0"/>
              <a:t>Fine timing measurements on access layer and interfaces to higher layers</a:t>
            </a:r>
          </a:p>
          <a:p>
            <a:pPr lvl="1">
              <a:buFont typeface="Arial" panose="020B0604020202020204" pitchFamily="34" charset="0"/>
              <a:buChar char="•"/>
            </a:pPr>
            <a:r>
              <a:rPr lang="en-GB" sz="1800" dirty="0"/>
              <a:t>Security/Trust</a:t>
            </a:r>
          </a:p>
          <a:p>
            <a:pPr lvl="1">
              <a:buFont typeface="Arial" panose="020B0604020202020204" pitchFamily="34" charset="0"/>
              <a:buChar char="•"/>
            </a:pPr>
            <a:r>
              <a:rPr lang="en-GB" sz="1800" dirty="0"/>
              <a:t>What messages can be reused for UWB communications? </a:t>
            </a:r>
            <a:r>
              <a:rPr lang="en-GB" sz="1800" dirty="0">
                <a:hlinkClick r:id="rId2"/>
              </a:rPr>
              <a:t>VRU Awareness message(VAM) </a:t>
            </a:r>
            <a:r>
              <a:rPr lang="en-GB" sz="1800" dirty="0"/>
              <a:t>? </a:t>
            </a:r>
            <a:r>
              <a:rPr lang="en-GB" sz="1800" dirty="0">
                <a:hlinkClick r:id="rId3"/>
              </a:rPr>
              <a:t>CAM? </a:t>
            </a:r>
            <a:r>
              <a:rPr lang="en-GB" sz="1800" dirty="0">
                <a:hlinkClick r:id="rId4"/>
              </a:rPr>
              <a:t>CPM?</a:t>
            </a:r>
            <a:endParaRPr lang="en-GB" sz="1800" dirty="0"/>
          </a:p>
          <a:p>
            <a:pPr lvl="1">
              <a:buFont typeface="Arial" panose="020B0604020202020204" pitchFamily="34" charset="0"/>
              <a:buChar char="•"/>
            </a:pPr>
            <a:r>
              <a:rPr lang="en-GB" sz="1800" dirty="0"/>
              <a:t>How can geo-networking be used to extend range for VRU clustering by using forwarding?</a:t>
            </a:r>
          </a:p>
          <a:p>
            <a:pPr lvl="1">
              <a:buFont typeface="Arial" panose="020B0604020202020204" pitchFamily="34" charset="0"/>
              <a:buChar char="•"/>
            </a:pPr>
            <a:r>
              <a:rPr lang="en-GB" sz="1800" dirty="0"/>
              <a:t>Implement secure peer-to-peer capabilities into the ITS protocol</a:t>
            </a:r>
          </a:p>
          <a:p>
            <a:pPr>
              <a:buFont typeface="Arial" panose="020B0604020202020204" pitchFamily="34" charset="0"/>
              <a:buChar char="•"/>
            </a:pPr>
            <a:r>
              <a:rPr lang="en-GB" sz="2000" dirty="0"/>
              <a:t>Define preferred channels</a:t>
            </a:r>
          </a:p>
          <a:p>
            <a:pPr lvl="1">
              <a:buFont typeface="Arial" panose="020B0604020202020204" pitchFamily="34" charset="0"/>
              <a:buChar char="•"/>
            </a:pPr>
            <a:r>
              <a:rPr lang="en-GB" sz="1800" dirty="0"/>
              <a:t>future proofness, 6 GHz </a:t>
            </a:r>
            <a:r>
              <a:rPr lang="en-GB" sz="1800" dirty="0">
                <a:sym typeface="Wingdings" pitchFamily="2" charset="2"/>
              </a:rPr>
              <a:t> 8 GHz</a:t>
            </a:r>
            <a:endParaRPr lang="en-GB" sz="1800" dirty="0"/>
          </a:p>
          <a:p>
            <a:pPr>
              <a:buFont typeface="Arial" panose="020B0604020202020204" pitchFamily="34" charset="0"/>
              <a:buChar char="•"/>
            </a:pPr>
            <a:r>
              <a:rPr lang="en-GB" sz="2000" dirty="0"/>
              <a:t>Spectrum needs and coexistence with RLAN and IMT and other services!</a:t>
            </a:r>
          </a:p>
          <a:p>
            <a:pPr lvl="1">
              <a:buFont typeface="Arial" panose="020B0604020202020204" pitchFamily="34" charset="0"/>
              <a:buChar char="•"/>
            </a:pPr>
            <a:r>
              <a:rPr lang="en-GB" sz="1800" dirty="0"/>
              <a:t>Optimized intra- and intersystem coexistence.</a:t>
            </a:r>
          </a:p>
          <a:p>
            <a:pPr>
              <a:buFont typeface="Arial" panose="020B0604020202020204" pitchFamily="34" charset="0"/>
              <a:buChar char="•"/>
            </a:pPr>
            <a:endParaRPr lang="en-GB" sz="2000" dirty="0"/>
          </a:p>
        </p:txBody>
      </p:sp>
      <p:sp>
        <p:nvSpPr>
          <p:cNvPr id="4" name="Foliennummernplatzhalter 3">
            <a:extLst>
              <a:ext uri="{FF2B5EF4-FFF2-40B4-BE49-F238E27FC236}">
                <a16:creationId xmlns:a16="http://schemas.microsoft.com/office/drawing/2014/main" id="{D8EE3835-E0AB-228C-98F2-DCC47E8BC4B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ußzeilenplatzhalter 4">
            <a:extLst>
              <a:ext uri="{FF2B5EF4-FFF2-40B4-BE49-F238E27FC236}">
                <a16:creationId xmlns:a16="http://schemas.microsoft.com/office/drawing/2014/main" id="{D63FFAED-E610-0E0D-BC0B-6E074A7C08CB}"/>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29988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1C32-C569-E543-97C6-C0DAFAA95945}"/>
              </a:ext>
            </a:extLst>
          </p:cNvPr>
          <p:cNvSpPr>
            <a:spLocks noGrp="1"/>
          </p:cNvSpPr>
          <p:nvPr>
            <p:ph type="ctrTitle"/>
          </p:nvPr>
        </p:nvSpPr>
        <p:spPr>
          <a:xfrm>
            <a:off x="304800" y="868362"/>
            <a:ext cx="11277600" cy="2387600"/>
          </a:xfrm>
        </p:spPr>
        <p:txBody>
          <a:bodyPr>
            <a:normAutofit fontScale="90000"/>
          </a:bodyPr>
          <a:lstStyle/>
          <a:p>
            <a:r>
              <a:rPr lang="en-GB" dirty="0"/>
              <a:t>ETSI TR 103 970:</a:t>
            </a:r>
            <a:r>
              <a:rPr lang="en-US" dirty="0">
                <a:latin typeface="Times New Roman" charset="0"/>
              </a:rPr>
              <a:t> </a:t>
            </a:r>
            <a:br>
              <a:rPr lang="en-US" dirty="0">
                <a:latin typeface="Times New Roman" charset="0"/>
              </a:rPr>
            </a:br>
            <a:r>
              <a:rPr lang="en-US" dirty="0">
                <a:latin typeface="Times New Roman" charset="0"/>
              </a:rPr>
              <a:t>Feasibility study on the use of UWB in ITS-G5</a:t>
            </a:r>
            <a:r>
              <a:rPr lang="en-GB" dirty="0"/>
              <a:t> </a:t>
            </a:r>
          </a:p>
        </p:txBody>
      </p:sp>
      <p:sp>
        <p:nvSpPr>
          <p:cNvPr id="3" name="Untertitel 2">
            <a:extLst>
              <a:ext uri="{FF2B5EF4-FFF2-40B4-BE49-F238E27FC236}">
                <a16:creationId xmlns:a16="http://schemas.microsoft.com/office/drawing/2014/main" id="{5E616A88-5313-7C42-B4C9-6DD925870B88}"/>
              </a:ext>
            </a:extLst>
          </p:cNvPr>
          <p:cNvSpPr>
            <a:spLocks noGrp="1"/>
          </p:cNvSpPr>
          <p:nvPr>
            <p:ph type="subTitle" idx="1"/>
          </p:nvPr>
        </p:nvSpPr>
        <p:spPr/>
        <p:txBody>
          <a:bodyPr>
            <a:normAutofit/>
          </a:bodyPr>
          <a:lstStyle/>
          <a:p>
            <a:r>
              <a:rPr lang="de-DE" dirty="0"/>
              <a:t>11.07.2024</a:t>
            </a:r>
          </a:p>
          <a:p>
            <a:r>
              <a:rPr lang="de-DE" dirty="0"/>
              <a:t>Friedbert Berens, </a:t>
            </a:r>
            <a:r>
              <a:rPr lang="de-DE" dirty="0" err="1"/>
              <a:t>FBConsulting</a:t>
            </a:r>
            <a:r>
              <a:rPr lang="de-DE" dirty="0"/>
              <a:t> </a:t>
            </a:r>
            <a:r>
              <a:rPr lang="de-DE" dirty="0" err="1"/>
              <a:t>Sarl</a:t>
            </a:r>
            <a:endParaRPr lang="de-DE" dirty="0"/>
          </a:p>
        </p:txBody>
      </p:sp>
      <p:sp>
        <p:nvSpPr>
          <p:cNvPr id="5" name="Fußzeilenplatzhalter 4">
            <a:extLst>
              <a:ext uri="{FF2B5EF4-FFF2-40B4-BE49-F238E27FC236}">
                <a16:creationId xmlns:a16="http://schemas.microsoft.com/office/drawing/2014/main" id="{1FDD1352-C61B-B498-6854-61365CCF75AB}"/>
              </a:ext>
            </a:extLst>
          </p:cNvPr>
          <p:cNvSpPr>
            <a:spLocks noGrp="1"/>
          </p:cNvSpPr>
          <p:nvPr>
            <p:ph type="ftr" sz="quarter" idx="11"/>
          </p:nvPr>
        </p:nvSpPr>
        <p:spPr/>
        <p:txBody>
          <a:bodyPr/>
          <a:lstStyle/>
          <a:p>
            <a:r>
              <a:rPr lang="de-DE"/>
              <a:t>Friedbert Berens (FBConsulting Sarl)</a:t>
            </a:r>
            <a:endParaRPr lang="de-DE" dirty="0"/>
          </a:p>
        </p:txBody>
      </p:sp>
      <p:sp>
        <p:nvSpPr>
          <p:cNvPr id="6" name="Foliennummernplatzhalter 5">
            <a:extLst>
              <a:ext uri="{FF2B5EF4-FFF2-40B4-BE49-F238E27FC236}">
                <a16:creationId xmlns:a16="http://schemas.microsoft.com/office/drawing/2014/main" id="{991279D3-64D5-8A38-11C8-2A10264070CB}"/>
              </a:ext>
            </a:extLst>
          </p:cNvPr>
          <p:cNvSpPr>
            <a:spLocks noGrp="1"/>
          </p:cNvSpPr>
          <p:nvPr>
            <p:ph type="sldNum" sz="quarter" idx="12"/>
          </p:nvPr>
        </p:nvSpPr>
        <p:spPr/>
        <p:txBody>
          <a:bodyPr/>
          <a:lstStyle/>
          <a:p>
            <a:r>
              <a:rPr lang="de-DE"/>
              <a:t>Slide </a:t>
            </a:r>
            <a:endParaRPr lang="de-DE" dirty="0"/>
          </a:p>
        </p:txBody>
      </p:sp>
    </p:spTree>
    <p:extLst>
      <p:ext uri="{BB962C8B-B14F-4D97-AF65-F5344CB8AC3E}">
        <p14:creationId xmlns:p14="http://schemas.microsoft.com/office/powerpoint/2010/main" val="33490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0FDF-F620-25B6-3D3C-FFD5CFB8A343}"/>
              </a:ext>
            </a:extLst>
          </p:cNvPr>
          <p:cNvSpPr>
            <a:spLocks noGrp="1"/>
          </p:cNvSpPr>
          <p:nvPr>
            <p:ph type="title"/>
          </p:nvPr>
        </p:nvSpPr>
        <p:spPr/>
        <p:txBody>
          <a:bodyPr/>
          <a:lstStyle/>
          <a:p>
            <a:r>
              <a:rPr lang="en-GB" dirty="0"/>
              <a:t>Overview</a:t>
            </a:r>
          </a:p>
        </p:txBody>
      </p:sp>
      <p:sp>
        <p:nvSpPr>
          <p:cNvPr id="3" name="Inhaltsplatzhalter 2">
            <a:extLst>
              <a:ext uri="{FF2B5EF4-FFF2-40B4-BE49-F238E27FC236}">
                <a16:creationId xmlns:a16="http://schemas.microsoft.com/office/drawing/2014/main" id="{4636F9C3-0644-F037-7D9D-6C50A6B6477F}"/>
              </a:ext>
            </a:extLst>
          </p:cNvPr>
          <p:cNvSpPr>
            <a:spLocks noGrp="1"/>
          </p:cNvSpPr>
          <p:nvPr>
            <p:ph idx="1"/>
          </p:nvPr>
        </p:nvSpPr>
        <p:spPr/>
        <p:txBody>
          <a:bodyPr/>
          <a:lstStyle/>
          <a:p>
            <a:pPr>
              <a:buFont typeface="Arial" panose="020B0604020202020204" pitchFamily="34" charset="0"/>
              <a:buChar char="•"/>
            </a:pPr>
            <a:r>
              <a:rPr lang="en-GB" dirty="0"/>
              <a:t>Scope of ETSI TC ITS and ETSI TR 103 970</a:t>
            </a:r>
          </a:p>
          <a:p>
            <a:pPr>
              <a:buFont typeface="Arial" panose="020B0604020202020204" pitchFamily="34" charset="0"/>
              <a:buChar char="•"/>
            </a:pPr>
            <a:r>
              <a:rPr lang="en-GB" dirty="0"/>
              <a:t>UWB Use Cases in the Automotive domain</a:t>
            </a:r>
          </a:p>
          <a:p>
            <a:pPr>
              <a:buFont typeface="Arial" panose="020B0604020202020204" pitchFamily="34" charset="0"/>
              <a:buChar char="•"/>
            </a:pPr>
            <a:r>
              <a:rPr lang="en-GB" dirty="0"/>
              <a:t>UWB Use Cases in ITS</a:t>
            </a:r>
          </a:p>
          <a:p>
            <a:pPr>
              <a:buFont typeface="Arial" panose="020B0604020202020204" pitchFamily="34" charset="0"/>
              <a:buChar char="•"/>
            </a:pPr>
            <a:r>
              <a:rPr lang="en-GB" dirty="0"/>
              <a:t>Further discussions</a:t>
            </a:r>
          </a:p>
        </p:txBody>
      </p:sp>
      <p:sp>
        <p:nvSpPr>
          <p:cNvPr id="4" name="Foliennummernplatzhalter 3">
            <a:extLst>
              <a:ext uri="{FF2B5EF4-FFF2-40B4-BE49-F238E27FC236}">
                <a16:creationId xmlns:a16="http://schemas.microsoft.com/office/drawing/2014/main" id="{8B07D057-B4E9-CB42-6856-605688C5CBB4}"/>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F93AB47C-01F1-8F06-83BA-0FD017CBAD24}"/>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40456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0E33E-2731-F03A-E5AB-7CCAA313919B}"/>
              </a:ext>
            </a:extLst>
          </p:cNvPr>
          <p:cNvSpPr>
            <a:spLocks noGrp="1"/>
          </p:cNvSpPr>
          <p:nvPr>
            <p:ph type="title"/>
          </p:nvPr>
        </p:nvSpPr>
        <p:spPr/>
        <p:txBody>
          <a:bodyPr/>
          <a:lstStyle/>
          <a:p>
            <a:r>
              <a:rPr lang="en-GB" dirty="0"/>
              <a:t>ETSI TC ITS</a:t>
            </a:r>
          </a:p>
        </p:txBody>
      </p:sp>
      <p:sp>
        <p:nvSpPr>
          <p:cNvPr id="3" name="Inhaltsplatzhalter 2">
            <a:extLst>
              <a:ext uri="{FF2B5EF4-FFF2-40B4-BE49-F238E27FC236}">
                <a16:creationId xmlns:a16="http://schemas.microsoft.com/office/drawing/2014/main" id="{36080418-E974-BEBA-F84B-B130C09C1BA1}"/>
              </a:ext>
            </a:extLst>
          </p:cNvPr>
          <p:cNvSpPr>
            <a:spLocks noGrp="1"/>
          </p:cNvSpPr>
          <p:nvPr>
            <p:ph idx="1"/>
          </p:nvPr>
        </p:nvSpPr>
        <p:spPr/>
        <p:txBody>
          <a:bodyPr/>
          <a:lstStyle/>
          <a:p>
            <a:pPr>
              <a:buFont typeface="Arial" panose="020B0604020202020204" pitchFamily="34" charset="0"/>
              <a:buChar char="•"/>
            </a:pPr>
            <a:r>
              <a:rPr lang="en-GB" dirty="0"/>
              <a:t>TC ITS shall have responsibility:</a:t>
            </a:r>
          </a:p>
          <a:p>
            <a:pPr lvl="1">
              <a:buFont typeface="Arial" panose="020B0604020202020204" pitchFamily="34" charset="0"/>
              <a:buChar char="•"/>
            </a:pPr>
            <a:endParaRPr lang="en-GB" dirty="0"/>
          </a:p>
          <a:p>
            <a:pPr lvl="1">
              <a:buFont typeface="Arial" panose="020B0604020202020204" pitchFamily="34" charset="0"/>
              <a:buChar char="•"/>
            </a:pPr>
            <a:r>
              <a:rPr lang="en-GB" dirty="0"/>
              <a:t>Development and maintenance of Standards, Specifications and other deliverables to support the development and implementation of ITS Service provision across the network, for transport networks, vehicles and transport users, including interface aspects and multiple modes of transport and interoperability between systems, but not including ITS application standards, radio matters, and EMC.</a:t>
            </a:r>
          </a:p>
          <a:p>
            <a:pPr lvl="1">
              <a:buFont typeface="Arial" panose="020B0604020202020204" pitchFamily="34" charset="0"/>
              <a:buChar char="•"/>
            </a:pPr>
            <a:r>
              <a:rPr lang="en-GB" dirty="0"/>
              <a:t>Scope includes communication media, and associated physical layer, transport layer, network layer, security, lawful intercept and the provision of generic web services</a:t>
            </a:r>
          </a:p>
          <a:p>
            <a:pPr lvl="1">
              <a:buFont typeface="Arial" panose="020B0604020202020204" pitchFamily="34" charset="0"/>
              <a:buChar char="•"/>
            </a:pPr>
            <a:endParaRPr lang="en-GB" dirty="0"/>
          </a:p>
          <a:p>
            <a:pPr lvl="1">
              <a:buFont typeface="Arial" panose="020B0604020202020204" pitchFamily="34" charset="0"/>
              <a:buChar char="•"/>
            </a:pPr>
            <a:r>
              <a:rPr lang="en-GB" dirty="0"/>
              <a:t>From: </a:t>
            </a:r>
            <a:r>
              <a:rPr lang="en-GB" dirty="0">
                <a:hlinkClick r:id="rId2"/>
              </a:rPr>
              <a:t>https://portal.etsi.org/TB-SiteMap/ITS/its-tor</a:t>
            </a:r>
            <a:r>
              <a:rPr lang="en-GB" dirty="0"/>
              <a:t> </a:t>
            </a:r>
          </a:p>
        </p:txBody>
      </p:sp>
      <p:sp>
        <p:nvSpPr>
          <p:cNvPr id="4" name="Foliennummernplatzhalter 3">
            <a:extLst>
              <a:ext uri="{FF2B5EF4-FFF2-40B4-BE49-F238E27FC236}">
                <a16:creationId xmlns:a16="http://schemas.microsoft.com/office/drawing/2014/main" id="{2FF4C7BD-CE1B-6C05-0995-6F661B467EB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1A5BD634-A6FC-ACE7-7221-9C75155FBEAC}"/>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7479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F03C8-494B-E154-E76D-1ED5F94E2CBC}"/>
              </a:ext>
            </a:extLst>
          </p:cNvPr>
          <p:cNvSpPr>
            <a:spLocks noGrp="1"/>
          </p:cNvSpPr>
          <p:nvPr>
            <p:ph type="title"/>
          </p:nvPr>
        </p:nvSpPr>
        <p:spPr/>
        <p:txBody>
          <a:bodyPr/>
          <a:lstStyle/>
          <a:p>
            <a:r>
              <a:rPr lang="en-GB" dirty="0"/>
              <a:t>Scope of TR 103 970</a:t>
            </a:r>
          </a:p>
        </p:txBody>
      </p:sp>
      <p:sp>
        <p:nvSpPr>
          <p:cNvPr id="3" name="Inhaltsplatzhalter 2">
            <a:extLst>
              <a:ext uri="{FF2B5EF4-FFF2-40B4-BE49-F238E27FC236}">
                <a16:creationId xmlns:a16="http://schemas.microsoft.com/office/drawing/2014/main" id="{AB701A93-39A0-1755-9DF8-16D308F0ACDD}"/>
              </a:ext>
            </a:extLst>
          </p:cNvPr>
          <p:cNvSpPr>
            <a:spLocks noGrp="1"/>
          </p:cNvSpPr>
          <p:nvPr>
            <p:ph idx="1"/>
          </p:nvPr>
        </p:nvSpPr>
        <p:spPr/>
        <p:txBody>
          <a:bodyPr/>
          <a:lstStyle/>
          <a:p>
            <a:pPr>
              <a:buFont typeface="Arial" panose="020B0604020202020204" pitchFamily="34" charset="0"/>
              <a:buChar char="•"/>
            </a:pPr>
            <a:r>
              <a:rPr lang="en-GB" dirty="0"/>
              <a:t>Scope: This technical report will study the feasibility of using UWB (Ultra Wide Band) technology in ITS. </a:t>
            </a:r>
          </a:p>
          <a:p>
            <a:pPr>
              <a:buFont typeface="Arial" panose="020B0604020202020204" pitchFamily="34" charset="0"/>
              <a:buChar char="•"/>
            </a:pPr>
            <a:r>
              <a:rPr lang="en-GB" dirty="0"/>
              <a:t>Work part of ETSI TC ITS WG2 (Architecture and Cross Layer)</a:t>
            </a:r>
          </a:p>
          <a:p>
            <a:pPr>
              <a:buFont typeface="Arial" panose="020B0604020202020204" pitchFamily="34" charset="0"/>
              <a:buChar char="•"/>
            </a:pPr>
            <a:r>
              <a:rPr lang="en-GB" dirty="0"/>
              <a:t>Work is supported by the following Companies:</a:t>
            </a:r>
          </a:p>
          <a:p>
            <a:pPr lvl="3">
              <a:buFont typeface="Arial" panose="020B0604020202020204" pitchFamily="34" charset="0"/>
              <a:buChar char="•"/>
            </a:pPr>
            <a:r>
              <a:rPr lang="en-GB" dirty="0"/>
              <a:t>Robert Bosch GmbH</a:t>
            </a:r>
          </a:p>
          <a:p>
            <a:pPr lvl="3">
              <a:buFont typeface="Arial" panose="020B0604020202020204" pitchFamily="34" charset="0"/>
              <a:buChar char="•"/>
            </a:pPr>
            <a:r>
              <a:rPr lang="en-GB" dirty="0"/>
              <a:t>NXP Semiconductors</a:t>
            </a:r>
          </a:p>
          <a:p>
            <a:pPr lvl="3">
              <a:buFont typeface="Arial" panose="020B0604020202020204" pitchFamily="34" charset="0"/>
              <a:buChar char="•"/>
            </a:pPr>
            <a:r>
              <a:rPr lang="en-GB" dirty="0"/>
              <a:t>Continental </a:t>
            </a:r>
          </a:p>
          <a:p>
            <a:pPr lvl="3">
              <a:buFont typeface="Arial" panose="020B0604020202020204" pitchFamily="34" charset="0"/>
              <a:buChar char="•"/>
            </a:pPr>
            <a:r>
              <a:rPr lang="en-GB" dirty="0" err="1"/>
              <a:t>FBConsulting</a:t>
            </a:r>
            <a:r>
              <a:rPr lang="en-GB" dirty="0"/>
              <a:t> </a:t>
            </a:r>
            <a:r>
              <a:rPr lang="en-GB" dirty="0" err="1"/>
              <a:t>Sarl</a:t>
            </a:r>
            <a:endParaRPr lang="en-GB" dirty="0"/>
          </a:p>
          <a:p>
            <a:pPr lvl="3">
              <a:buFont typeface="Arial" panose="020B0604020202020204" pitchFamily="34" charset="0"/>
              <a:buChar char="•"/>
            </a:pPr>
            <a:r>
              <a:rPr lang="en-GB" dirty="0"/>
              <a:t>Qorvo</a:t>
            </a:r>
          </a:p>
          <a:p>
            <a:pPr lvl="3">
              <a:buFont typeface="Arial" panose="020B0604020202020204" pitchFamily="34" charset="0"/>
              <a:buChar char="•"/>
            </a:pPr>
            <a:r>
              <a:rPr lang="en-GB" dirty="0" err="1"/>
              <a:t>Commsignia</a:t>
            </a:r>
            <a:endParaRPr lang="en-GB" dirty="0"/>
          </a:p>
          <a:p>
            <a:pPr lvl="3">
              <a:buFont typeface="Arial" panose="020B0604020202020204" pitchFamily="34" charset="0"/>
              <a:buChar char="•"/>
            </a:pPr>
            <a:r>
              <a:rPr lang="en-GB" dirty="0"/>
              <a:t>Ultra Radio</a:t>
            </a:r>
          </a:p>
          <a:p>
            <a:pPr lvl="3">
              <a:buFont typeface="Arial" panose="020B0604020202020204" pitchFamily="34" charset="0"/>
              <a:buChar char="•"/>
            </a:pPr>
            <a:r>
              <a:rPr lang="en-GB" dirty="0" err="1"/>
              <a:t>Yumex</a:t>
            </a:r>
            <a:r>
              <a:rPr lang="en-GB" dirty="0"/>
              <a:t> Traffic</a:t>
            </a:r>
          </a:p>
        </p:txBody>
      </p:sp>
      <p:sp>
        <p:nvSpPr>
          <p:cNvPr id="4" name="Foliennummernplatzhalter 3">
            <a:extLst>
              <a:ext uri="{FF2B5EF4-FFF2-40B4-BE49-F238E27FC236}">
                <a16:creationId xmlns:a16="http://schemas.microsoft.com/office/drawing/2014/main" id="{40F843FE-74DD-EA86-F3ED-61B2FBF969D4}"/>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ußzeilenplatzhalter 4">
            <a:extLst>
              <a:ext uri="{FF2B5EF4-FFF2-40B4-BE49-F238E27FC236}">
                <a16:creationId xmlns:a16="http://schemas.microsoft.com/office/drawing/2014/main" id="{198B8897-AAD2-B2EF-402A-4BFAF925E439}"/>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280006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9ED4E-E76D-B255-056D-B81A40567467}"/>
              </a:ext>
            </a:extLst>
          </p:cNvPr>
          <p:cNvSpPr>
            <a:spLocks noGrp="1"/>
          </p:cNvSpPr>
          <p:nvPr>
            <p:ph type="title"/>
          </p:nvPr>
        </p:nvSpPr>
        <p:spPr/>
        <p:txBody>
          <a:bodyPr/>
          <a:lstStyle/>
          <a:p>
            <a:r>
              <a:rPr lang="en-GB" dirty="0"/>
              <a:t>General automotive UWB Use Cases in the draft TR</a:t>
            </a:r>
          </a:p>
        </p:txBody>
      </p:sp>
      <p:sp>
        <p:nvSpPr>
          <p:cNvPr id="4" name="Foliennummernplatzhalter 3">
            <a:extLst>
              <a:ext uri="{FF2B5EF4-FFF2-40B4-BE49-F238E27FC236}">
                <a16:creationId xmlns:a16="http://schemas.microsoft.com/office/drawing/2014/main" id="{9940EF56-0A13-4FA8-7C79-1CD48149F82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912F035B-8AC1-0635-AB9B-BAB6BE19D30A}"/>
              </a:ext>
            </a:extLst>
          </p:cNvPr>
          <p:cNvSpPr>
            <a:spLocks noGrp="1"/>
          </p:cNvSpPr>
          <p:nvPr>
            <p:ph type="ftr" idx="14"/>
          </p:nvPr>
        </p:nvSpPr>
        <p:spPr/>
        <p:txBody>
          <a:bodyPr/>
          <a:lstStyle/>
          <a:p>
            <a:r>
              <a:rPr lang="en-US"/>
              <a:t>Friedbert Berens (FBConsulting Sarl)</a:t>
            </a:r>
            <a:endParaRPr lang="en-GB" dirty="0"/>
          </a:p>
        </p:txBody>
      </p:sp>
      <p:pic>
        <p:nvPicPr>
          <p:cNvPr id="6" name="Picture 17" descr="Ein Bild, das Fahrzeug, Landfahrzeug, draußen, Auto enthält.&#10;&#10;Automatisch generierte Beschreibung">
            <a:extLst>
              <a:ext uri="{FF2B5EF4-FFF2-40B4-BE49-F238E27FC236}">
                <a16:creationId xmlns:a16="http://schemas.microsoft.com/office/drawing/2014/main" id="{7A020EB4-C6AF-0C69-44BB-70818C83869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96279"/>
            <a:ext cx="3739292" cy="2706726"/>
          </a:xfrm>
          <a:prstGeom prst="rect">
            <a:avLst/>
          </a:prstGeom>
          <a:noFill/>
          <a:ln>
            <a:noFill/>
          </a:ln>
        </p:spPr>
      </p:pic>
      <p:sp>
        <p:nvSpPr>
          <p:cNvPr id="8" name="Textfeld 7">
            <a:extLst>
              <a:ext uri="{FF2B5EF4-FFF2-40B4-BE49-F238E27FC236}">
                <a16:creationId xmlns:a16="http://schemas.microsoft.com/office/drawing/2014/main" id="{78CA5DF3-BDDB-823A-F78D-C5C5B8AEEC94}"/>
              </a:ext>
            </a:extLst>
          </p:cNvPr>
          <p:cNvSpPr txBox="1"/>
          <p:nvPr/>
        </p:nvSpPr>
        <p:spPr>
          <a:xfrm>
            <a:off x="685800" y="6171791"/>
            <a:ext cx="2971800" cy="276999"/>
          </a:xfrm>
          <a:prstGeom prst="rect">
            <a:avLst/>
          </a:prstGeom>
          <a:noFill/>
        </p:spPr>
        <p:txBody>
          <a:bodyPr wrap="square">
            <a:spAutoFit/>
          </a:bodyPr>
          <a:lstStyle/>
          <a:p>
            <a:r>
              <a:rPr lang="en-GB" sz="1200" dirty="0">
                <a:solidFill>
                  <a:schemeClr val="tx1"/>
                </a:solidFill>
                <a:effectLst/>
                <a:latin typeface="Times New Roman" panose="02020603050405020304" pitchFamily="18" charset="0"/>
                <a:ea typeface="Times New Roman" panose="02020603050405020304" pitchFamily="18" charset="0"/>
              </a:rPr>
              <a:t>copy pictures courtesy of Continental</a:t>
            </a:r>
            <a:r>
              <a:rPr lang="de-DE" sz="1200" dirty="0">
                <a:solidFill>
                  <a:schemeClr val="tx1"/>
                </a:solidFill>
                <a:effectLst/>
              </a:rPr>
              <a:t> </a:t>
            </a:r>
            <a:endParaRPr lang="en-GB" sz="1200" dirty="0">
              <a:solidFill>
                <a:schemeClr val="tx1"/>
              </a:solidFill>
            </a:endParaRPr>
          </a:p>
        </p:txBody>
      </p:sp>
      <p:sp>
        <p:nvSpPr>
          <p:cNvPr id="9" name="Textfeld 8">
            <a:extLst>
              <a:ext uri="{FF2B5EF4-FFF2-40B4-BE49-F238E27FC236}">
                <a16:creationId xmlns:a16="http://schemas.microsoft.com/office/drawing/2014/main" id="{8AABA2ED-CE98-D952-798E-E0E6BD1B9968}"/>
              </a:ext>
            </a:extLst>
          </p:cNvPr>
          <p:cNvSpPr txBox="1"/>
          <p:nvPr/>
        </p:nvSpPr>
        <p:spPr>
          <a:xfrm>
            <a:off x="1052021" y="4629466"/>
            <a:ext cx="3094570" cy="461665"/>
          </a:xfrm>
          <a:prstGeom prst="rect">
            <a:avLst/>
          </a:prstGeom>
          <a:noFill/>
        </p:spPr>
        <p:txBody>
          <a:bodyPr wrap="square" rtlCol="0">
            <a:spAutoFit/>
          </a:bodyPr>
          <a:lstStyle/>
          <a:p>
            <a:r>
              <a:rPr lang="en-GB" dirty="0">
                <a:solidFill>
                  <a:schemeClr val="tx1"/>
                </a:solidFill>
              </a:rPr>
              <a:t>Keyless entry systems</a:t>
            </a:r>
          </a:p>
        </p:txBody>
      </p:sp>
      <p:pic>
        <p:nvPicPr>
          <p:cNvPr id="10" name="Picture 18" descr="Ein Bild, das Fahrzeug, Landfahrzeug, draußen, Rad enthält.&#10;&#10;Automatisch generierte Beschreibung">
            <a:extLst>
              <a:ext uri="{FF2B5EF4-FFF2-40B4-BE49-F238E27FC236}">
                <a16:creationId xmlns:a16="http://schemas.microsoft.com/office/drawing/2014/main" id="{82C12400-31BF-5F2B-F420-3916E7B6D1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230" y="2548891"/>
            <a:ext cx="4326255" cy="3128645"/>
          </a:xfrm>
          <a:prstGeom prst="rect">
            <a:avLst/>
          </a:prstGeom>
          <a:noFill/>
          <a:ln>
            <a:noFill/>
          </a:ln>
        </p:spPr>
      </p:pic>
      <p:sp>
        <p:nvSpPr>
          <p:cNvPr id="11" name="Textfeld 10">
            <a:extLst>
              <a:ext uri="{FF2B5EF4-FFF2-40B4-BE49-F238E27FC236}">
                <a16:creationId xmlns:a16="http://schemas.microsoft.com/office/drawing/2014/main" id="{CE165921-C70F-07E4-A09F-AE74224E4E87}"/>
              </a:ext>
            </a:extLst>
          </p:cNvPr>
          <p:cNvSpPr txBox="1"/>
          <p:nvPr/>
        </p:nvSpPr>
        <p:spPr>
          <a:xfrm>
            <a:off x="6949230" y="5677536"/>
            <a:ext cx="3094570" cy="461665"/>
          </a:xfrm>
          <a:prstGeom prst="rect">
            <a:avLst/>
          </a:prstGeom>
          <a:noFill/>
        </p:spPr>
        <p:txBody>
          <a:bodyPr wrap="square" rtlCol="0">
            <a:spAutoFit/>
          </a:bodyPr>
          <a:lstStyle/>
          <a:p>
            <a:r>
              <a:rPr lang="en-GB" dirty="0">
                <a:solidFill>
                  <a:schemeClr val="tx1"/>
                </a:solidFill>
              </a:rPr>
              <a:t>Child Present detection</a:t>
            </a:r>
          </a:p>
        </p:txBody>
      </p:sp>
    </p:spTree>
    <p:extLst>
      <p:ext uri="{BB962C8B-B14F-4D97-AF65-F5344CB8AC3E}">
        <p14:creationId xmlns:p14="http://schemas.microsoft.com/office/powerpoint/2010/main" val="285005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28F5F-2C26-E6CC-F540-042137D1CB58}"/>
              </a:ext>
            </a:extLst>
          </p:cNvPr>
          <p:cNvSpPr>
            <a:spLocks noGrp="1"/>
          </p:cNvSpPr>
          <p:nvPr>
            <p:ph type="title"/>
          </p:nvPr>
        </p:nvSpPr>
        <p:spPr/>
        <p:txBody>
          <a:bodyPr/>
          <a:lstStyle/>
          <a:p>
            <a:r>
              <a:rPr lang="en-GB" dirty="0"/>
              <a:t>UWB in ITS</a:t>
            </a:r>
          </a:p>
        </p:txBody>
      </p:sp>
      <p:sp>
        <p:nvSpPr>
          <p:cNvPr id="4" name="Foliennummernplatzhalter 3">
            <a:extLst>
              <a:ext uri="{FF2B5EF4-FFF2-40B4-BE49-F238E27FC236}">
                <a16:creationId xmlns:a16="http://schemas.microsoft.com/office/drawing/2014/main" id="{58E78585-C99D-54AD-5796-385D1A6D0AD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ußzeilenplatzhalter 4">
            <a:extLst>
              <a:ext uri="{FF2B5EF4-FFF2-40B4-BE49-F238E27FC236}">
                <a16:creationId xmlns:a16="http://schemas.microsoft.com/office/drawing/2014/main" id="{286C0511-8F48-B97A-0B64-B64CF8081521}"/>
              </a:ext>
            </a:extLst>
          </p:cNvPr>
          <p:cNvSpPr>
            <a:spLocks noGrp="1"/>
          </p:cNvSpPr>
          <p:nvPr>
            <p:ph type="ftr" idx="14"/>
          </p:nvPr>
        </p:nvSpPr>
        <p:spPr/>
        <p:txBody>
          <a:bodyPr/>
          <a:lstStyle/>
          <a:p>
            <a:r>
              <a:rPr lang="en-US"/>
              <a:t>Friedbert Berens (FBConsulting Sarl)</a:t>
            </a:r>
            <a:endParaRPr lang="en-GB" dirty="0"/>
          </a:p>
        </p:txBody>
      </p:sp>
      <p:pic>
        <p:nvPicPr>
          <p:cNvPr id="6" name="Picture 40" descr="Ein Bild, das Karte, Spielzeug enthält.&#10;&#10;Automatisch generierte Beschreibung">
            <a:extLst>
              <a:ext uri="{FF2B5EF4-FFF2-40B4-BE49-F238E27FC236}">
                <a16:creationId xmlns:a16="http://schemas.microsoft.com/office/drawing/2014/main" id="{A0DDB3B5-FEBA-72C0-68A5-8F6D00F27D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600200"/>
            <a:ext cx="6705600" cy="4733365"/>
          </a:xfrm>
          <a:prstGeom prst="rect">
            <a:avLst/>
          </a:prstGeom>
        </p:spPr>
      </p:pic>
    </p:spTree>
    <p:extLst>
      <p:ext uri="{BB962C8B-B14F-4D97-AF65-F5344CB8AC3E}">
        <p14:creationId xmlns:p14="http://schemas.microsoft.com/office/powerpoint/2010/main" val="321774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9DDF8-3DAB-C988-8B78-945BABF60942}"/>
              </a:ext>
            </a:extLst>
          </p:cNvPr>
          <p:cNvSpPr>
            <a:spLocks noGrp="1"/>
          </p:cNvSpPr>
          <p:nvPr>
            <p:ph type="title"/>
          </p:nvPr>
        </p:nvSpPr>
        <p:spPr/>
        <p:txBody>
          <a:bodyPr/>
          <a:lstStyle/>
          <a:p>
            <a:r>
              <a:rPr lang="en-GB" dirty="0"/>
              <a:t>Trusted ranging and localization as main factor in ITS</a:t>
            </a:r>
          </a:p>
        </p:txBody>
      </p:sp>
      <p:sp>
        <p:nvSpPr>
          <p:cNvPr id="3" name="Inhaltsplatzhalter 2">
            <a:extLst>
              <a:ext uri="{FF2B5EF4-FFF2-40B4-BE49-F238E27FC236}">
                <a16:creationId xmlns:a16="http://schemas.microsoft.com/office/drawing/2014/main" id="{5200692E-7489-AE2F-A2C8-CE91233A1B10}"/>
              </a:ext>
            </a:extLst>
          </p:cNvPr>
          <p:cNvSpPr>
            <a:spLocks noGrp="1"/>
          </p:cNvSpPr>
          <p:nvPr>
            <p:ph idx="1"/>
          </p:nvPr>
        </p:nvSpPr>
        <p:spPr/>
        <p:txBody>
          <a:bodyPr/>
          <a:lstStyle/>
          <a:p>
            <a:pPr>
              <a:buFont typeface="Arial" panose="020B0604020202020204" pitchFamily="34" charset="0"/>
              <a:buChar char="•"/>
            </a:pPr>
            <a:r>
              <a:rPr lang="en-GB" dirty="0"/>
              <a:t>All ITS applications require an accurate, trusted and secure positioning method/methods</a:t>
            </a:r>
          </a:p>
          <a:p>
            <a:pPr>
              <a:buFont typeface="Arial" panose="020B0604020202020204" pitchFamily="34" charset="0"/>
              <a:buChar char="•"/>
            </a:pPr>
            <a:r>
              <a:rPr lang="en-GB" dirty="0"/>
              <a:t>GNSS is by fare to coarse for highly automated driving especially in dense urban areas! </a:t>
            </a:r>
          </a:p>
          <a:p>
            <a:pPr>
              <a:buFont typeface="Arial" panose="020B0604020202020204" pitchFamily="34" charset="0"/>
              <a:buChar char="•"/>
            </a:pPr>
            <a:r>
              <a:rPr lang="en-GB" dirty="0"/>
              <a:t>Other methods need to be combined to reach required accuracy and reliability</a:t>
            </a:r>
          </a:p>
          <a:p>
            <a:pPr lvl="1">
              <a:buFont typeface="Arial" panose="020B0604020202020204" pitchFamily="34" charset="0"/>
              <a:buChar char="•"/>
            </a:pPr>
            <a:r>
              <a:rPr lang="en-GB" sz="2400" dirty="0"/>
              <a:t>Radar</a:t>
            </a:r>
          </a:p>
          <a:p>
            <a:pPr lvl="1">
              <a:buFont typeface="Arial" panose="020B0604020202020204" pitchFamily="34" charset="0"/>
              <a:buChar char="•"/>
            </a:pPr>
            <a:r>
              <a:rPr lang="en-GB" sz="2400" dirty="0"/>
              <a:t>Lidar</a:t>
            </a:r>
          </a:p>
          <a:p>
            <a:pPr lvl="1">
              <a:buFont typeface="Arial" panose="020B0604020202020204" pitchFamily="34" charset="0"/>
              <a:buChar char="•"/>
            </a:pPr>
            <a:r>
              <a:rPr lang="en-GB" sz="2400" dirty="0"/>
              <a:t>UWB</a:t>
            </a:r>
          </a:p>
          <a:p>
            <a:pPr lvl="1">
              <a:buFont typeface="Arial" panose="020B0604020202020204" pitchFamily="34" charset="0"/>
              <a:buChar char="•"/>
            </a:pPr>
            <a:r>
              <a:rPr lang="en-GB" sz="2400" dirty="0"/>
              <a:t>and others</a:t>
            </a:r>
          </a:p>
          <a:p>
            <a:pPr>
              <a:buFont typeface="Arial" panose="020B0604020202020204" pitchFamily="34" charset="0"/>
              <a:buChar char="•"/>
            </a:pPr>
            <a:endParaRPr lang="en-GB" dirty="0"/>
          </a:p>
          <a:p>
            <a:endParaRPr lang="en-GB" dirty="0"/>
          </a:p>
        </p:txBody>
      </p:sp>
      <p:sp>
        <p:nvSpPr>
          <p:cNvPr id="4" name="Foliennummernplatzhalter 3">
            <a:extLst>
              <a:ext uri="{FF2B5EF4-FFF2-40B4-BE49-F238E27FC236}">
                <a16:creationId xmlns:a16="http://schemas.microsoft.com/office/drawing/2014/main" id="{AE23132E-635A-EE2D-D1E8-D5E9A0356D4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ußzeilenplatzhalter 4">
            <a:extLst>
              <a:ext uri="{FF2B5EF4-FFF2-40B4-BE49-F238E27FC236}">
                <a16:creationId xmlns:a16="http://schemas.microsoft.com/office/drawing/2014/main" id="{1A48C038-6F00-9481-EBDE-1FD597B52F98}"/>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267213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9DDF8-3DAB-C988-8B78-945BABF60942}"/>
              </a:ext>
            </a:extLst>
          </p:cNvPr>
          <p:cNvSpPr>
            <a:spLocks noGrp="1"/>
          </p:cNvSpPr>
          <p:nvPr>
            <p:ph type="title"/>
          </p:nvPr>
        </p:nvSpPr>
        <p:spPr/>
        <p:txBody>
          <a:bodyPr/>
          <a:lstStyle/>
          <a:p>
            <a:r>
              <a:rPr lang="en-GB" dirty="0"/>
              <a:t>Ranging and localization solutions for UWB</a:t>
            </a:r>
          </a:p>
        </p:txBody>
      </p:sp>
      <p:sp>
        <p:nvSpPr>
          <p:cNvPr id="3" name="Inhaltsplatzhalter 2">
            <a:extLst>
              <a:ext uri="{FF2B5EF4-FFF2-40B4-BE49-F238E27FC236}">
                <a16:creationId xmlns:a16="http://schemas.microsoft.com/office/drawing/2014/main" id="{5200692E-7489-AE2F-A2C8-CE91233A1B10}"/>
              </a:ext>
            </a:extLst>
          </p:cNvPr>
          <p:cNvSpPr>
            <a:spLocks noGrp="1"/>
          </p:cNvSpPr>
          <p:nvPr>
            <p:ph idx="1"/>
          </p:nvPr>
        </p:nvSpPr>
        <p:spPr/>
        <p:txBody>
          <a:bodyPr/>
          <a:lstStyle/>
          <a:p>
            <a:pPr>
              <a:buFont typeface="Arial" panose="020B0604020202020204" pitchFamily="34" charset="0"/>
              <a:buChar char="•"/>
            </a:pPr>
            <a:r>
              <a:rPr lang="en-GB" dirty="0"/>
              <a:t>Two (three) different ranging methods are available for wireless systems</a:t>
            </a:r>
          </a:p>
          <a:p>
            <a:pPr lvl="1">
              <a:buFont typeface="Arial" panose="020B0604020202020204" pitchFamily="34" charset="0"/>
              <a:buChar char="•"/>
            </a:pPr>
            <a:r>
              <a:rPr lang="en-GB" dirty="0"/>
              <a:t>Time Difference of arrival (</a:t>
            </a:r>
            <a:r>
              <a:rPr lang="en-GB" dirty="0" err="1"/>
              <a:t>TDoA</a:t>
            </a:r>
            <a:r>
              <a:rPr lang="en-GB" dirty="0"/>
              <a:t>) using synchronized AP</a:t>
            </a:r>
          </a:p>
          <a:p>
            <a:pPr lvl="1">
              <a:buFont typeface="Arial" panose="020B0604020202020204" pitchFamily="34" charset="0"/>
              <a:buChar char="•"/>
            </a:pPr>
            <a:r>
              <a:rPr lang="en-GB" dirty="0"/>
              <a:t>Time of Flight between two peers and</a:t>
            </a:r>
          </a:p>
          <a:p>
            <a:pPr lvl="1">
              <a:buFont typeface="Arial" panose="020B0604020202020204" pitchFamily="34" charset="0"/>
              <a:buChar char="•"/>
            </a:pPr>
            <a:r>
              <a:rPr lang="en-GB" dirty="0"/>
              <a:t>(Passive sensing/finger printing)</a:t>
            </a:r>
          </a:p>
          <a:p>
            <a:pPr>
              <a:buFont typeface="Arial" panose="020B0604020202020204" pitchFamily="34" charset="0"/>
              <a:buChar char="•"/>
            </a:pPr>
            <a:r>
              <a:rPr lang="en-GB" dirty="0"/>
              <a:t>All of these methods can be used in ITS</a:t>
            </a:r>
          </a:p>
          <a:p>
            <a:pPr lvl="1">
              <a:buFont typeface="Arial" panose="020B0604020202020204" pitchFamily="34" charset="0"/>
              <a:buChar char="•"/>
            </a:pPr>
            <a:r>
              <a:rPr lang="en-GB" dirty="0" err="1"/>
              <a:t>TDoA</a:t>
            </a:r>
            <a:r>
              <a:rPr lang="en-GB" dirty="0"/>
              <a:t> would be the method involving either synchronized fixed infrastructure or multiple UWB devices on a car, train, ship or airplane.</a:t>
            </a:r>
          </a:p>
          <a:p>
            <a:pPr lvl="1">
              <a:buFont typeface="Arial" panose="020B0604020202020204" pitchFamily="34" charset="0"/>
              <a:buChar char="•"/>
            </a:pPr>
            <a:r>
              <a:rPr lang="en-GB" dirty="0" err="1"/>
              <a:t>ToF</a:t>
            </a:r>
            <a:r>
              <a:rPr lang="en-GB" dirty="0"/>
              <a:t> could be the method for relative ranging between traffic participants, e.g. cars, pedestrians, bicycles, </a:t>
            </a:r>
            <a:r>
              <a:rPr lang="en-GB" dirty="0" err="1"/>
              <a:t>e.t.c</a:t>
            </a:r>
            <a:r>
              <a:rPr lang="en-GB" dirty="0"/>
              <a:t>.</a:t>
            </a:r>
          </a:p>
          <a:p>
            <a:pPr lvl="1">
              <a:buFont typeface="Arial" panose="020B0604020202020204" pitchFamily="34" charset="0"/>
              <a:buChar char="•"/>
            </a:pPr>
            <a:r>
              <a:rPr lang="en-GB" dirty="0"/>
              <a:t>Passive sensing could be a solution for dense environments involving also non equipped objects.</a:t>
            </a:r>
          </a:p>
          <a:p>
            <a:endParaRPr lang="en-GB" dirty="0"/>
          </a:p>
        </p:txBody>
      </p:sp>
      <p:sp>
        <p:nvSpPr>
          <p:cNvPr id="4" name="Foliennummernplatzhalter 3">
            <a:extLst>
              <a:ext uri="{FF2B5EF4-FFF2-40B4-BE49-F238E27FC236}">
                <a16:creationId xmlns:a16="http://schemas.microsoft.com/office/drawing/2014/main" id="{AE23132E-635A-EE2D-D1E8-D5E9A0356D4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ußzeilenplatzhalter 4">
            <a:extLst>
              <a:ext uri="{FF2B5EF4-FFF2-40B4-BE49-F238E27FC236}">
                <a16:creationId xmlns:a16="http://schemas.microsoft.com/office/drawing/2014/main" id="{1A48C038-6F00-9481-EBDE-1FD597B52F98}"/>
              </a:ext>
            </a:extLst>
          </p:cNvPr>
          <p:cNvSpPr>
            <a:spLocks noGrp="1"/>
          </p:cNvSpPr>
          <p:nvPr>
            <p:ph type="ftr" idx="14"/>
          </p:nvPr>
        </p:nvSpPr>
        <p:spPr/>
        <p:txBody>
          <a:bodyPr/>
          <a:lstStyle/>
          <a:p>
            <a:r>
              <a:rPr lang="en-US"/>
              <a:t>Friedbert Berens (FBConsulting Sarl)</a:t>
            </a:r>
            <a:endParaRPr lang="en-GB" dirty="0"/>
          </a:p>
        </p:txBody>
      </p:sp>
    </p:spTree>
    <p:extLst>
      <p:ext uri="{BB962C8B-B14F-4D97-AF65-F5344CB8AC3E}">
        <p14:creationId xmlns:p14="http://schemas.microsoft.com/office/powerpoint/2010/main" val="4019023480"/>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1022</Words>
  <Application>Microsoft Macintosh PowerPoint</Application>
  <PresentationFormat>Breitbild</PresentationFormat>
  <Paragraphs>149</Paragraphs>
  <Slides>17</Slides>
  <Notes>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4" baseType="lpstr">
      <vt:lpstr>Arial Unicode MS</vt:lpstr>
      <vt:lpstr>Arial</vt:lpstr>
      <vt:lpstr>Poppins</vt:lpstr>
      <vt:lpstr>Times New Roman</vt:lpstr>
      <vt:lpstr>Wingdings</vt:lpstr>
      <vt:lpstr>Office Theme</vt:lpstr>
      <vt:lpstr>Dokument</vt:lpstr>
      <vt:lpstr>IEEE 802.15 WNG ETSI TR 103 970: Feasibility study on the use of UWB in ITS-G5  </vt:lpstr>
      <vt:lpstr>ETSI TR 103 970:  Feasibility study on the use of UWB in ITS-G5 </vt:lpstr>
      <vt:lpstr>Overview</vt:lpstr>
      <vt:lpstr>ETSI TC ITS</vt:lpstr>
      <vt:lpstr>Scope of TR 103 970</vt:lpstr>
      <vt:lpstr>General automotive UWB Use Cases in the draft TR</vt:lpstr>
      <vt:lpstr>UWB in ITS</vt:lpstr>
      <vt:lpstr>Trusted ranging and localization as main factor in ITS</vt:lpstr>
      <vt:lpstr>Ranging and localization solutions for UWB</vt:lpstr>
      <vt:lpstr>Some envisaged Use Cases in ITS</vt:lpstr>
      <vt:lpstr>Automated parking and marshalling </vt:lpstr>
      <vt:lpstr>Tolling and charging operations</vt:lpstr>
      <vt:lpstr>Positioning in general ITS applications</vt:lpstr>
      <vt:lpstr>VRU use case</vt:lpstr>
      <vt:lpstr>VRU use case – Clustering -</vt:lpstr>
      <vt:lpstr>Further discussion</vt:lpstr>
      <vt:lpstr>Next steps in ETSI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5149</cp:revision>
  <cp:lastPrinted>1601-01-01T00:00:00Z</cp:lastPrinted>
  <dcterms:created xsi:type="dcterms:W3CDTF">2016-03-03T14:54:45Z</dcterms:created>
  <dcterms:modified xsi:type="dcterms:W3CDTF">2024-07-15T12:51:14Z</dcterms:modified>
  <cp:category>IEEE 802.18 RR-TAG agenda</cp:category>
</cp:coreProperties>
</file>