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360" r:id="rId2"/>
    <p:sldId id="361" r:id="rId3"/>
    <p:sldId id="362" r:id="rId4"/>
    <p:sldId id="363" r:id="rId5"/>
    <p:sldId id="374" r:id="rId6"/>
    <p:sldId id="376" r:id="rId7"/>
    <p:sldId id="390" r:id="rId8"/>
    <p:sldId id="364" r:id="rId9"/>
    <p:sldId id="365" r:id="rId10"/>
    <p:sldId id="366" r:id="rId11"/>
    <p:sldId id="391" r:id="rId12"/>
    <p:sldId id="368" r:id="rId13"/>
    <p:sldId id="392" r:id="rId14"/>
    <p:sldId id="393" r:id="rId15"/>
    <p:sldId id="387" r:id="rId16"/>
    <p:sldId id="403" r:id="rId17"/>
    <p:sldId id="404" r:id="rId18"/>
    <p:sldId id="401" r:id="rId19"/>
    <p:sldId id="402" r:id="rId20"/>
    <p:sldId id="375" r:id="rId21"/>
    <p:sldId id="370" r:id="rId22"/>
    <p:sldId id="394" r:id="rId23"/>
    <p:sldId id="373" r:id="rId24"/>
    <p:sldId id="372" r:id="rId25"/>
    <p:sldId id="377" r:id="rId26"/>
    <p:sldId id="388" r:id="rId27"/>
    <p:sldId id="382" r:id="rId28"/>
    <p:sldId id="409" r:id="rId29"/>
    <p:sldId id="381" r:id="rId30"/>
    <p:sldId id="410" r:id="rId31"/>
    <p:sldId id="411" r:id="rId32"/>
    <p:sldId id="383" r:id="rId33"/>
    <p:sldId id="408" r:id="rId34"/>
  </p:sldIdLst>
  <p:sldSz cx="12192000" cy="6858000"/>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55" autoAdjust="0"/>
    <p:restoredTop sz="94676" autoAdjust="0"/>
  </p:normalViewPr>
  <p:slideViewPr>
    <p:cSldViewPr>
      <p:cViewPr varScale="1">
        <p:scale>
          <a:sx n="82" d="100"/>
          <a:sy n="82" d="100"/>
        </p:scale>
        <p:origin x="883" y="7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99" d="100"/>
          <a:sy n="99" d="100"/>
        </p:scale>
        <p:origin x="4272" y="1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384175" y="701675"/>
            <a:ext cx="6165850" cy="3468688"/>
          </a:xfrm>
          <a:ln/>
        </p:spPr>
      </p:sp>
      <p:sp>
        <p:nvSpPr>
          <p:cNvPr id="71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17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doc.: IEEE 802.11-15/0245r1</a:t>
            </a:r>
          </a:p>
        </p:txBody>
      </p:sp>
      <p:sp>
        <p:nvSpPr>
          <p:cNvPr id="717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Mar 2015</a:t>
            </a:r>
          </a:p>
        </p:txBody>
      </p:sp>
      <p:sp>
        <p:nvSpPr>
          <p:cNvPr id="6" name="Footer Placeholder 5"/>
          <p:cNvSpPr>
            <a:spLocks noGrp="1"/>
          </p:cNvSpPr>
          <p:nvPr>
            <p:ph type="ftr" sz="quarter" idx="4"/>
          </p:nvPr>
        </p:nvSpPr>
        <p:spPr/>
        <p:txBody>
          <a:bodyPr/>
          <a:lstStyle/>
          <a:p>
            <a:pPr lvl="4">
              <a:defRPr/>
            </a:pPr>
            <a:r>
              <a:rPr lang="en-US">
                <a:solidFill>
                  <a:srgbClr val="000000"/>
                </a:solidFill>
              </a:rPr>
              <a:t>Andrew Myles, Cisco</a:t>
            </a:r>
          </a:p>
        </p:txBody>
      </p:sp>
      <p:sp>
        <p:nvSpPr>
          <p:cNvPr id="7" name="Slide Number Placeholder 6"/>
          <p:cNvSpPr>
            <a:spLocks noGrp="1"/>
          </p:cNvSpPr>
          <p:nvPr>
            <p:ph type="sldNum" sz="quarter" idx="5"/>
          </p:nvPr>
        </p:nvSpPr>
        <p:spPr/>
        <p:txBody>
          <a:bodyPr/>
          <a:lstStyle/>
          <a:p>
            <a:pPr>
              <a:defRPr/>
            </a:pPr>
            <a:r>
              <a:rPr lang="en-US">
                <a:solidFill>
                  <a:srgbClr val="000000"/>
                </a:solidFill>
              </a:rPr>
              <a:t>Page </a:t>
            </a:r>
            <a:fld id="{711CED88-2EBA-480B-BC25-F8BE94D75BC0}" type="slidenum">
              <a:rPr lang="en-US" smtClean="0">
                <a:solidFill>
                  <a:srgbClr val="000000"/>
                </a:solidFill>
              </a:rPr>
              <a:pPr>
                <a:defRPr/>
              </a:pPr>
              <a:t>15</a:t>
            </a:fld>
            <a:endParaRPr lang="en-US">
              <a:solidFill>
                <a:srgbClr val="000000"/>
              </a:solidFill>
            </a:endParaRPr>
          </a:p>
        </p:txBody>
      </p:sp>
    </p:spTree>
    <p:extLst>
      <p:ext uri="{BB962C8B-B14F-4D97-AF65-F5344CB8AC3E}">
        <p14:creationId xmlns:p14="http://schemas.microsoft.com/office/powerpoint/2010/main" val="7623131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xfrm>
            <a:off x="384175" y="701675"/>
            <a:ext cx="6165850" cy="3468688"/>
          </a:xfrm>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92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doc.: IEEE 802.11-15/0245r1</a:t>
            </a:r>
          </a:p>
        </p:txBody>
      </p:sp>
      <p:sp>
        <p:nvSpPr>
          <p:cNvPr id="92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Mar 2015</a:t>
            </a:r>
          </a:p>
        </p:txBody>
      </p:sp>
      <p:sp>
        <p:nvSpPr>
          <p:cNvPr id="6" name="Footer Placeholder 5"/>
          <p:cNvSpPr>
            <a:spLocks noGrp="1"/>
          </p:cNvSpPr>
          <p:nvPr>
            <p:ph type="ftr" sz="quarter" idx="4"/>
          </p:nvPr>
        </p:nvSpPr>
        <p:spPr/>
        <p:txBody>
          <a:bodyPr/>
          <a:lstStyle/>
          <a:p>
            <a:pPr lvl="4">
              <a:defRPr/>
            </a:pPr>
            <a:r>
              <a:rPr lang="en-US">
                <a:solidFill>
                  <a:srgbClr val="000000"/>
                </a:solidFill>
              </a:rPr>
              <a:t>Andrew Myles, Cisco</a:t>
            </a:r>
          </a:p>
        </p:txBody>
      </p:sp>
      <p:sp>
        <p:nvSpPr>
          <p:cNvPr id="7" name="Slide Number Placeholder 6"/>
          <p:cNvSpPr>
            <a:spLocks noGrp="1"/>
          </p:cNvSpPr>
          <p:nvPr>
            <p:ph type="sldNum" sz="quarter" idx="5"/>
          </p:nvPr>
        </p:nvSpPr>
        <p:spPr/>
        <p:txBody>
          <a:bodyPr/>
          <a:lstStyle/>
          <a:p>
            <a:pPr>
              <a:defRPr/>
            </a:pPr>
            <a:r>
              <a:rPr lang="en-US">
                <a:solidFill>
                  <a:srgbClr val="000000"/>
                </a:solidFill>
              </a:rPr>
              <a:t>Page </a:t>
            </a:r>
            <a:fld id="{CAF5E058-E197-4F90-8543-8AE1FCA5C224}" type="slidenum">
              <a:rPr lang="en-US" smtClean="0">
                <a:solidFill>
                  <a:srgbClr val="000000"/>
                </a:solidFill>
              </a:rPr>
              <a:pPr>
                <a:defRPr/>
              </a:pPr>
              <a:t>16</a:t>
            </a:fld>
            <a:endParaRPr lang="en-US">
              <a:solidFill>
                <a:srgbClr val="000000"/>
              </a:solidFill>
            </a:endParaRPr>
          </a:p>
        </p:txBody>
      </p:sp>
    </p:spTree>
    <p:extLst>
      <p:ext uri="{BB962C8B-B14F-4D97-AF65-F5344CB8AC3E}">
        <p14:creationId xmlns:p14="http://schemas.microsoft.com/office/powerpoint/2010/main" val="22557215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doc.: IEEE 802.11-15/0245r1</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Mar 2015</a:t>
            </a:r>
          </a:p>
        </p:txBody>
      </p:sp>
      <p:sp>
        <p:nvSpPr>
          <p:cNvPr id="6" name="Footer Placeholder 5"/>
          <p:cNvSpPr>
            <a:spLocks noGrp="1"/>
          </p:cNvSpPr>
          <p:nvPr>
            <p:ph type="ftr" sz="quarter" idx="4"/>
          </p:nvPr>
        </p:nvSpPr>
        <p:spPr/>
        <p:txBody>
          <a:bodyPr/>
          <a:lstStyle/>
          <a:p>
            <a:pPr lvl="4">
              <a:defRPr/>
            </a:pPr>
            <a:r>
              <a:rPr lang="en-US">
                <a:solidFill>
                  <a:srgbClr val="000000"/>
                </a:solidFill>
              </a:rPr>
              <a:t>Andrew Myles, Cisco</a:t>
            </a:r>
          </a:p>
        </p:txBody>
      </p:sp>
      <p:sp>
        <p:nvSpPr>
          <p:cNvPr id="7" name="Slide Number Placeholder 6"/>
          <p:cNvSpPr>
            <a:spLocks noGrp="1"/>
          </p:cNvSpPr>
          <p:nvPr>
            <p:ph type="sldNum" sz="quarter" idx="5"/>
          </p:nvPr>
        </p:nvSpPr>
        <p:spPr/>
        <p:txBody>
          <a:bodyPr/>
          <a:lstStyle/>
          <a:p>
            <a:pPr>
              <a:defRPr/>
            </a:pPr>
            <a:r>
              <a:rPr lang="en-US">
                <a:solidFill>
                  <a:srgbClr val="000000"/>
                </a:solidFill>
              </a:rPr>
              <a:t>Page </a:t>
            </a:r>
            <a:fld id="{3316D854-8087-4685-9223-95A571712357}" type="slidenum">
              <a:rPr lang="en-US" smtClean="0">
                <a:solidFill>
                  <a:srgbClr val="000000"/>
                </a:solidFill>
              </a:rPr>
              <a:pPr>
                <a:defRPr/>
              </a:pPr>
              <a:t>17</a:t>
            </a:fld>
            <a:endParaRPr lang="en-US">
              <a:solidFill>
                <a:srgbClr val="000000"/>
              </a:solidFill>
            </a:endParaRPr>
          </a:p>
        </p:txBody>
      </p:sp>
    </p:spTree>
    <p:extLst>
      <p:ext uri="{BB962C8B-B14F-4D97-AF65-F5344CB8AC3E}">
        <p14:creationId xmlns:p14="http://schemas.microsoft.com/office/powerpoint/2010/main" val="3173054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11101138" y="519765"/>
            <a:ext cx="184731" cy="584775"/>
          </a:xfrm>
          <a:prstGeom prst="rect">
            <a:avLst/>
          </a:prstGeom>
          <a:noFill/>
        </p:spPr>
        <p:txBody>
          <a:bodyPr wrap="none" rtlCol="0">
            <a:spAutoFit/>
          </a:bodyPr>
          <a:lstStyle/>
          <a:p>
            <a:endParaRPr lang="en-US" sz="3200"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10587790" y="519765"/>
            <a:ext cx="184731" cy="584775"/>
          </a:xfrm>
          <a:prstGeom prst="rect">
            <a:avLst/>
          </a:prstGeom>
          <a:noFill/>
        </p:spPr>
        <p:txBody>
          <a:bodyPr wrap="none" rtlCol="0">
            <a:spAutoFit/>
          </a:bodyPr>
          <a:lstStyle/>
          <a:p>
            <a:endParaRPr lang="en-US" sz="3200"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9676598" y="481264"/>
            <a:ext cx="184731" cy="584775"/>
          </a:xfrm>
          <a:prstGeom prst="rect">
            <a:avLst/>
          </a:prstGeom>
          <a:noFill/>
        </p:spPr>
        <p:txBody>
          <a:bodyPr wrap="none" rtlCol="0">
            <a:spAutoFit/>
          </a:bodyPr>
          <a:lstStyle/>
          <a:p>
            <a:endParaRPr lang="en-US" sz="3200"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731129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103632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142394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a:xfrm>
            <a:off x="6057033" y="6475413"/>
            <a:ext cx="179536" cy="184666"/>
          </a:xfrm>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47440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30711292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5689600" y="393700"/>
            <a:ext cx="5588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802.15-24-0377-00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3200" dirty="0">
              <a:latin typeface="Times New Roman" charset="0"/>
              <a:ea typeface="ＭＳ Ｐゴシック" charset="0"/>
            </a:endParaRPr>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3200">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914400" y="413854"/>
            <a:ext cx="203411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July 2024</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8432801" y="6469556"/>
            <a:ext cx="294172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B. Rolfe, BCA</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63" r:id="rId5"/>
  </p:sldLayoutIdLst>
  <p:hf hdr="0" ftr="0" dt="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grouper.ieee.org/groups/802/sapolicies.shtml"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www.ieee802.org/3/WG_tools/templates/policies_slides_12012023.pptx" TargetMode="External"/><Relationship Id="rId1" Type="http://schemas.openxmlformats.org/officeDocument/2006/relationships/slideLayout" Target="../slideLayouts/slideLayout3.xml"/><Relationship Id="rId6" Type="http://schemas.openxmlformats.org/officeDocument/2006/relationships/hyperlink" Target="https://standards.ieee.org/content/dam/ieee-standards/standards/web/documents/other/Participant-Behavior-Individual-Method.pdf" TargetMode="External"/><Relationship Id="rId5" Type="http://schemas.openxmlformats.org/officeDocument/2006/relationships/hyperlink" Target="https://standards.ieee.org/content/ieee-standards/en/about/sasb/patcom/index.html" TargetMode="External"/><Relationship Id="rId4" Type="http://schemas.openxmlformats.org/officeDocument/2006/relationships/hyperlink" Target="https://development.standards.ieee.org/myproject/Public/mytools/mob/slideset.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about/corporate/governance/p7-8.html"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4.xml"/><Relationship Id="rId6" Type="http://schemas.openxmlformats.org/officeDocument/2006/relationships/hyperlink" Target="http://standards.ieee.org/content/dam/ieee-standards/standards/web/documents/other/best_practices_for_ieee_standards_development_051215.pdf" TargetMode="External"/><Relationship Id="rId5" Type="http://schemas.openxmlformats.org/officeDocument/2006/relationships/hyperlink" Target="https://standards.ieee.org/faqs/copyrights/" TargetMode="External"/><Relationship Id="rId4" Type="http://schemas.openxmlformats.org/officeDocument/2006/relationships/hyperlink" Target="https://standards.ieee.org/content/dam/ieee-standards/standards/web/documents/other/permissionltrs.zip"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hyperlink" Target="https://mentor.ieee.org/802.15/dcn/24/15-24-0344-01-04ab-tg4ab-agenda-july-2024.xlsx" TargetMode="Externa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5/dcn/24/15-24-0345-01-04ab-tg4ab-may-interim-mins.docx" TargetMode="External"/><Relationship Id="rId2" Type="http://schemas.openxmlformats.org/officeDocument/2006/relationships/hyperlink" Target="https://mentor.ieee.org/802.15/dcn/24/15-24-0195-00-04ab-tg4ab-mar-plenary-mins.docx" TargetMode="Externa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hyperlink" Target="https://development.standards.ieee.org/myproject-web/app#viewpar/9081" TargetMode="Externa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hyperlink" Target="https://standards.ieee.org/wp-content/uploads/import/governance/revcom/Guidelines_for_commenting_on-draft_standards.pdf" TargetMode="External"/><Relationship Id="rId2" Type="http://schemas.openxmlformats.org/officeDocument/2006/relationships/hyperlink" Target="https://standards.ieee.org/wp-content/uploads/import/governance/revcom/guidelines.pdf" TargetMode="Externa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s://web.cvent.com/event/64f6931c-b20d-44af-a54e-4830fa2f7097/"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7E26A48-FA07-1DDC-99FC-6F7772D0E8B9}"/>
              </a:ext>
            </a:extLst>
          </p:cNvPr>
          <p:cNvSpPr>
            <a:spLocks noGrp="1"/>
          </p:cNvSpPr>
          <p:nvPr>
            <p:ph type="sldNum" sz="quarter" idx="12"/>
          </p:nvPr>
        </p:nvSpPr>
        <p:spPr>
          <a:xfrm>
            <a:off x="5930396" y="6475413"/>
            <a:ext cx="432811" cy="184666"/>
          </a:xfrm>
        </p:spPr>
        <p:txBody>
          <a:bodyPr/>
          <a:lstStyle/>
          <a:p>
            <a:pPr>
              <a:defRPr/>
            </a:pPr>
            <a:r>
              <a:rPr lang="en-US"/>
              <a:t>Slide </a:t>
            </a:r>
            <a:fld id="{8269BD7D-1DCB-4C55-B36B-7043228FA0F3}" type="slidenum">
              <a:rPr lang="en-US" smtClean="0"/>
              <a:pPr>
                <a:defRPr/>
              </a:pPr>
              <a:t>1</a:t>
            </a:fld>
            <a:endParaRPr lang="en-US"/>
          </a:p>
        </p:txBody>
      </p:sp>
      <p:sp>
        <p:nvSpPr>
          <p:cNvPr id="7" name="Rectangle 3">
            <a:extLst>
              <a:ext uri="{FF2B5EF4-FFF2-40B4-BE49-F238E27FC236}">
                <a16:creationId xmlns:a16="http://schemas.microsoft.com/office/drawing/2014/main" id="{D6EF4859-78B3-08D1-AA35-0C09CF36171B}"/>
              </a:ext>
            </a:extLst>
          </p:cNvPr>
          <p:cNvSpPr>
            <a:spLocks noChangeArrowheads="1"/>
          </p:cNvSpPr>
          <p:nvPr/>
        </p:nvSpPr>
        <p:spPr bwMode="auto">
          <a:xfrm>
            <a:off x="1775520" y="1219201"/>
            <a:ext cx="8640960" cy="4372608"/>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July Plenary TG Meeting Slides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 12 May 2024</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[deprecated],  </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4ab: 802.15.4 UWB Next Generation </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 for the Wireless Plenary Session, January 2024</a:t>
            </a:r>
            <a:endParaRPr lang="en-US" altLang="en-US" sz="1600" b="1" u="sng" dirty="0">
              <a:highlight>
                <a:srgbClr val="FFFF00"/>
              </a:highlight>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Continue project progress and continue the illusion of organization</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74106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70D7A-4A41-A8C9-F440-8575D5BA2C8C}"/>
              </a:ext>
            </a:extLst>
          </p:cNvPr>
          <p:cNvSpPr>
            <a:spLocks noGrp="1"/>
          </p:cNvSpPr>
          <p:nvPr>
            <p:ph type="title"/>
          </p:nvPr>
        </p:nvSpPr>
        <p:spPr/>
        <p:txBody>
          <a:bodyPr/>
          <a:lstStyle/>
          <a:p>
            <a:r>
              <a:rPr lang="en-US" dirty="0"/>
              <a:t>IEEE-SA Patent, Copyright, and Participation Policies</a:t>
            </a:r>
          </a:p>
        </p:txBody>
      </p:sp>
      <p:sp>
        <p:nvSpPr>
          <p:cNvPr id="3" name="Text Placeholder 2">
            <a:extLst>
              <a:ext uri="{FF2B5EF4-FFF2-40B4-BE49-F238E27FC236}">
                <a16:creationId xmlns:a16="http://schemas.microsoft.com/office/drawing/2014/main" id="{8E0FFB2B-963D-39C7-8B1F-D3EF64FDAE3E}"/>
              </a:ext>
            </a:extLst>
          </p:cNvPr>
          <p:cNvSpPr>
            <a:spLocks noGrp="1"/>
          </p:cNvSpPr>
          <p:nvPr>
            <p:ph type="body" sz="half" idx="1"/>
          </p:nvPr>
        </p:nvSpPr>
        <p:spPr/>
        <p:txBody>
          <a:bodyPr>
            <a:normAutofit fontScale="40000" lnSpcReduction="20000"/>
          </a:bodyPr>
          <a:lstStyle/>
          <a:p>
            <a:pPr marL="0" indent="0">
              <a:buNone/>
            </a:pPr>
            <a:r>
              <a:rPr lang="en-US" sz="5000" dirty="0"/>
              <a:t>Consolidated Slide Set: </a:t>
            </a:r>
            <a:r>
              <a:rPr lang="en-US" sz="5000" dirty="0">
                <a:hlinkClick r:id="rId2"/>
              </a:rPr>
              <a:t>https://www.ieee802.org/3/WG_tools/templates/policies_slides_12012023.pptx</a:t>
            </a:r>
            <a:endParaRPr lang="en-US" sz="5000" dirty="0"/>
          </a:p>
          <a:p>
            <a:pPr marL="0" indent="0">
              <a:buNone/>
            </a:pPr>
            <a:endParaRPr lang="en-US" sz="5000" dirty="0"/>
          </a:p>
          <a:p>
            <a:pPr marL="0" indent="0">
              <a:buNone/>
            </a:pPr>
            <a:endParaRPr lang="en-US" sz="5000" dirty="0"/>
          </a:p>
          <a:p>
            <a:pPr marL="0" indent="0">
              <a:buNone/>
            </a:pPr>
            <a:r>
              <a:rPr lang="en-US" dirty="0"/>
              <a:t>See: </a:t>
            </a:r>
            <a:r>
              <a:rPr lang="en-US" dirty="0">
                <a:hlinkClick r:id="rId3"/>
              </a:rPr>
              <a:t>https://grouper.ieee.org/groups/802/sapolicies.shtml</a:t>
            </a:r>
            <a:endParaRPr lang="en-US" dirty="0"/>
          </a:p>
          <a:p>
            <a:pPr marL="0" indent="0">
              <a:buNone/>
            </a:pPr>
            <a:endParaRPr lang="en-US" dirty="0"/>
          </a:p>
          <a:p>
            <a:pPr marL="0" indent="0">
              <a:buNone/>
            </a:pPr>
            <a:r>
              <a:rPr lang="en-US" dirty="0"/>
              <a:t>IEEE-SA Patent Slides for Standards Development Meetings (.pdf)</a:t>
            </a:r>
          </a:p>
          <a:p>
            <a:pPr marL="0" indent="0">
              <a:buNone/>
            </a:pPr>
            <a:r>
              <a:rPr lang="en-US" dirty="0">
                <a:hlinkClick r:id="rId4"/>
              </a:rPr>
              <a:t>https://development.standards.ieee.org/myproject/Public/mytools/mob/slideset.pdf</a:t>
            </a:r>
            <a:endParaRPr lang="en-US" dirty="0"/>
          </a:p>
          <a:p>
            <a:pPr marL="0" indent="0">
              <a:buNone/>
            </a:pPr>
            <a:endParaRPr lang="en-US" dirty="0"/>
          </a:p>
          <a:p>
            <a:pPr marL="0" indent="0">
              <a:buNone/>
            </a:pPr>
            <a:r>
              <a:rPr lang="en-US" dirty="0"/>
              <a:t>IEEE-SA Standards Board Patent Committee (</a:t>
            </a:r>
            <a:r>
              <a:rPr lang="en-US" dirty="0" err="1"/>
              <a:t>PatCom</a:t>
            </a:r>
            <a:r>
              <a:rPr lang="en-US" dirty="0"/>
              <a:t>) home page</a:t>
            </a:r>
          </a:p>
          <a:p>
            <a:pPr marL="0" indent="0">
              <a:buNone/>
            </a:pPr>
            <a:r>
              <a:rPr lang="en-US" dirty="0">
                <a:hlinkClick r:id="rId5"/>
              </a:rPr>
              <a:t>https://standards.ieee.org/content/ieee-standards/en/about/sasb/patcom/index.html</a:t>
            </a:r>
            <a:endParaRPr lang="en-US" dirty="0"/>
          </a:p>
          <a:p>
            <a:pPr marL="0" indent="0">
              <a:buNone/>
            </a:pPr>
            <a:endParaRPr lang="en-US" dirty="0"/>
          </a:p>
          <a:p>
            <a:pPr marL="0" indent="0">
              <a:buNone/>
            </a:pPr>
            <a:r>
              <a:rPr lang="en-US" dirty="0"/>
              <a:t>IEEE-SA Participation Policy meeting slide set - individual method (.pdf)</a:t>
            </a:r>
          </a:p>
          <a:p>
            <a:pPr marL="0" indent="0">
              <a:buNone/>
            </a:pPr>
            <a:r>
              <a:rPr lang="en-US" dirty="0">
                <a:hlinkClick r:id="rId6"/>
              </a:rPr>
              <a:t>https://standards.ieee.org/content/dam/ieee-standards/standards/web/documents/other/Participant-Behavior-Individual-Method.pdf</a:t>
            </a:r>
            <a:endParaRPr lang="en-US" dirty="0"/>
          </a:p>
          <a:p>
            <a:pPr marL="0" indent="0">
              <a:buNone/>
            </a:pPr>
            <a:endParaRPr lang="en-US" dirty="0"/>
          </a:p>
          <a:p>
            <a:pPr marL="0" indent="0">
              <a:buNone/>
            </a:pPr>
            <a:r>
              <a:rPr lang="en-US" dirty="0"/>
              <a:t>Working Group Copyright Materials</a:t>
            </a:r>
          </a:p>
          <a:p>
            <a:pPr marL="0" indent="0">
              <a:buNone/>
            </a:pPr>
            <a:r>
              <a:rPr lang="en-US" dirty="0"/>
              <a:t>https://standards.ieee.org/ipr/copyright-materials.html</a:t>
            </a:r>
          </a:p>
          <a:p>
            <a:pPr marL="0" indent="0">
              <a:buNone/>
            </a:pPr>
            <a:r>
              <a:rPr lang="en-US" dirty="0">
                <a:hlinkClick r:id="rId7"/>
              </a:rPr>
              <a:t>https://standards.ieee.org/content/dam/ieee-standards/standards/web/documents/other/ieee-sa-copyright-policy-2019.pdf</a:t>
            </a:r>
            <a:endParaRPr lang="en-US" dirty="0"/>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A74D123C-EC94-C96F-A72B-0283F40F1FEE}"/>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10</a:t>
            </a:fld>
            <a:endParaRPr lang="en-US"/>
          </a:p>
        </p:txBody>
      </p:sp>
    </p:spTree>
    <p:extLst>
      <p:ext uri="{BB962C8B-B14F-4D97-AF65-F5344CB8AC3E}">
        <p14:creationId xmlns:p14="http://schemas.microsoft.com/office/powerpoint/2010/main" val="26013418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8B6A9-049B-7282-30D0-583C2252A988}"/>
              </a:ext>
            </a:extLst>
          </p:cNvPr>
          <p:cNvSpPr>
            <a:spLocks noGrp="1"/>
          </p:cNvSpPr>
          <p:nvPr>
            <p:ph type="title"/>
          </p:nvPr>
        </p:nvSpPr>
        <p:spPr/>
        <p:txBody>
          <a:bodyPr/>
          <a:lstStyle/>
          <a:p>
            <a:r>
              <a:rPr lang="en-US" dirty="0"/>
              <a:t>PARTICIPANTS HAVE A DUTY TO INFORM THE IEEE</a:t>
            </a:r>
          </a:p>
        </p:txBody>
      </p:sp>
      <p:sp>
        <p:nvSpPr>
          <p:cNvPr id="3" name="Text Placeholder 2">
            <a:extLst>
              <a:ext uri="{FF2B5EF4-FFF2-40B4-BE49-F238E27FC236}">
                <a16:creationId xmlns:a16="http://schemas.microsoft.com/office/drawing/2014/main" id="{8C9674B9-702C-323D-3E79-AF11896E68B6}"/>
              </a:ext>
            </a:extLst>
          </p:cNvPr>
          <p:cNvSpPr>
            <a:spLocks noGrp="1"/>
          </p:cNvSpPr>
          <p:nvPr>
            <p:ph type="body" sz="half" idx="1"/>
          </p:nvPr>
        </p:nvSpPr>
        <p:spPr/>
        <p:txBody>
          <a:bodyPr>
            <a:normAutofit fontScale="77500" lnSpcReduction="20000"/>
          </a:bodyPr>
          <a:lstStyle/>
          <a:p>
            <a:r>
              <a:rPr 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0" indent="0">
              <a:buNone/>
            </a:pPr>
            <a:endParaRPr lang="en-US" dirty="0"/>
          </a:p>
          <a:p>
            <a:r>
              <a:rPr lang="en-US" dirty="0"/>
              <a:t>Participants should inform the IEEE (or cause the IEEE to be informed) of the identity of any other holders of potential Essential Patent Claims</a:t>
            </a:r>
          </a:p>
          <a:p>
            <a:endParaRPr lang="en-US" b="1" dirty="0"/>
          </a:p>
          <a:p>
            <a:pPr marL="0" indent="0" algn="ctr">
              <a:buNone/>
            </a:pPr>
            <a:r>
              <a:rPr lang="en-US" b="1" dirty="0"/>
              <a:t>Early identification of holders of potential Essential Patent Claims is encouraged</a:t>
            </a:r>
          </a:p>
          <a:p>
            <a:endParaRPr lang="en-US" dirty="0"/>
          </a:p>
        </p:txBody>
      </p:sp>
      <p:sp>
        <p:nvSpPr>
          <p:cNvPr id="4" name="Slide Number Placeholder 3">
            <a:extLst>
              <a:ext uri="{FF2B5EF4-FFF2-40B4-BE49-F238E27FC236}">
                <a16:creationId xmlns:a16="http://schemas.microsoft.com/office/drawing/2014/main" id="{CE855D7E-E232-BEB4-F613-6BD77CE745F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11</a:t>
            </a:fld>
            <a:endParaRPr lang="en-US"/>
          </a:p>
        </p:txBody>
      </p:sp>
    </p:spTree>
    <p:extLst>
      <p:ext uri="{BB962C8B-B14F-4D97-AF65-F5344CB8AC3E}">
        <p14:creationId xmlns:p14="http://schemas.microsoft.com/office/powerpoint/2010/main" val="7641203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BCCB99F-E60D-DF9D-A74D-C5778A97E25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12</a:t>
            </a:fld>
            <a:endParaRPr lang="en-US"/>
          </a:p>
        </p:txBody>
      </p:sp>
      <p:sp>
        <p:nvSpPr>
          <p:cNvPr id="5" name="Title 1">
            <a:extLst>
              <a:ext uri="{FF2B5EF4-FFF2-40B4-BE49-F238E27FC236}">
                <a16:creationId xmlns:a16="http://schemas.microsoft.com/office/drawing/2014/main" id="{F538B887-D37E-C61E-08C3-4E13F8873F26}"/>
              </a:ext>
            </a:extLst>
          </p:cNvPr>
          <p:cNvSpPr>
            <a:spLocks noGrp="1"/>
          </p:cNvSpPr>
          <p:nvPr>
            <p:ph type="title"/>
          </p:nvPr>
        </p:nvSpPr>
        <p:spPr>
          <a:xfrm>
            <a:off x="1981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6" name="Rectangle 5">
            <a:extLst>
              <a:ext uri="{FF2B5EF4-FFF2-40B4-BE49-F238E27FC236}">
                <a16:creationId xmlns:a16="http://schemas.microsoft.com/office/drawing/2014/main" id="{E2459980-557B-72DB-4E3F-832B688F2108}"/>
              </a:ext>
            </a:extLst>
          </p:cNvPr>
          <p:cNvSpPr/>
          <p:nvPr/>
        </p:nvSpPr>
        <p:spPr>
          <a:xfrm>
            <a:off x="1945464"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Title 1">
            <a:extLst>
              <a:ext uri="{FF2B5EF4-FFF2-40B4-BE49-F238E27FC236}">
                <a16:creationId xmlns:a16="http://schemas.microsoft.com/office/drawing/2014/main" id="{B4831ED3-1DE1-447A-407E-4EF1FB2AF9C1}"/>
              </a:ext>
            </a:extLst>
          </p:cNvPr>
          <p:cNvSpPr txBox="1">
            <a:spLocks/>
          </p:cNvSpPr>
          <p:nvPr/>
        </p:nvSpPr>
        <p:spPr bwMode="auto">
          <a:xfrm>
            <a:off x="1981200" y="692697"/>
            <a:ext cx="8229600" cy="720080"/>
          </a:xfrm>
          <a:prstGeom prst="rect">
            <a:avLst/>
          </a:prstGeom>
          <a:solidFill>
            <a:srgbClr val="FFC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noAutofit/>
          </a:bodyPr>
          <a:lstStyle>
            <a:lvl1pPr algn="ctr" rtl="0" eaLnBrk="0" fontAlgn="base" hangingPunct="0">
              <a:spcBef>
                <a:spcPct val="0"/>
              </a:spcBef>
              <a:spcAft>
                <a:spcPct val="0"/>
              </a:spcAft>
              <a:defRPr sz="4000">
                <a:solidFill>
                  <a:schemeClr val="tx2"/>
                </a:solidFill>
                <a:latin typeface="+mn-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eaLnBrk="1" hangingPunct="1">
              <a:defRPr/>
            </a:pPr>
            <a:r>
              <a:rPr lang="en-US" altLang="en-US" kern="0"/>
              <a:t>Ways to inform IEEE</a:t>
            </a:r>
            <a:endParaRPr lang="en-US" kern="0" dirty="0"/>
          </a:p>
        </p:txBody>
      </p:sp>
      <p:sp>
        <p:nvSpPr>
          <p:cNvPr id="3" name="Rectangle 2">
            <a:extLst>
              <a:ext uri="{FF2B5EF4-FFF2-40B4-BE49-F238E27FC236}">
                <a16:creationId xmlns:a16="http://schemas.microsoft.com/office/drawing/2014/main" id="{CFFC725B-A288-C23C-239B-D04C6CFDF408}"/>
              </a:ext>
            </a:extLst>
          </p:cNvPr>
          <p:cNvSpPr/>
          <p:nvPr/>
        </p:nvSpPr>
        <p:spPr>
          <a:xfrm>
            <a:off x="1864785" y="1551158"/>
            <a:ext cx="8492067" cy="4758162"/>
          </a:xfrm>
          <a:prstGeom prst="rect">
            <a:avLst/>
          </a:prstGeom>
          <a:solidFill>
            <a:srgbClr val="FFC000"/>
          </a:solidFill>
        </p:spPr>
        <p:txBody>
          <a:bodyPr>
            <a:spAutoFit/>
          </a:bodyPr>
          <a:lstStyle/>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Cause an LOA to be submitted to the IEEE SA (patcom@ieee.org);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solidFill>
                <a:schemeClr val="tx1"/>
              </a:solidFill>
              <a:latin typeface="Calibri" pitchFamily="34" charset="0"/>
              <a:cs typeface="Calibri" pitchFamily="34" charset="0"/>
            </a:endParaRPr>
          </a:p>
          <a:p>
            <a:pPr eaLnBrk="1" hangingPunct="1">
              <a:buClr>
                <a:srgbClr val="C00000"/>
              </a:buClr>
              <a:defRPr/>
            </a:pPr>
            <a:r>
              <a:rPr lang="en-US" altLang="en-US" sz="2133"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latin typeface="Calibri" pitchFamily="34" charset="0"/>
                <a:cs typeface="Calibri" pitchFamily="34" charset="0"/>
              </a:rPr>
            </a:br>
            <a:endParaRPr lang="en-US" altLang="en-US" sz="2133" b="1" dirty="0">
              <a:solidFill>
                <a:schemeClr val="tx1"/>
              </a:solidFill>
              <a:latin typeface="Calibri" pitchFamily="34" charset="0"/>
              <a:cs typeface="Calibri" pitchFamily="34" charset="0"/>
            </a:endParaRPr>
          </a:p>
          <a:p>
            <a:pPr eaLnBrk="1" hangingPunct="1">
              <a:lnSpc>
                <a:spcPct val="80000"/>
              </a:lnSpc>
              <a:buFont typeface="Monotype Sorts"/>
              <a:buNone/>
              <a:defRPr/>
            </a:pP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416956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5D4CD-941C-3D4C-29CE-2B09829215F3}"/>
              </a:ext>
            </a:extLst>
          </p:cNvPr>
          <p:cNvSpPr>
            <a:spLocks noGrp="1"/>
          </p:cNvSpPr>
          <p:nvPr>
            <p:ph type="title"/>
          </p:nvPr>
        </p:nvSpPr>
        <p:spPr>
          <a:xfrm>
            <a:off x="914400" y="685800"/>
            <a:ext cx="10363200" cy="990600"/>
          </a:xfrm>
        </p:spPr>
        <p:txBody>
          <a:bodyPr>
            <a:normAutofit fontScale="90000"/>
          </a:bodyPr>
          <a:lstStyle/>
          <a:p>
            <a:r>
              <a:rPr lang="en-US" dirty="0"/>
              <a:t>OTHER GUIDELINES FOR IEEE WORKING GROUP MEETINGS</a:t>
            </a:r>
          </a:p>
        </p:txBody>
      </p:sp>
      <p:sp>
        <p:nvSpPr>
          <p:cNvPr id="3" name="Text Placeholder 2">
            <a:extLst>
              <a:ext uri="{FF2B5EF4-FFF2-40B4-BE49-F238E27FC236}">
                <a16:creationId xmlns:a16="http://schemas.microsoft.com/office/drawing/2014/main" id="{180F0886-E2A0-00BB-5767-73B1E1573DFC}"/>
              </a:ext>
            </a:extLst>
          </p:cNvPr>
          <p:cNvSpPr>
            <a:spLocks noGrp="1"/>
          </p:cNvSpPr>
          <p:nvPr>
            <p:ph type="body" sz="half" idx="1"/>
          </p:nvPr>
        </p:nvSpPr>
        <p:spPr>
          <a:xfrm>
            <a:off x="914400" y="1752599"/>
            <a:ext cx="10363200" cy="4722813"/>
          </a:xfrm>
        </p:spPr>
        <p:txBody>
          <a:bodyPr>
            <a:normAutofit fontScale="77500" lnSpcReduction="20000"/>
          </a:bodyPr>
          <a:lstStyle/>
          <a:p>
            <a:pPr marL="115200" indent="-115200" eaLnBrk="1" hangingPunct="1">
              <a:lnSpc>
                <a:spcPct val="80000"/>
              </a:lnSpc>
              <a:spcAft>
                <a:spcPts val="6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345600" lvl="1" indent="-114300" eaLnBrk="1" hangingPunct="1">
              <a:lnSpc>
                <a:spcPct val="80000"/>
              </a:lnSpc>
              <a:spcAft>
                <a:spcPts val="6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345600" lvl="1" indent="-114300" eaLnBrk="1" hangingPunct="1">
              <a:lnSpc>
                <a:spcPct val="80000"/>
              </a:lnSpc>
              <a:spcAft>
                <a:spcPts val="6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576000" lvl="2" indent="-115200" eaLnBrk="1" hangingPunct="1">
              <a:lnSpc>
                <a:spcPct val="80000"/>
              </a:lnSpc>
              <a:spcAft>
                <a:spcPts val="6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806400" lvl="3" indent="-115200" eaLnBrk="1" hangingPunct="1">
              <a:lnSpc>
                <a:spcPct val="80000"/>
              </a:lnSpc>
              <a:spcAft>
                <a:spcPts val="6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345600" lvl="1" indent="-114300" eaLnBrk="1" hangingPunct="1">
              <a:lnSpc>
                <a:spcPct val="80000"/>
              </a:lnSpc>
              <a:spcAft>
                <a:spcPts val="6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345600" lvl="1" indent="-114300" eaLnBrk="1" hangingPunct="1">
              <a:lnSpc>
                <a:spcPct val="80000"/>
              </a:lnSpc>
              <a:spcAft>
                <a:spcPts val="6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345600" lvl="1" indent="-114300" eaLnBrk="1" hangingPunct="1">
              <a:lnSpc>
                <a:spcPct val="80000"/>
              </a:lnSpc>
              <a:spcAft>
                <a:spcPts val="4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eaLnBrk="1" hangingPunct="1">
              <a:lnSpc>
                <a:spcPct val="80000"/>
              </a:lnSpc>
              <a:spcBef>
                <a:spcPts val="400"/>
              </a:spcBef>
              <a:buFont typeface="Monotype Sorts"/>
              <a:buNone/>
              <a:defRPr/>
            </a:pPr>
            <a:r>
              <a:rPr lang="en-US" altLang="en-US" sz="2600" b="1" dirty="0">
                <a:latin typeface="Calibri" panose="020F0502020204030204" pitchFamily="34" charset="0"/>
                <a:cs typeface="Calibri" panose="020F0502020204030204" pitchFamily="34" charset="0"/>
              </a:rPr>
              <a:t>For more details, see </a:t>
            </a:r>
            <a:r>
              <a:rPr lang="en-US" altLang="en-US" sz="2600" b="1" i="1" dirty="0">
                <a:latin typeface="Calibri" panose="020F0502020204030204" pitchFamily="34" charset="0"/>
                <a:cs typeface="Calibri" panose="020F0502020204030204" pitchFamily="34" charset="0"/>
              </a:rPr>
              <a:t>IEEE SA Standards Board Operations Manual</a:t>
            </a:r>
            <a:r>
              <a:rPr lang="en-US" altLang="en-US" sz="2600" b="1" dirty="0">
                <a:latin typeface="Calibri" panose="020F0502020204030204" pitchFamily="34" charset="0"/>
                <a:cs typeface="Calibri" panose="020F0502020204030204" pitchFamily="34" charset="0"/>
              </a:rPr>
              <a:t>, clause 5.3.10 and </a:t>
            </a:r>
            <a:br>
              <a:rPr lang="en-US" altLang="en-US" sz="2600" b="1" dirty="0">
                <a:latin typeface="Calibri" panose="020F0502020204030204" pitchFamily="34" charset="0"/>
                <a:cs typeface="Calibri" panose="020F0502020204030204" pitchFamily="34" charset="0"/>
              </a:rPr>
            </a:br>
            <a:r>
              <a:rPr lang="en-US" altLang="en-US" sz="2600" b="1" i="1" dirty="0">
                <a:latin typeface="Calibri" panose="020F0502020204030204" pitchFamily="34" charset="0"/>
                <a:cs typeface="Calibri" panose="020F0502020204030204" pitchFamily="34" charset="0"/>
              </a:rPr>
              <a:t>Antitrust and Competition Policy: What You Need to Know </a:t>
            </a:r>
            <a:r>
              <a:rPr lang="en-US" altLang="en-US" sz="2600" b="1" dirty="0">
                <a:latin typeface="Calibri" panose="020F0502020204030204" pitchFamily="34" charset="0"/>
                <a:cs typeface="Calibri" panose="020F0502020204030204" pitchFamily="34" charset="0"/>
              </a:rPr>
              <a:t>at http://standards.ieee.org/develop/policies/antitrust.pdf</a:t>
            </a:r>
            <a:br>
              <a:rPr lang="en-US" altLang="en-US" sz="2600" b="1" dirty="0">
                <a:latin typeface="Calibri" panose="020F0502020204030204" pitchFamily="34" charset="0"/>
                <a:cs typeface="Calibri" panose="020F0502020204030204" pitchFamily="34" charset="0"/>
              </a:rPr>
            </a:br>
            <a:endParaRPr lang="en-US" altLang="en-US" sz="26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BC5EBD18-5AA3-ED3B-6508-6943C47E865E}"/>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13</a:t>
            </a:fld>
            <a:endParaRPr lang="en-US"/>
          </a:p>
        </p:txBody>
      </p:sp>
    </p:spTree>
    <p:extLst>
      <p:ext uri="{BB962C8B-B14F-4D97-AF65-F5344CB8AC3E}">
        <p14:creationId xmlns:p14="http://schemas.microsoft.com/office/powerpoint/2010/main" val="345616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625C9-62EE-51A1-FABE-675F102BABE7}"/>
              </a:ext>
            </a:extLst>
          </p:cNvPr>
          <p:cNvSpPr>
            <a:spLocks noGrp="1"/>
          </p:cNvSpPr>
          <p:nvPr>
            <p:ph type="title"/>
          </p:nvPr>
        </p:nvSpPr>
        <p:spPr/>
        <p:txBody>
          <a:bodyPr/>
          <a:lstStyle/>
          <a:p>
            <a:r>
              <a:rPr lang="en-US" altLang="en-US" dirty="0"/>
              <a:t>PATENT-RELATED INFORMATION</a:t>
            </a:r>
            <a:endParaRPr lang="en-US" dirty="0"/>
          </a:p>
        </p:txBody>
      </p:sp>
      <p:sp>
        <p:nvSpPr>
          <p:cNvPr id="3" name="Text Placeholder 2">
            <a:extLst>
              <a:ext uri="{FF2B5EF4-FFF2-40B4-BE49-F238E27FC236}">
                <a16:creationId xmlns:a16="http://schemas.microsoft.com/office/drawing/2014/main" id="{AB9A6EF5-6E33-2E01-3868-7C27BD1C1581}"/>
              </a:ext>
            </a:extLst>
          </p:cNvPr>
          <p:cNvSpPr>
            <a:spLocks noGrp="1"/>
          </p:cNvSpPr>
          <p:nvPr>
            <p:ph type="body" sz="half" idx="1"/>
          </p:nvPr>
        </p:nvSpPr>
        <p:spPr/>
        <p:txBody>
          <a:bodyPr/>
          <a:lstStyle/>
          <a:p>
            <a:pPr marL="360000" eaLnBrk="1" hangingPunct="1">
              <a:lnSpc>
                <a:spcPct val="90000"/>
              </a:lnSpc>
              <a:spcBef>
                <a:spcPts val="600"/>
              </a:spcBef>
              <a:defRPr/>
            </a:pPr>
            <a:r>
              <a:rPr lang="en-US" altLang="en-US" sz="1600" b="1" dirty="0">
                <a:latin typeface="+mn-lt"/>
                <a:cs typeface="Calibri" panose="020F0502020204030204" pitchFamily="34" charset="0"/>
              </a:rPr>
              <a:t>The patent policy and the procedures used to execute that policy are documented in the:</a:t>
            </a:r>
          </a:p>
          <a:p>
            <a:pPr marL="986400" lvl="3" indent="-172800" eaLnBrk="1" hangingPunct="1">
              <a:lnSpc>
                <a:spcPct val="90000"/>
              </a:lnSpc>
              <a:spcBef>
                <a:spcPts val="600"/>
              </a:spcBef>
              <a:buClr>
                <a:srgbClr val="4AC9E3"/>
              </a:buClr>
              <a:buSzPct val="150000"/>
              <a:buFont typeface="Arial" panose="020B0604020202020204" pitchFamily="34" charset="0"/>
              <a:buChar char="•"/>
              <a:defRPr/>
            </a:pPr>
            <a:r>
              <a:rPr lang="en-US" altLang="en-US" sz="1600" b="1" i="1" dirty="0">
                <a:latin typeface="+mn-lt"/>
                <a:cs typeface="Calibri" panose="020F0502020204030204" pitchFamily="34" charset="0"/>
              </a:rPr>
              <a:t>IEEE SA Standards Board Bylaws</a:t>
            </a:r>
            <a:r>
              <a:rPr lang="en-US" altLang="en-US" sz="1600" b="1" dirty="0">
                <a:latin typeface="+mn-lt"/>
                <a:cs typeface="Calibri" panose="020F0502020204030204" pitchFamily="34" charset="0"/>
              </a:rPr>
              <a:t> </a:t>
            </a:r>
            <a:r>
              <a:rPr lang="en-US" altLang="en-US" sz="1200" b="1" dirty="0">
                <a:latin typeface="+mn-lt"/>
                <a:cs typeface="Calibri" panose="020F0502020204030204" pitchFamily="34" charset="0"/>
              </a:rPr>
              <a:t>(http://standards.ieee.org/develop/policies/bylaws/sect6-7.html#6) </a:t>
            </a:r>
          </a:p>
          <a:p>
            <a:pPr marL="986400" lvl="3" indent="-172800" eaLnBrk="1" hangingPunct="1">
              <a:lnSpc>
                <a:spcPct val="90000"/>
              </a:lnSpc>
              <a:spcBef>
                <a:spcPts val="600"/>
              </a:spcBef>
              <a:buClr>
                <a:srgbClr val="4AC9E3"/>
              </a:buClr>
              <a:buSzPct val="150000"/>
              <a:buFont typeface="Arial" panose="020B0604020202020204" pitchFamily="34" charset="0"/>
              <a:buChar char="•"/>
              <a:defRPr/>
            </a:pPr>
            <a:r>
              <a:rPr lang="en-US" altLang="en-US" sz="1600" b="1" i="1" dirty="0">
                <a:latin typeface="+mn-lt"/>
                <a:cs typeface="Calibri" panose="020F0502020204030204" pitchFamily="34" charset="0"/>
              </a:rPr>
              <a:t>IEEE SA Standards Board Operations Manual</a:t>
            </a:r>
            <a:r>
              <a:rPr lang="en-US" altLang="en-US" sz="1600" b="1" dirty="0">
                <a:latin typeface="+mn-lt"/>
                <a:cs typeface="Calibri" panose="020F0502020204030204" pitchFamily="34" charset="0"/>
              </a:rPr>
              <a:t> </a:t>
            </a:r>
            <a:r>
              <a:rPr lang="en-US" altLang="en-US" sz="12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1600" dirty="0">
              <a:latin typeface="+mn-lt"/>
            </a:endParaRPr>
          </a:p>
          <a:p>
            <a:pPr marL="360000" lvl="1" indent="0" eaLnBrk="1" hangingPunct="1">
              <a:lnSpc>
                <a:spcPct val="90000"/>
              </a:lnSpc>
              <a:defRPr/>
            </a:pPr>
            <a:r>
              <a:rPr lang="en-US" altLang="en-US" sz="1600" b="1" dirty="0">
                <a:latin typeface="+mn-lt"/>
                <a:cs typeface="Calibri" panose="020F0502020204030204" pitchFamily="34" charset="0"/>
              </a:rPr>
              <a:t>Material about the patent policy is available at </a:t>
            </a:r>
            <a:r>
              <a:rPr lang="en-US" altLang="en-US" sz="1600"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1600" b="1" i="1" dirty="0">
              <a:latin typeface="+mn-lt"/>
              <a:cs typeface="Calibri" panose="020F0502020204030204" pitchFamily="34" charset="0"/>
            </a:endParaRPr>
          </a:p>
          <a:p>
            <a:pPr lvl="1" eaLnBrk="1" hangingPunct="1">
              <a:lnSpc>
                <a:spcPct val="90000"/>
              </a:lnSpc>
              <a:defRPr/>
            </a:pPr>
            <a:endParaRPr lang="en-US" altLang="en-US" sz="1600" b="1" dirty="0">
              <a:latin typeface="+mn-lt"/>
              <a:cs typeface="Calibri" panose="020F0502020204030204" pitchFamily="34" charset="0"/>
            </a:endParaRPr>
          </a:p>
          <a:p>
            <a:pPr marL="360000" algn="ctr" eaLnBrk="1" hangingPunct="1">
              <a:lnSpc>
                <a:spcPct val="90000"/>
              </a:lnSpc>
              <a:defRPr/>
            </a:pPr>
            <a:r>
              <a:rPr lang="en-US" altLang="en-US" sz="2400" b="1" dirty="0">
                <a:latin typeface="+mn-lt"/>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15AF978E-E383-2B29-0145-9BF64393AE5D}"/>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14</a:t>
            </a:fld>
            <a:endParaRPr lang="en-US"/>
          </a:p>
        </p:txBody>
      </p:sp>
    </p:spTree>
    <p:extLst>
      <p:ext uri="{BB962C8B-B14F-4D97-AF65-F5344CB8AC3E}">
        <p14:creationId xmlns:p14="http://schemas.microsoft.com/office/powerpoint/2010/main" val="374755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AU" altLang="en-US"/>
              <a:t>Participant behavior in IEEE-SA activities is guided by the IEEE Codes of Ethics &amp; Conduct</a:t>
            </a:r>
          </a:p>
        </p:txBody>
      </p:sp>
      <p:sp>
        <p:nvSpPr>
          <p:cNvPr id="6147" name="Content Placeholder 2"/>
          <p:cNvSpPr>
            <a:spLocks noGrp="1"/>
          </p:cNvSpPr>
          <p:nvPr>
            <p:ph idx="1"/>
          </p:nvPr>
        </p:nvSpPr>
        <p:spPr/>
        <p:txBody>
          <a:bodyPr>
            <a:normAutofit fontScale="85000" lnSpcReduction="20000"/>
          </a:bodyPr>
          <a:lstStyle/>
          <a:p>
            <a:pPr lvl="1"/>
            <a:r>
              <a:rPr lang="en-AU" altLang="en-US" dirty="0"/>
              <a:t>All participants in IEEE-SA activities are expected to adhere to the core principles underlying the:</a:t>
            </a:r>
          </a:p>
          <a:p>
            <a:pPr lvl="2"/>
            <a:r>
              <a:rPr lang="en-AU" altLang="en-US" dirty="0">
                <a:hlinkClick r:id="rId3"/>
              </a:rPr>
              <a:t>IEEE Code of Ethics</a:t>
            </a:r>
            <a:endParaRPr lang="en-AU" altLang="en-US" dirty="0"/>
          </a:p>
          <a:p>
            <a:pPr lvl="2"/>
            <a:r>
              <a:rPr lang="en-AU" altLang="en-US" dirty="0">
                <a:hlinkClick r:id="rId4"/>
              </a:rPr>
              <a:t>IEEE Code of Conduct</a:t>
            </a:r>
            <a:endParaRPr lang="en-AU" altLang="en-US" dirty="0"/>
          </a:p>
          <a:p>
            <a:pPr lvl="1"/>
            <a:r>
              <a:rPr lang="en-AU" altLang="en-US" dirty="0"/>
              <a:t>The core principles of the IEEE Codes of Ethics &amp; Conduct are to:</a:t>
            </a:r>
          </a:p>
          <a:p>
            <a:pPr lvl="2"/>
            <a:r>
              <a:rPr lang="en-AU" altLang="en-US" i="1" dirty="0"/>
              <a:t>Uphold the highest standards of integrity, responsible </a:t>
            </a:r>
            <a:r>
              <a:rPr lang="en-AU" altLang="en-US" i="1" dirty="0" err="1"/>
              <a:t>behavior</a:t>
            </a:r>
            <a:r>
              <a:rPr lang="en-AU" altLang="en-US" i="1" dirty="0"/>
              <a:t>, and ethical and professional conduct</a:t>
            </a:r>
          </a:p>
          <a:p>
            <a:pPr lvl="2"/>
            <a:r>
              <a:rPr lang="en-AU" altLang="en-US" i="1" dirty="0"/>
              <a:t>Treat people fairly and with respect, to not engage in harassment, discrimination, or retaliation, and to protect people's privacy.</a:t>
            </a:r>
          </a:p>
          <a:p>
            <a:pPr lvl="2"/>
            <a:r>
              <a:rPr lang="en-AU" altLang="en-US" i="1" dirty="0"/>
              <a:t>Avoid injuring others, their property, reputation, or employment by false or malicious action</a:t>
            </a:r>
          </a:p>
          <a:p>
            <a:pPr lvl="1"/>
            <a:r>
              <a:rPr lang="en-AU" altLang="en-US" dirty="0"/>
              <a:t>The most recent versions of these Codes are available at </a:t>
            </a:r>
            <a:r>
              <a:rPr lang="en-AU" altLang="en-US" u="sng" dirty="0">
                <a:hlinkClick r:id="rId5"/>
              </a:rPr>
              <a:t>http://www.ieee.org/about/corporate/governance</a:t>
            </a:r>
            <a:endParaRPr lang="en-AU" altLang="en-US" u="sng" dirty="0"/>
          </a:p>
          <a:p>
            <a:endParaRPr lang="en-AU" altLang="en-US" dirty="0"/>
          </a:p>
        </p:txBody>
      </p:sp>
      <p:sp>
        <p:nvSpPr>
          <p:cNvPr id="6" name="Rectangle 6"/>
          <p:cNvSpPr>
            <a:spLocks noGrp="1" noChangeArrowheads="1"/>
          </p:cNvSpPr>
          <p:nvPr>
            <p:ph type="sldNum" sz="quarter" idx="4294967295"/>
          </p:nvPr>
        </p:nvSpPr>
        <p:spPr bwMode="auto">
          <a:xfrm>
            <a:off x="5912761" y="6475413"/>
            <a:ext cx="46807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sz="1200" dirty="0">
                <a:solidFill>
                  <a:srgbClr val="000000"/>
                </a:solidFill>
              </a:rPr>
              <a:t>Slide 1</a:t>
            </a:r>
          </a:p>
        </p:txBody>
      </p:sp>
    </p:spTree>
    <p:extLst>
      <p:ext uri="{BB962C8B-B14F-4D97-AF65-F5344CB8AC3E}">
        <p14:creationId xmlns:p14="http://schemas.microsoft.com/office/powerpoint/2010/main" val="42937900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09600" y="685800"/>
            <a:ext cx="11277600" cy="1066800"/>
          </a:xfrm>
        </p:spPr>
        <p:txBody>
          <a:bodyPr>
            <a:normAutofit fontScale="90000"/>
          </a:bodyPr>
          <a:lstStyle/>
          <a:p>
            <a:r>
              <a:rPr lang="en-AU" altLang="en-US" dirty="0"/>
              <a:t>Participants in the IEEE-SA “</a:t>
            </a:r>
            <a:r>
              <a:rPr lang="en-AU" altLang="en-US" i="1" dirty="0"/>
              <a:t>individual process</a:t>
            </a:r>
            <a:r>
              <a:rPr lang="en-AU" altLang="en-US" dirty="0"/>
              <a:t>” shall act independently of others, including employers </a:t>
            </a:r>
          </a:p>
        </p:txBody>
      </p:sp>
      <p:sp>
        <p:nvSpPr>
          <p:cNvPr id="8195" name="Content Placeholder 2"/>
          <p:cNvSpPr>
            <a:spLocks noGrp="1"/>
          </p:cNvSpPr>
          <p:nvPr>
            <p:ph idx="1"/>
          </p:nvPr>
        </p:nvSpPr>
        <p:spPr>
          <a:xfrm>
            <a:off x="914400" y="1981199"/>
            <a:ext cx="10363200" cy="4494213"/>
          </a:xfrm>
        </p:spPr>
        <p:txBody>
          <a:bodyPr>
            <a:normAutofit fontScale="77500" lnSpcReduction="20000"/>
          </a:bodyPr>
          <a:lstStyle/>
          <a:p>
            <a:pPr lvl="1"/>
            <a:r>
              <a:rPr lang="en-AU" altLang="en-US" dirty="0"/>
              <a:t>The </a:t>
            </a:r>
            <a:r>
              <a:rPr lang="en-AU" altLang="en-US" u="sng" dirty="0">
                <a:hlinkClick r:id="rId3"/>
              </a:rPr>
              <a:t>IEEE-SA Standards Board Bylaws</a:t>
            </a:r>
            <a:r>
              <a:rPr lang="en-AU" altLang="en-US" dirty="0"/>
              <a:t> require that “</a:t>
            </a:r>
            <a:r>
              <a:rPr lang="en-AU" altLang="en-US" i="1" dirty="0"/>
              <a:t>participants in the IEEE standards development individual process shall act based on their qualifications and experience”</a:t>
            </a:r>
            <a:endParaRPr lang="en-AU" altLang="en-US" dirty="0"/>
          </a:p>
          <a:p>
            <a:pPr lvl="1"/>
            <a:r>
              <a:rPr lang="en-AU" altLang="en-US" dirty="0"/>
              <a:t>This means participants:</a:t>
            </a:r>
          </a:p>
          <a:p>
            <a:pPr lvl="2"/>
            <a:r>
              <a:rPr lang="en-AU" altLang="en-US" b="1" dirty="0">
                <a:solidFill>
                  <a:srgbClr val="00B050"/>
                </a:solidFill>
              </a:rPr>
              <a:t>Shall act &amp; vote </a:t>
            </a:r>
            <a:r>
              <a:rPr lang="en-AU" altLang="en-US" dirty="0"/>
              <a:t>based on their personal &amp; independent opinions derived from their expertise, knowledge, and qualifications</a:t>
            </a:r>
          </a:p>
          <a:p>
            <a:pPr lvl="2"/>
            <a:r>
              <a:rPr lang="en-AU" altLang="en-US" b="1" dirty="0">
                <a:solidFill>
                  <a:srgbClr val="FF0000"/>
                </a:solidFill>
              </a:rPr>
              <a:t>Shall not act or vote </a:t>
            </a:r>
            <a:r>
              <a:rPr lang="en-AU" altLang="en-US" dirty="0"/>
              <a:t>based on any obligation to or any direction from any other person or organization, including an employer or client, regardless of any external commitments, agreements, contracts, or orders</a:t>
            </a:r>
          </a:p>
          <a:p>
            <a:pPr lvl="2"/>
            <a:r>
              <a:rPr lang="en-AU" altLang="en-US" b="1" dirty="0">
                <a:solidFill>
                  <a:srgbClr val="FF0000"/>
                </a:solidFill>
              </a:rPr>
              <a:t>Shall not direct </a:t>
            </a:r>
            <a:r>
              <a:rPr lang="en-AU" altLang="en-US" dirty="0"/>
              <a:t>the actions or votes of other participants or retaliate against other participants for fulfilling their responsibility to act &amp; vote based on their personal &amp; independently developed opinions</a:t>
            </a:r>
          </a:p>
          <a:p>
            <a:pPr lvl="1"/>
            <a:r>
              <a:rPr lang="en-AU" altLang="en-US" dirty="0"/>
              <a:t>By participating in standards activities using the “</a:t>
            </a:r>
            <a:r>
              <a:rPr lang="en-AU" altLang="en-US" i="1" dirty="0"/>
              <a:t>individual process</a:t>
            </a:r>
            <a:r>
              <a:rPr lang="en-AU" altLang="en-US" dirty="0"/>
              <a:t>”, you are deemed to accept these requirements; if you are unable to satisfy these requirements then you shall immediately cease any participation</a:t>
            </a:r>
          </a:p>
          <a:p>
            <a:pPr lvl="2"/>
            <a:endParaRPr lang="en-AU" altLang="en-US" dirty="0"/>
          </a:p>
        </p:txBody>
      </p:sp>
      <p:sp>
        <p:nvSpPr>
          <p:cNvPr id="6" name="Rectangle 6"/>
          <p:cNvSpPr>
            <a:spLocks noGrp="1" noChangeArrowheads="1"/>
          </p:cNvSpPr>
          <p:nvPr>
            <p:ph type="sldNum" sz="quarter" idx="4294967295"/>
          </p:nvPr>
        </p:nvSpPr>
        <p:spPr bwMode="auto">
          <a:xfrm>
            <a:off x="5912761" y="6475413"/>
            <a:ext cx="46807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sz="1200" dirty="0">
                <a:solidFill>
                  <a:srgbClr val="000000"/>
                </a:solidFill>
              </a:rPr>
              <a:t>Slide 2</a:t>
            </a:r>
          </a:p>
        </p:txBody>
      </p:sp>
    </p:spTree>
    <p:extLst>
      <p:ext uri="{BB962C8B-B14F-4D97-AF65-F5344CB8AC3E}">
        <p14:creationId xmlns:p14="http://schemas.microsoft.com/office/powerpoint/2010/main" val="38707173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AU" altLang="en-US"/>
              <a:t>IEEE-SA standards activities shall allow the fair &amp; equitable consideration of all viewpoints </a:t>
            </a:r>
          </a:p>
        </p:txBody>
      </p:sp>
      <p:sp>
        <p:nvSpPr>
          <p:cNvPr id="10243" name="Content Placeholder 2"/>
          <p:cNvSpPr>
            <a:spLocks noGrp="1"/>
          </p:cNvSpPr>
          <p:nvPr>
            <p:ph idx="1"/>
          </p:nvPr>
        </p:nvSpPr>
        <p:spPr>
          <a:xfrm>
            <a:off x="914400" y="1981199"/>
            <a:ext cx="10363200" cy="4494213"/>
          </a:xfrm>
        </p:spPr>
        <p:txBody>
          <a:bodyPr>
            <a:normAutofit fontScale="92500" lnSpcReduction="20000"/>
          </a:bodyPr>
          <a:lstStyle/>
          <a:p>
            <a:pPr lvl="1"/>
            <a:r>
              <a:rPr lang="en-AU" altLang="en-US" dirty="0"/>
              <a:t>The </a:t>
            </a:r>
            <a:r>
              <a:rPr lang="en-AU" altLang="en-US" u="sng" dirty="0">
                <a:hlinkClick r:id="rId3"/>
              </a:rPr>
              <a:t>IEEE-SA Standards Board Bylaws</a:t>
            </a:r>
            <a:r>
              <a:rPr lang="en-AU" altLang="en-US" dirty="0"/>
              <a:t> (clause 5.2.1.3) specifies that “</a:t>
            </a:r>
            <a:r>
              <a:rPr lang="en-AU" altLang="en-US" i="1" dirty="0"/>
              <a:t>the standards development process shall not be dominated by any single interest category, individual, or organization”</a:t>
            </a:r>
            <a:endParaRPr lang="en-AU" altLang="en-US" dirty="0"/>
          </a:p>
          <a:p>
            <a:pPr lvl="2"/>
            <a:r>
              <a:rPr lang="en-AU" altLang="en-US" dirty="0"/>
              <a:t>This means no participant may exercise</a:t>
            </a:r>
            <a:r>
              <a:rPr lang="en-AU" altLang="en-US" i="1" dirty="0"/>
              <a:t> “authority, leadership, or influence by reason of superior leverage, strength, or representation to the exclusion of fair and equitable consideration of other viewpoints”</a:t>
            </a:r>
            <a:r>
              <a:rPr lang="en-AU" altLang="en-US" dirty="0"/>
              <a:t> or </a:t>
            </a:r>
            <a:r>
              <a:rPr lang="en-AU" altLang="en-US" b="1" dirty="0"/>
              <a:t>“</a:t>
            </a:r>
            <a:r>
              <a:rPr lang="en-AU" altLang="en-US" b="1" i="1" dirty="0"/>
              <a:t>to hinder the progress of the standards development activity”</a:t>
            </a:r>
            <a:endParaRPr lang="en-AU" altLang="en-US" b="1" dirty="0"/>
          </a:p>
          <a:p>
            <a:pPr lvl="1"/>
            <a:r>
              <a:rPr lang="en-AU" altLang="en-US" dirty="0"/>
              <a:t>This rule applies equally to those participating in a standards development project and to that project’s leadership group</a:t>
            </a:r>
          </a:p>
          <a:p>
            <a:pPr lvl="1"/>
            <a:r>
              <a:rPr lang="en-AU" altLang="en-US" dirty="0"/>
              <a:t>Any person who reasonably suspects that dominance is occurring in a standards development project is encouraged to bring the issue to the attention of the Standards Committee or the project’s IEEE-SA Program Manager</a:t>
            </a:r>
          </a:p>
        </p:txBody>
      </p:sp>
      <p:sp>
        <p:nvSpPr>
          <p:cNvPr id="6" name="Rectangle 6"/>
          <p:cNvSpPr>
            <a:spLocks noGrp="1" noChangeArrowheads="1"/>
          </p:cNvSpPr>
          <p:nvPr>
            <p:ph type="sldNum" sz="quarter" idx="4294967295"/>
          </p:nvPr>
        </p:nvSpPr>
        <p:spPr bwMode="auto">
          <a:xfrm>
            <a:off x="5912761" y="6475413"/>
            <a:ext cx="46807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sz="1200" dirty="0">
                <a:solidFill>
                  <a:srgbClr val="000000"/>
                </a:solidFill>
              </a:rPr>
              <a:t>Slide 3</a:t>
            </a:r>
          </a:p>
        </p:txBody>
      </p:sp>
    </p:spTree>
    <p:extLst>
      <p:ext uri="{BB962C8B-B14F-4D97-AF65-F5344CB8AC3E}">
        <p14:creationId xmlns:p14="http://schemas.microsoft.com/office/powerpoint/2010/main" val="6600229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a:xfrm>
            <a:off x="6108329" y="6475413"/>
            <a:ext cx="76944" cy="184666"/>
          </a:xfrm>
        </p:spPr>
        <p:txBody>
          <a:bodyPr/>
          <a:lstStyle/>
          <a:p>
            <a:fld id="{A3979A82-1A5E-4C7B-AFC0-111CA6C3130A}" type="slidenum">
              <a:rPr lang="en-US" altLang="en-US" smtClean="0"/>
              <a:pPr/>
              <a:t>18</a:t>
            </a:fld>
            <a:endParaRPr lang="en-US" altLang="en-US"/>
          </a:p>
        </p:txBody>
      </p:sp>
    </p:spTree>
    <p:extLst>
      <p:ext uri="{BB962C8B-B14F-4D97-AF65-F5344CB8AC3E}">
        <p14:creationId xmlns:p14="http://schemas.microsoft.com/office/powerpoint/2010/main" val="710606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981200" y="1655427"/>
            <a:ext cx="8229600" cy="4521007"/>
          </a:xfrm>
        </p:spPr>
        <p:txBody>
          <a:bodyPr>
            <a:normAutofit fontScale="625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https://standards.ieee.org/faqs/copyrights/</a:t>
            </a:r>
            <a:endParaRPr lang="en-US" sz="1867" dirty="0"/>
          </a:p>
          <a:p>
            <a:pPr lvl="3">
              <a:buSzPct val="150000"/>
            </a:pPr>
            <a:endParaRPr lang="en-US" sz="1867" dirty="0"/>
          </a:p>
          <a:p>
            <a:pPr lvl="2">
              <a:buSzPct val="150000"/>
            </a:pPr>
            <a:r>
              <a:rPr lang="en-US" dirty="0"/>
              <a:t>IEEE SA Best Practices for IEEE Standards Development </a:t>
            </a:r>
          </a:p>
          <a:p>
            <a:pPr marL="1588" lvl="2" indent="0">
              <a:buSzPct val="150000"/>
              <a:buNone/>
            </a:pPr>
            <a:r>
              <a:rPr lang="en-US" dirty="0">
                <a:hlinkClick r:id="rId6"/>
              </a:rPr>
              <a:t>http://standards.ieee.org/content/dam/ieee-standards/standards/web/documents/other/best_practices_for_ieee_standards_development_051215.pdf</a:t>
            </a:r>
            <a:endParaRPr lang="en-US" dirty="0"/>
          </a:p>
          <a:p>
            <a:pPr marL="114297" lvl="3" indent="0">
              <a:buSzPct val="150000"/>
              <a:buNone/>
            </a:pPr>
            <a:br>
              <a:rPr lang="en-US" sz="1867" dirty="0"/>
            </a:br>
            <a:endParaRPr lang="en-US" sz="1867" dirty="0"/>
          </a:p>
          <a:p>
            <a:pPr lvl="2">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a:xfrm>
            <a:off x="6108329" y="6475413"/>
            <a:ext cx="76944" cy="184666"/>
          </a:xfrm>
        </p:spPr>
        <p:txBody>
          <a:bodyPr/>
          <a:lstStyle/>
          <a:p>
            <a:fld id="{A3979A82-1A5E-4C7B-AFC0-111CA6C3130A}" type="slidenum">
              <a:rPr lang="en-US" altLang="en-US" smtClean="0"/>
              <a:pPr/>
              <a:t>19</a:t>
            </a:fld>
            <a:endParaRPr lang="en-US" altLang="en-US"/>
          </a:p>
        </p:txBody>
      </p:sp>
    </p:spTree>
    <p:extLst>
      <p:ext uri="{BB962C8B-B14F-4D97-AF65-F5344CB8AC3E}">
        <p14:creationId xmlns:p14="http://schemas.microsoft.com/office/powerpoint/2010/main" val="1172289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D478927-EBBB-D360-6913-635EC8422525}"/>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a:t>
            </a:fld>
            <a:endParaRPr lang="en-US"/>
          </a:p>
        </p:txBody>
      </p:sp>
      <p:pic>
        <p:nvPicPr>
          <p:cNvPr id="9" name="Picture 8" descr="A picture containing text, colorful, decorated&#10;&#10;Description automatically generated">
            <a:extLst>
              <a:ext uri="{FF2B5EF4-FFF2-40B4-BE49-F238E27FC236}">
                <a16:creationId xmlns:a16="http://schemas.microsoft.com/office/drawing/2014/main" id="{F8964304-CE5A-A095-76A5-E7A96A91177F}"/>
              </a:ext>
            </a:extLst>
          </p:cNvPr>
          <p:cNvPicPr>
            <a:picLocks noChangeAspect="1"/>
          </p:cNvPicPr>
          <p:nvPr/>
        </p:nvPicPr>
        <p:blipFill>
          <a:blip r:embed="rId2"/>
          <a:stretch>
            <a:fillRect/>
          </a:stretch>
        </p:blipFill>
        <p:spPr>
          <a:xfrm>
            <a:off x="479376" y="764704"/>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0" name="Title 2">
            <a:extLst>
              <a:ext uri="{FF2B5EF4-FFF2-40B4-BE49-F238E27FC236}">
                <a16:creationId xmlns:a16="http://schemas.microsoft.com/office/drawing/2014/main" id="{5CCCC684-B412-AB4C-0936-26DD339068F4}"/>
              </a:ext>
            </a:extLst>
          </p:cNvPr>
          <p:cNvSpPr>
            <a:spLocks noGrp="1"/>
          </p:cNvSpPr>
          <p:nvPr>
            <p:ph type="ctrTitle"/>
          </p:nvPr>
        </p:nvSpPr>
        <p:spPr>
          <a:xfrm>
            <a:off x="3906417" y="804307"/>
            <a:ext cx="7772400" cy="1470025"/>
          </a:xfrm>
          <a:solidFill>
            <a:schemeClr val="bg1">
              <a:lumMod val="95000"/>
            </a:schemeClr>
          </a:solidFill>
        </p:spPr>
        <p:txBody>
          <a:bodyPr/>
          <a:lstStyle/>
          <a:p>
            <a:r>
              <a:rPr lang="en-US" dirty="0"/>
              <a:t>Task Group 15.4ab</a:t>
            </a:r>
            <a:br>
              <a:rPr lang="en-US" dirty="0"/>
            </a:br>
            <a:r>
              <a:rPr lang="en-US" sz="3600" dirty="0"/>
              <a:t>Next Generation UWB Amendment</a:t>
            </a:r>
          </a:p>
        </p:txBody>
      </p:sp>
      <p:sp>
        <p:nvSpPr>
          <p:cNvPr id="11" name="Subtitle 3">
            <a:extLst>
              <a:ext uri="{FF2B5EF4-FFF2-40B4-BE49-F238E27FC236}">
                <a16:creationId xmlns:a16="http://schemas.microsoft.com/office/drawing/2014/main" id="{1F0D43FA-F6BD-0786-B287-9D745B501004}"/>
              </a:ext>
            </a:extLst>
          </p:cNvPr>
          <p:cNvSpPr>
            <a:spLocks noGrp="1"/>
          </p:cNvSpPr>
          <p:nvPr>
            <p:ph type="subTitle" idx="1"/>
          </p:nvPr>
        </p:nvSpPr>
        <p:spPr>
          <a:xfrm>
            <a:off x="839416" y="2372137"/>
            <a:ext cx="7056784" cy="4039056"/>
          </a:xfrm>
          <a:ln>
            <a:solidFill>
              <a:schemeClr val="bg2">
                <a:lumMod val="20000"/>
                <a:lumOff val="80000"/>
              </a:schemeClr>
            </a:solidFill>
          </a:ln>
        </p:spPr>
        <p:txBody>
          <a:bodyPr/>
          <a:lstStyle/>
          <a:p>
            <a:endParaRPr lang="en-US" sz="2800" dirty="0"/>
          </a:p>
          <a:p>
            <a:endParaRPr lang="en-US" sz="2800" dirty="0"/>
          </a:p>
          <a:p>
            <a:r>
              <a:rPr lang="en-US" sz="2800" dirty="0"/>
              <a:t>July 2024 802 Wireless Plenary Session</a:t>
            </a:r>
          </a:p>
          <a:p>
            <a:r>
              <a:rPr lang="en-US" sz="2800" dirty="0"/>
              <a:t>Mixed Mode</a:t>
            </a:r>
          </a:p>
          <a:p>
            <a:r>
              <a:rPr lang="en-US" sz="2800" dirty="0"/>
              <a:t>Live Montreal, Quebec, Canada</a:t>
            </a:r>
          </a:p>
        </p:txBody>
      </p:sp>
      <p:pic>
        <p:nvPicPr>
          <p:cNvPr id="4" name="Picture 3">
            <a:extLst>
              <a:ext uri="{FF2B5EF4-FFF2-40B4-BE49-F238E27FC236}">
                <a16:creationId xmlns:a16="http://schemas.microsoft.com/office/drawing/2014/main" id="{2F52EB00-D4F1-AEE8-80D4-2632F098B02D}"/>
              </a:ext>
            </a:extLst>
          </p:cNvPr>
          <p:cNvPicPr>
            <a:picLocks noChangeAspect="1"/>
          </p:cNvPicPr>
          <p:nvPr/>
        </p:nvPicPr>
        <p:blipFill>
          <a:blip r:embed="rId3"/>
          <a:stretch>
            <a:fillRect/>
          </a:stretch>
        </p:blipFill>
        <p:spPr>
          <a:xfrm>
            <a:off x="8534400" y="3253352"/>
            <a:ext cx="2971800" cy="2233048"/>
          </a:xfrm>
          <a:prstGeom prst="rect">
            <a:avLst/>
          </a:prstGeom>
        </p:spPr>
      </p:pic>
    </p:spTree>
    <p:extLst>
      <p:ext uri="{BB962C8B-B14F-4D97-AF65-F5344CB8AC3E}">
        <p14:creationId xmlns:p14="http://schemas.microsoft.com/office/powerpoint/2010/main" val="6637388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DA19E-7E93-C373-3B88-F3B3D747587F}"/>
              </a:ext>
            </a:extLst>
          </p:cNvPr>
          <p:cNvSpPr>
            <a:spLocks noGrp="1"/>
          </p:cNvSpPr>
          <p:nvPr>
            <p:ph type="title"/>
          </p:nvPr>
        </p:nvSpPr>
        <p:spPr/>
        <p:txBody>
          <a:bodyPr/>
          <a:lstStyle/>
          <a:p>
            <a:r>
              <a:rPr lang="en-US" dirty="0"/>
              <a:t>Reminders</a:t>
            </a:r>
          </a:p>
        </p:txBody>
      </p:sp>
      <p:sp>
        <p:nvSpPr>
          <p:cNvPr id="3" name="Text Placeholder 2">
            <a:extLst>
              <a:ext uri="{FF2B5EF4-FFF2-40B4-BE49-F238E27FC236}">
                <a16:creationId xmlns:a16="http://schemas.microsoft.com/office/drawing/2014/main" id="{AA896DF0-652F-FC20-3300-7E76D9D5D780}"/>
              </a:ext>
            </a:extLst>
          </p:cNvPr>
          <p:cNvSpPr>
            <a:spLocks noGrp="1"/>
          </p:cNvSpPr>
          <p:nvPr>
            <p:ph type="body" sz="half" idx="1"/>
          </p:nvPr>
        </p:nvSpPr>
        <p:spPr/>
        <p:txBody>
          <a:bodyPr>
            <a:normAutofit fontScale="92500" lnSpcReduction="10000"/>
          </a:bodyPr>
          <a:lstStyle/>
          <a:p>
            <a:r>
              <a:rPr lang="en-US" dirty="0">
                <a:solidFill>
                  <a:srgbClr val="FF0000"/>
                </a:solidFill>
              </a:rPr>
              <a:t>You are reminded NOW that all the 802 and IEEE rules you heard at the opening plenary apply to every meeting. This is your final reminder!</a:t>
            </a:r>
            <a:endParaRPr lang="en-US" dirty="0"/>
          </a:p>
          <a:p>
            <a:r>
              <a:rPr lang="en-US" dirty="0"/>
              <a:t>Meeting time constraints means that sometimes questions and discussions time may be limited:  </a:t>
            </a:r>
            <a:r>
              <a:rPr lang="en-US" b="1" dirty="0">
                <a:solidFill>
                  <a:schemeClr val="accent5">
                    <a:lumMod val="50000"/>
                  </a:schemeClr>
                </a:solidFill>
              </a:rPr>
              <a:t>Use the email reflector to continue discussion!</a:t>
            </a:r>
            <a:r>
              <a:rPr lang="en-US" dirty="0"/>
              <a:t> </a:t>
            </a:r>
          </a:p>
          <a:p>
            <a:r>
              <a:rPr lang="en-US" dirty="0">
                <a:solidFill>
                  <a:schemeClr val="accent1">
                    <a:lumMod val="50000"/>
                  </a:schemeClr>
                </a:solidFill>
              </a:rPr>
              <a:t>Take advantage of coffee breaks and other ad hoc time as well as the reflector, and</a:t>
            </a:r>
          </a:p>
          <a:p>
            <a:r>
              <a:rPr lang="en-US" dirty="0">
                <a:solidFill>
                  <a:schemeClr val="accent1">
                    <a:lumMod val="50000"/>
                  </a:schemeClr>
                </a:solidFill>
              </a:rPr>
              <a:t>Don’t forget about remote attendees!</a:t>
            </a:r>
          </a:p>
          <a:p>
            <a:endParaRPr lang="en-US" dirty="0"/>
          </a:p>
        </p:txBody>
      </p:sp>
      <p:sp>
        <p:nvSpPr>
          <p:cNvPr id="4" name="Slide Number Placeholder 3">
            <a:extLst>
              <a:ext uri="{FF2B5EF4-FFF2-40B4-BE49-F238E27FC236}">
                <a16:creationId xmlns:a16="http://schemas.microsoft.com/office/drawing/2014/main" id="{360CA128-8B2C-6DB9-68B3-92C134952B3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20</a:t>
            </a:fld>
            <a:endParaRPr lang="en-US"/>
          </a:p>
        </p:txBody>
      </p:sp>
    </p:spTree>
    <p:extLst>
      <p:ext uri="{BB962C8B-B14F-4D97-AF65-F5344CB8AC3E}">
        <p14:creationId xmlns:p14="http://schemas.microsoft.com/office/powerpoint/2010/main" val="28081308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623D5-4467-C36B-F31D-C3DA412F47E5}"/>
              </a:ext>
            </a:extLst>
          </p:cNvPr>
          <p:cNvSpPr>
            <a:spLocks noGrp="1"/>
          </p:cNvSpPr>
          <p:nvPr>
            <p:ph type="title"/>
          </p:nvPr>
        </p:nvSpPr>
        <p:spPr/>
        <p:txBody>
          <a:bodyPr/>
          <a:lstStyle/>
          <a:p>
            <a:r>
              <a:rPr lang="en-US" dirty="0"/>
              <a:t>Agenda</a:t>
            </a:r>
          </a:p>
        </p:txBody>
      </p:sp>
      <p:sp>
        <p:nvSpPr>
          <p:cNvPr id="3" name="Text Placeholder 2">
            <a:extLst>
              <a:ext uri="{FF2B5EF4-FFF2-40B4-BE49-F238E27FC236}">
                <a16:creationId xmlns:a16="http://schemas.microsoft.com/office/drawing/2014/main" id="{5EAA14A8-3D02-912D-1FD7-E195BE68116F}"/>
              </a:ext>
            </a:extLst>
          </p:cNvPr>
          <p:cNvSpPr>
            <a:spLocks noGrp="1"/>
          </p:cNvSpPr>
          <p:nvPr>
            <p:ph type="body" sz="half" idx="1"/>
          </p:nvPr>
        </p:nvSpPr>
        <p:spPr>
          <a:xfrm>
            <a:off x="914400" y="4038600"/>
            <a:ext cx="10363200" cy="2057400"/>
          </a:xfrm>
        </p:spPr>
        <p:txBody>
          <a:bodyPr/>
          <a:lstStyle/>
          <a:p>
            <a:pPr marL="0" indent="0">
              <a:buNone/>
            </a:pPr>
            <a:r>
              <a:rPr lang="en-US" dirty="0"/>
              <a:t>(check mentor for latest version)</a:t>
            </a:r>
          </a:p>
          <a:p>
            <a:pPr marL="0" indent="0">
              <a:buNone/>
            </a:pPr>
            <a:r>
              <a:rPr lang="en-US" dirty="0">
                <a:hlinkClick r:id="rId2"/>
              </a:rPr>
              <a:t>https://mentor.ieee.org/802.15/dcn/24/15-24-0344-01-04ab-tg4ab-agenda-july-2024.xlsx</a:t>
            </a: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5BE5E164-6CD4-82A7-F684-498C42220698}"/>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21</a:t>
            </a:fld>
            <a:endParaRPr lang="en-US"/>
          </a:p>
        </p:txBody>
      </p:sp>
      <p:pic>
        <p:nvPicPr>
          <p:cNvPr id="5" name="Picture 4" descr="Hourglass and a calendar">
            <a:extLst>
              <a:ext uri="{FF2B5EF4-FFF2-40B4-BE49-F238E27FC236}">
                <a16:creationId xmlns:a16="http://schemas.microsoft.com/office/drawing/2014/main" id="{F86EC206-CFB7-9258-6149-BDF930EBCA62}"/>
              </a:ext>
            </a:extLst>
          </p:cNvPr>
          <p:cNvPicPr>
            <a:picLocks noChangeAspect="1"/>
          </p:cNvPicPr>
          <p:nvPr/>
        </p:nvPicPr>
        <p:blipFill>
          <a:blip r:embed="rId3"/>
          <a:stretch>
            <a:fillRect/>
          </a:stretch>
        </p:blipFill>
        <p:spPr>
          <a:xfrm>
            <a:off x="7637853" y="1124744"/>
            <a:ext cx="3820134" cy="2559191"/>
          </a:xfrm>
          <a:prstGeom prst="rect">
            <a:avLst/>
          </a:prstGeom>
        </p:spPr>
      </p:pic>
    </p:spTree>
    <p:extLst>
      <p:ext uri="{BB962C8B-B14F-4D97-AF65-F5344CB8AC3E}">
        <p14:creationId xmlns:p14="http://schemas.microsoft.com/office/powerpoint/2010/main" val="31355723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BCCB99F-E60D-DF9D-A74D-C5778A97E25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22</a:t>
            </a:fld>
            <a:endParaRPr lang="en-US"/>
          </a:p>
        </p:txBody>
      </p:sp>
      <p:sp>
        <p:nvSpPr>
          <p:cNvPr id="5" name="Title 1">
            <a:extLst>
              <a:ext uri="{FF2B5EF4-FFF2-40B4-BE49-F238E27FC236}">
                <a16:creationId xmlns:a16="http://schemas.microsoft.com/office/drawing/2014/main" id="{F538B887-D37E-C61E-08C3-4E13F8873F26}"/>
              </a:ext>
            </a:extLst>
          </p:cNvPr>
          <p:cNvSpPr>
            <a:spLocks noGrp="1"/>
          </p:cNvSpPr>
          <p:nvPr>
            <p:ph type="title"/>
          </p:nvPr>
        </p:nvSpPr>
        <p:spPr>
          <a:xfrm>
            <a:off x="1981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6" name="Rectangle 5">
            <a:extLst>
              <a:ext uri="{FF2B5EF4-FFF2-40B4-BE49-F238E27FC236}">
                <a16:creationId xmlns:a16="http://schemas.microsoft.com/office/drawing/2014/main" id="{E2459980-557B-72DB-4E3F-832B688F2108}"/>
              </a:ext>
            </a:extLst>
          </p:cNvPr>
          <p:cNvSpPr/>
          <p:nvPr/>
        </p:nvSpPr>
        <p:spPr>
          <a:xfrm>
            <a:off x="1945464"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Title 1">
            <a:extLst>
              <a:ext uri="{FF2B5EF4-FFF2-40B4-BE49-F238E27FC236}">
                <a16:creationId xmlns:a16="http://schemas.microsoft.com/office/drawing/2014/main" id="{B4831ED3-1DE1-447A-407E-4EF1FB2AF9C1}"/>
              </a:ext>
            </a:extLst>
          </p:cNvPr>
          <p:cNvSpPr txBox="1">
            <a:spLocks/>
          </p:cNvSpPr>
          <p:nvPr/>
        </p:nvSpPr>
        <p:spPr bwMode="auto">
          <a:xfrm>
            <a:off x="1981200" y="692697"/>
            <a:ext cx="8229600" cy="720080"/>
          </a:xfrm>
          <a:prstGeom prst="rect">
            <a:avLst/>
          </a:prstGeom>
          <a:solidFill>
            <a:srgbClr val="FFC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noAutofit/>
          </a:bodyPr>
          <a:lstStyle>
            <a:lvl1pPr algn="ctr" rtl="0" eaLnBrk="0" fontAlgn="base" hangingPunct="0">
              <a:spcBef>
                <a:spcPct val="0"/>
              </a:spcBef>
              <a:spcAft>
                <a:spcPct val="0"/>
              </a:spcAft>
              <a:defRPr sz="4000">
                <a:solidFill>
                  <a:schemeClr val="tx2"/>
                </a:solidFill>
                <a:latin typeface="+mn-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eaLnBrk="1" hangingPunct="1">
              <a:defRPr/>
            </a:pPr>
            <a:r>
              <a:rPr lang="en-US" altLang="en-US" kern="0"/>
              <a:t>Ways to inform IEEE</a:t>
            </a:r>
            <a:endParaRPr lang="en-US" kern="0" dirty="0"/>
          </a:p>
        </p:txBody>
      </p:sp>
      <p:sp>
        <p:nvSpPr>
          <p:cNvPr id="3" name="Rectangle 2">
            <a:extLst>
              <a:ext uri="{FF2B5EF4-FFF2-40B4-BE49-F238E27FC236}">
                <a16:creationId xmlns:a16="http://schemas.microsoft.com/office/drawing/2014/main" id="{CFFC725B-A288-C23C-239B-D04C6CFDF408}"/>
              </a:ext>
            </a:extLst>
          </p:cNvPr>
          <p:cNvSpPr/>
          <p:nvPr/>
        </p:nvSpPr>
        <p:spPr>
          <a:xfrm>
            <a:off x="1864785" y="1551158"/>
            <a:ext cx="8492067" cy="4758162"/>
          </a:xfrm>
          <a:prstGeom prst="rect">
            <a:avLst/>
          </a:prstGeom>
          <a:solidFill>
            <a:srgbClr val="FFC000"/>
          </a:solidFill>
        </p:spPr>
        <p:txBody>
          <a:bodyPr>
            <a:spAutoFit/>
          </a:bodyPr>
          <a:lstStyle/>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Cause an LOA to be submitted to the IEEE SA (patcom@ieee.org);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solidFill>
                <a:schemeClr val="tx1"/>
              </a:solidFill>
              <a:latin typeface="Calibri" pitchFamily="34" charset="0"/>
              <a:cs typeface="Calibri" pitchFamily="34" charset="0"/>
            </a:endParaRPr>
          </a:p>
          <a:p>
            <a:pPr eaLnBrk="1" hangingPunct="1">
              <a:buClr>
                <a:srgbClr val="C00000"/>
              </a:buClr>
              <a:defRPr/>
            </a:pPr>
            <a:r>
              <a:rPr lang="en-US" altLang="en-US" sz="2133"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latin typeface="Calibri" pitchFamily="34" charset="0"/>
                <a:cs typeface="Calibri" pitchFamily="34" charset="0"/>
              </a:rPr>
            </a:br>
            <a:endParaRPr lang="en-US" altLang="en-US" sz="2133" b="1" dirty="0">
              <a:solidFill>
                <a:schemeClr val="tx1"/>
              </a:solidFill>
              <a:latin typeface="Calibri" pitchFamily="34" charset="0"/>
              <a:cs typeface="Calibri" pitchFamily="34" charset="0"/>
            </a:endParaRPr>
          </a:p>
          <a:p>
            <a:pPr eaLnBrk="1" hangingPunct="1">
              <a:lnSpc>
                <a:spcPct val="80000"/>
              </a:lnSpc>
              <a:buFont typeface="Monotype Sorts"/>
              <a:buNone/>
              <a:defRPr/>
            </a:pP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754424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DD098-53F5-FA78-750F-5C1044E29566}"/>
              </a:ext>
            </a:extLst>
          </p:cNvPr>
          <p:cNvSpPr>
            <a:spLocks noGrp="1"/>
          </p:cNvSpPr>
          <p:nvPr>
            <p:ph type="title"/>
          </p:nvPr>
        </p:nvSpPr>
        <p:spPr/>
        <p:txBody>
          <a:bodyPr/>
          <a:lstStyle/>
          <a:p>
            <a:r>
              <a:rPr lang="en-US" dirty="0"/>
              <a:t>Approvals of Minutes</a:t>
            </a:r>
          </a:p>
        </p:txBody>
      </p:sp>
      <p:sp>
        <p:nvSpPr>
          <p:cNvPr id="3" name="Text Placeholder 2">
            <a:extLst>
              <a:ext uri="{FF2B5EF4-FFF2-40B4-BE49-F238E27FC236}">
                <a16:creationId xmlns:a16="http://schemas.microsoft.com/office/drawing/2014/main" id="{A4D0CCEE-B3A5-AC22-57CB-EE376E44BD54}"/>
              </a:ext>
            </a:extLst>
          </p:cNvPr>
          <p:cNvSpPr>
            <a:spLocks noGrp="1"/>
          </p:cNvSpPr>
          <p:nvPr>
            <p:ph type="body" sz="half" idx="1"/>
          </p:nvPr>
        </p:nvSpPr>
        <p:spPr>
          <a:xfrm>
            <a:off x="914400" y="1981200"/>
            <a:ext cx="10363200" cy="4419600"/>
          </a:xfrm>
        </p:spPr>
        <p:txBody>
          <a:bodyPr>
            <a:normAutofit fontScale="70000" lnSpcReduction="20000"/>
          </a:bodyPr>
          <a:lstStyle/>
          <a:p>
            <a:pPr marL="0" indent="0">
              <a:buNone/>
            </a:pPr>
            <a:r>
              <a:rPr lang="en-US" dirty="0"/>
              <a:t>Motion to approve minutes contained in documents 15-24-0345-01 and 15-24-0366-00</a:t>
            </a:r>
          </a:p>
          <a:p>
            <a:pPr marL="0" indent="0">
              <a:buNone/>
            </a:pPr>
            <a:endParaRPr lang="en-US" dirty="0"/>
          </a:p>
          <a:p>
            <a:r>
              <a:rPr lang="en-US" dirty="0"/>
              <a:t>Moved by: David </a:t>
            </a:r>
            <a:r>
              <a:rPr lang="en-US" dirty="0" err="1"/>
              <a:t>Xun</a:t>
            </a:r>
            <a:r>
              <a:rPr lang="en-US" dirty="0"/>
              <a:t> Yang (Huawei)</a:t>
            </a:r>
          </a:p>
          <a:p>
            <a:r>
              <a:rPr lang="en-US" dirty="0"/>
              <a:t>Second by: Clint Chaplin (SRA)</a:t>
            </a:r>
          </a:p>
          <a:p>
            <a:r>
              <a:rPr lang="en-US" dirty="0"/>
              <a:t>Discussion: </a:t>
            </a:r>
          </a:p>
          <a:p>
            <a:endParaRPr lang="en-US" dirty="0"/>
          </a:p>
          <a:p>
            <a:pPr marL="0" indent="0">
              <a:buNone/>
            </a:pPr>
            <a:r>
              <a:rPr lang="en-US" dirty="0"/>
              <a:t>Minutes of May Interim</a:t>
            </a:r>
          </a:p>
          <a:p>
            <a:r>
              <a:rPr lang="en-US" dirty="0">
                <a:hlinkClick r:id="rId2"/>
              </a:rPr>
              <a:t>https://mentor.ieee.org/802.15/dcn/24/15-24-0195-00-04ab-tg4ab-mar-plenary-mins.docx</a:t>
            </a:r>
            <a:endParaRPr lang="en-US" dirty="0"/>
          </a:p>
          <a:p>
            <a:pPr marL="0" indent="0">
              <a:buNone/>
            </a:pPr>
            <a:r>
              <a:rPr lang="en-US" dirty="0"/>
              <a:t>Minutes of Conference Calls May through July</a:t>
            </a:r>
          </a:p>
          <a:p>
            <a:pPr algn="l" fontAlgn="b"/>
            <a:r>
              <a:rPr lang="en-US" sz="3200" u="sng" strike="noStrike" dirty="0">
                <a:effectLst/>
                <a:hlinkClick r:id="rId3"/>
              </a:rPr>
              <a:t>https://mentor.ieee.org/802.15/dcn/24/15-24-0345-01-04ab-tg4ab-may-interim-mins.docx</a:t>
            </a:r>
            <a:endParaRPr lang="en-US" sz="3200" u="sng" strike="noStrike" dirty="0">
              <a:effectLst/>
            </a:endParaRPr>
          </a:p>
          <a:p>
            <a:pPr algn="l" fontAlgn="b"/>
            <a:endParaRPr lang="en-US" sz="3200" u="sng" strike="noStrike" dirty="0">
              <a:effectLst/>
            </a:endParaRPr>
          </a:p>
          <a:p>
            <a:pPr algn="l" fontAlgn="b"/>
            <a:endParaRPr lang="en-US" sz="3200" b="0" i="0" u="sng" strike="noStrike" dirty="0">
              <a:solidFill>
                <a:srgbClr val="0000FF"/>
              </a:solidFill>
              <a:effectLst/>
              <a:latin typeface="Arial" panose="020B0604020202020204" pitchFamily="34" charset="0"/>
            </a:endParaRP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476B8B3C-BFC3-E239-FF4E-3DE1E15B6642}"/>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23</a:t>
            </a:fld>
            <a:endParaRPr lang="en-US"/>
          </a:p>
        </p:txBody>
      </p:sp>
      <p:graphicFrame>
        <p:nvGraphicFramePr>
          <p:cNvPr id="5" name="Table 4">
            <a:extLst>
              <a:ext uri="{FF2B5EF4-FFF2-40B4-BE49-F238E27FC236}">
                <a16:creationId xmlns:a16="http://schemas.microsoft.com/office/drawing/2014/main" id="{80C9EEEA-273E-8B4D-27F1-97596170278B}"/>
              </a:ext>
            </a:extLst>
          </p:cNvPr>
          <p:cNvGraphicFramePr>
            <a:graphicFrameLocks noGrp="1"/>
          </p:cNvGraphicFramePr>
          <p:nvPr>
            <p:extLst>
              <p:ext uri="{D42A27DB-BD31-4B8C-83A1-F6EECF244321}">
                <p14:modId xmlns:p14="http://schemas.microsoft.com/office/powerpoint/2010/main" val="2528433779"/>
              </p:ext>
            </p:extLst>
          </p:nvPr>
        </p:nvGraphicFramePr>
        <p:xfrm>
          <a:off x="-838200" y="1584960"/>
          <a:ext cx="1676400" cy="335280"/>
        </p:xfrm>
        <a:graphic>
          <a:graphicData uri="http://schemas.openxmlformats.org/drawingml/2006/table">
            <a:tbl>
              <a:tblPr>
                <a:tableStyleId>{5C22544A-7EE6-4342-B048-85BDC9FD1C3A}</a:tableStyleId>
              </a:tblPr>
              <a:tblGrid>
                <a:gridCol w="901700">
                  <a:extLst>
                    <a:ext uri="{9D8B030D-6E8A-4147-A177-3AD203B41FA5}">
                      <a16:colId xmlns:a16="http://schemas.microsoft.com/office/drawing/2014/main" val="3327331234"/>
                    </a:ext>
                  </a:extLst>
                </a:gridCol>
                <a:gridCol w="774700">
                  <a:extLst>
                    <a:ext uri="{9D8B030D-6E8A-4147-A177-3AD203B41FA5}">
                      <a16:colId xmlns:a16="http://schemas.microsoft.com/office/drawing/2014/main" val="3075779576"/>
                    </a:ext>
                  </a:extLst>
                </a:gridCol>
              </a:tblGrid>
              <a:tr h="167640">
                <a:tc>
                  <a:txBody>
                    <a:bodyPr/>
                    <a:lstStyle/>
                    <a:p>
                      <a:pPr algn="l" fontAlgn="b"/>
                      <a:r>
                        <a:rPr lang="en-US" sz="1000" u="none" strike="noStrike" dirty="0">
                          <a:effectLst/>
                        </a:rPr>
                        <a:t>15-24-0345-01</a:t>
                      </a:r>
                      <a:endParaRPr lang="en-US" sz="1000" b="0" i="0" u="none" strike="noStrike" dirty="0">
                        <a:effectLst/>
                        <a:latin typeface="Arial" panose="020B0604020202020204" pitchFamily="34" charset="0"/>
                      </a:endParaRPr>
                    </a:p>
                  </a:txBody>
                  <a:tcPr marL="7620" marR="7620" marT="7620" marB="0" anchor="b"/>
                </a:tc>
                <a:tc>
                  <a:txBody>
                    <a:bodyPr/>
                    <a:lstStyle/>
                    <a:p>
                      <a:pPr algn="l" fontAlgn="b"/>
                      <a:endParaRPr lang="en-US" sz="1000" b="0" i="0" u="sng" strike="noStrike" dirty="0">
                        <a:solidFill>
                          <a:srgbClr val="0000FF"/>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519717940"/>
                  </a:ext>
                </a:extLst>
              </a:tr>
              <a:tr h="167640">
                <a:tc>
                  <a:txBody>
                    <a:bodyPr/>
                    <a:lstStyle/>
                    <a:p>
                      <a:pPr algn="l" fontAlgn="b"/>
                      <a:r>
                        <a:rPr lang="en-US" sz="1000" u="none" strike="noStrike">
                          <a:effectLst/>
                        </a:rPr>
                        <a:t>15-24-0366-00</a:t>
                      </a:r>
                      <a:endParaRPr lang="en-US" sz="1000" b="0" i="0" u="none" strike="noStrike">
                        <a:effectLst/>
                        <a:latin typeface="Arial" panose="020B0604020202020204" pitchFamily="34" charset="0"/>
                      </a:endParaRPr>
                    </a:p>
                  </a:txBody>
                  <a:tcPr marL="7620" marR="7620" marT="7620" marB="0" anchor="b"/>
                </a:tc>
                <a:tc>
                  <a:txBody>
                    <a:bodyPr/>
                    <a:lstStyle/>
                    <a:p>
                      <a:pPr algn="l" fontAlgn="b"/>
                      <a:endParaRPr lang="en-US" sz="1000" b="0" i="0" u="sng" strike="noStrike" dirty="0">
                        <a:solidFill>
                          <a:srgbClr val="0000FF"/>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507806937"/>
                  </a:ext>
                </a:extLst>
              </a:tr>
            </a:tbl>
          </a:graphicData>
        </a:graphic>
      </p:graphicFrame>
    </p:spTree>
    <p:extLst>
      <p:ext uri="{BB962C8B-B14F-4D97-AF65-F5344CB8AC3E}">
        <p14:creationId xmlns:p14="http://schemas.microsoft.com/office/powerpoint/2010/main" val="36573500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7490B-3DAE-186D-9634-0B183EDE1016}"/>
              </a:ext>
            </a:extLst>
          </p:cNvPr>
          <p:cNvSpPr>
            <a:spLocks noGrp="1"/>
          </p:cNvSpPr>
          <p:nvPr>
            <p:ph type="title"/>
          </p:nvPr>
        </p:nvSpPr>
        <p:spPr/>
        <p:txBody>
          <a:bodyPr/>
          <a:lstStyle/>
          <a:p>
            <a:r>
              <a:rPr lang="en-US" dirty="0"/>
              <a:t>Session Objectives</a:t>
            </a:r>
          </a:p>
        </p:txBody>
      </p:sp>
      <p:sp>
        <p:nvSpPr>
          <p:cNvPr id="3" name="Text Placeholder 2">
            <a:extLst>
              <a:ext uri="{FF2B5EF4-FFF2-40B4-BE49-F238E27FC236}">
                <a16:creationId xmlns:a16="http://schemas.microsoft.com/office/drawing/2014/main" id="{26227B7C-B9BD-77DB-FD11-106E5C7B7E70}"/>
              </a:ext>
            </a:extLst>
          </p:cNvPr>
          <p:cNvSpPr>
            <a:spLocks noGrp="1"/>
          </p:cNvSpPr>
          <p:nvPr>
            <p:ph type="body" sz="half" idx="1"/>
          </p:nvPr>
        </p:nvSpPr>
        <p:spPr/>
        <p:txBody>
          <a:bodyPr/>
          <a:lstStyle/>
          <a:p>
            <a:pPr marL="457200" indent="-457200">
              <a:buFont typeface="Arial" panose="020B0604020202020204" pitchFamily="34" charset="0"/>
              <a:buChar char="•"/>
            </a:pPr>
            <a:r>
              <a:rPr lang="en-US" b="1" dirty="0">
                <a:solidFill>
                  <a:schemeClr val="accent1">
                    <a:lumMod val="50000"/>
                  </a:schemeClr>
                </a:solidFill>
              </a:rPr>
              <a:t>Review LB207 Results</a:t>
            </a:r>
          </a:p>
          <a:p>
            <a:pPr marL="457200" indent="-457200">
              <a:buFont typeface="Arial" panose="020B0604020202020204" pitchFamily="34" charset="0"/>
              <a:buChar char="•"/>
            </a:pPr>
            <a:r>
              <a:rPr lang="en-US" b="1" dirty="0">
                <a:solidFill>
                  <a:schemeClr val="accent1">
                    <a:lumMod val="50000"/>
                  </a:schemeClr>
                </a:solidFill>
              </a:rPr>
              <a:t>Review and Resolve ballot comments</a:t>
            </a:r>
          </a:p>
          <a:p>
            <a:pPr marL="457200" indent="-457200">
              <a:buFont typeface="Arial" panose="020B0604020202020204" pitchFamily="34" charset="0"/>
              <a:buChar char="•"/>
            </a:pPr>
            <a:r>
              <a:rPr lang="en-US" b="1" dirty="0">
                <a:solidFill>
                  <a:schemeClr val="accent1">
                    <a:lumMod val="50000"/>
                  </a:schemeClr>
                </a:solidFill>
              </a:rPr>
              <a:t>Update the Coexistence Assessment Document</a:t>
            </a:r>
          </a:p>
        </p:txBody>
      </p:sp>
      <p:sp>
        <p:nvSpPr>
          <p:cNvPr id="4" name="Slide Number Placeholder 3">
            <a:extLst>
              <a:ext uri="{FF2B5EF4-FFF2-40B4-BE49-F238E27FC236}">
                <a16:creationId xmlns:a16="http://schemas.microsoft.com/office/drawing/2014/main" id="{3D998053-E143-D1E4-831A-D3182E2D68BD}"/>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24</a:t>
            </a:fld>
            <a:endParaRPr lang="en-US"/>
          </a:p>
        </p:txBody>
      </p:sp>
    </p:spTree>
    <p:extLst>
      <p:ext uri="{BB962C8B-B14F-4D97-AF65-F5344CB8AC3E}">
        <p14:creationId xmlns:p14="http://schemas.microsoft.com/office/powerpoint/2010/main" val="35837479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D14C9-7F5B-62A3-274F-C6DF3944A951}"/>
              </a:ext>
            </a:extLst>
          </p:cNvPr>
          <p:cNvSpPr>
            <a:spLocks noGrp="1"/>
          </p:cNvSpPr>
          <p:nvPr>
            <p:ph type="title"/>
          </p:nvPr>
        </p:nvSpPr>
        <p:spPr/>
        <p:txBody>
          <a:bodyPr/>
          <a:lstStyle/>
          <a:p>
            <a:r>
              <a:rPr lang="en-US" dirty="0"/>
              <a:t>5.2.b Scope of the project (As approved):</a:t>
            </a:r>
          </a:p>
        </p:txBody>
      </p:sp>
      <p:sp>
        <p:nvSpPr>
          <p:cNvPr id="3" name="Text Placeholder 2">
            <a:extLst>
              <a:ext uri="{FF2B5EF4-FFF2-40B4-BE49-F238E27FC236}">
                <a16:creationId xmlns:a16="http://schemas.microsoft.com/office/drawing/2014/main" id="{D583EF15-FA05-2D1E-E0A1-F8C5FBA41AD0}"/>
              </a:ext>
            </a:extLst>
          </p:cNvPr>
          <p:cNvSpPr>
            <a:spLocks noGrp="1"/>
          </p:cNvSpPr>
          <p:nvPr>
            <p:ph type="body" sz="half" idx="1"/>
          </p:nvPr>
        </p:nvSpPr>
        <p:spPr>
          <a:xfrm>
            <a:off x="914400" y="1981200"/>
            <a:ext cx="10363200" cy="4343400"/>
          </a:xfrm>
        </p:spPr>
        <p:txBody>
          <a:bodyPr>
            <a:normAutofit fontScale="47500" lnSpcReduction="20000"/>
          </a:bodyPr>
          <a:lstStyle/>
          <a:p>
            <a:pPr algn="l"/>
            <a:r>
              <a:rPr lang="en-US" b="0" i="0" dirty="0">
                <a:solidFill>
                  <a:srgbClr val="333333"/>
                </a:solidFill>
                <a:effectLst/>
                <a:latin typeface="Open Sans" panose="020B0606030504020204" pitchFamily="34" charset="0"/>
              </a:rPr>
              <a:t>This amendment enhances the Ultra Wideband (UWB) physical layers (PHYs) medium access control (MAC), and associated ranging techniques while retaining backward compatibility with enhanced ranging capable devices (ERDEVs).</a:t>
            </a:r>
            <a:br>
              <a:rPr lang="en-US" dirty="0"/>
            </a:br>
            <a:r>
              <a:rPr lang="en-US" b="0" i="0" dirty="0">
                <a:solidFill>
                  <a:srgbClr val="333333"/>
                </a:solidFill>
                <a:effectLst/>
                <a:latin typeface="Open Sans" panose="020B0606030504020204" pitchFamily="34" charset="0"/>
              </a:rPr>
              <a:t>Areas of enhancement include: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coding, preamble and modulation schemes to additional coding, preamble and modulation schemes to support improved link budget and/or reduced air-time relative to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channels and operating frequencies;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interference mitigation techniques to support greater device density and higher traffic use cases relative to the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improvements to accuracy, precision and reliability and interoperability for high-integrity ranging; schemes to reduce complexity and power consumption;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definitions for tightly coupled hybrid operation with narrowband signaling to assist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enhanced native discovery and connection setup mechanisms;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sensing capabilities to support presence detection and environment mapping;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and mechanisms supporting low-power low-latency streaming as well as high data-rate streaming allowing at least 50 Mb/s of throughput. </a:t>
            </a:r>
          </a:p>
          <a:p>
            <a:pPr algn="l"/>
            <a:br>
              <a:rPr lang="en-US" dirty="0"/>
            </a:br>
            <a:r>
              <a:rPr lang="en-US" b="0" i="0" dirty="0">
                <a:solidFill>
                  <a:srgbClr val="333333"/>
                </a:solidFill>
                <a:effectLst/>
                <a:latin typeface="Open Sans" panose="020B0606030504020204" pitchFamily="34" charset="0"/>
              </a:rPr>
              <a:t>Support for peer-to-peer, peer-to-multi-peer, and station-to-infrastructure protocols are in scope, as are infrastructure synchronization mechanisms. This amendment includes safeguards so that the high throughput data use cases do not cause significant disruption to low duty-cycle ranging use cases.</a:t>
            </a:r>
          </a:p>
          <a:p>
            <a:pPr algn="l"/>
            <a:endParaRPr lang="en-US" dirty="0">
              <a:solidFill>
                <a:srgbClr val="333333"/>
              </a:solidFill>
              <a:latin typeface="Open Sans" panose="020B0606030504020204" pitchFamily="34" charset="0"/>
            </a:endParaRPr>
          </a:p>
          <a:p>
            <a:pPr marL="0" indent="0" algn="ctr">
              <a:buNone/>
            </a:pPr>
            <a:r>
              <a:rPr lang="en-US" dirty="0">
                <a:hlinkClick r:id="rId2"/>
              </a:rPr>
              <a:t>https://development.standards.ieee.org/myproject-web/app#viewpar/9081</a:t>
            </a:r>
            <a:endParaRPr lang="en-US" dirty="0"/>
          </a:p>
          <a:p>
            <a:pPr marL="0" indent="0" algn="l">
              <a:buNone/>
            </a:pPr>
            <a:endParaRPr lang="en-US" dirty="0"/>
          </a:p>
          <a:p>
            <a:pPr algn="l"/>
            <a:endParaRPr lang="en-US" dirty="0"/>
          </a:p>
          <a:p>
            <a:endParaRPr lang="en-US" dirty="0"/>
          </a:p>
        </p:txBody>
      </p:sp>
      <p:sp>
        <p:nvSpPr>
          <p:cNvPr id="4" name="Slide Number Placeholder 3">
            <a:extLst>
              <a:ext uri="{FF2B5EF4-FFF2-40B4-BE49-F238E27FC236}">
                <a16:creationId xmlns:a16="http://schemas.microsoft.com/office/drawing/2014/main" id="{9AA19547-C1AE-1614-DC6C-2EB1CD73A84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25</a:t>
            </a:fld>
            <a:endParaRPr lang="en-US"/>
          </a:p>
        </p:txBody>
      </p:sp>
    </p:spTree>
    <p:extLst>
      <p:ext uri="{BB962C8B-B14F-4D97-AF65-F5344CB8AC3E}">
        <p14:creationId xmlns:p14="http://schemas.microsoft.com/office/powerpoint/2010/main" val="32255545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A2453C4-3535-8B75-4CDA-903E65B5950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26</a:t>
            </a:fld>
            <a:endParaRPr lang="en-US"/>
          </a:p>
        </p:txBody>
      </p:sp>
      <p:graphicFrame>
        <p:nvGraphicFramePr>
          <p:cNvPr id="5" name="Content Placeholder 7">
            <a:extLst>
              <a:ext uri="{FF2B5EF4-FFF2-40B4-BE49-F238E27FC236}">
                <a16:creationId xmlns:a16="http://schemas.microsoft.com/office/drawing/2014/main" id="{6FF9BBCE-3347-FF78-32A7-6D238BEC6304}"/>
              </a:ext>
            </a:extLst>
          </p:cNvPr>
          <p:cNvGraphicFramePr>
            <a:graphicFrameLocks/>
          </p:cNvGraphicFramePr>
          <p:nvPr>
            <p:extLst>
              <p:ext uri="{D42A27DB-BD31-4B8C-83A1-F6EECF244321}">
                <p14:modId xmlns:p14="http://schemas.microsoft.com/office/powerpoint/2010/main" val="3490034025"/>
              </p:ext>
            </p:extLst>
          </p:nvPr>
        </p:nvGraphicFramePr>
        <p:xfrm>
          <a:off x="3200400" y="1238653"/>
          <a:ext cx="6324599" cy="5098701"/>
        </p:xfrm>
        <a:graphic>
          <a:graphicData uri="http://schemas.openxmlformats.org/drawingml/2006/table">
            <a:tbl>
              <a:tblPr>
                <a:tableStyleId>{5C22544A-7EE6-4342-B048-85BDC9FD1C3A}</a:tableStyleId>
              </a:tblPr>
              <a:tblGrid>
                <a:gridCol w="2900757">
                  <a:extLst>
                    <a:ext uri="{9D8B030D-6E8A-4147-A177-3AD203B41FA5}">
                      <a16:colId xmlns:a16="http://schemas.microsoft.com/office/drawing/2014/main" val="4020299781"/>
                    </a:ext>
                  </a:extLst>
                </a:gridCol>
                <a:gridCol w="1711921">
                  <a:extLst>
                    <a:ext uri="{9D8B030D-6E8A-4147-A177-3AD203B41FA5}">
                      <a16:colId xmlns:a16="http://schemas.microsoft.com/office/drawing/2014/main" val="1015812903"/>
                    </a:ext>
                  </a:extLst>
                </a:gridCol>
                <a:gridCol w="1711921">
                  <a:extLst>
                    <a:ext uri="{9D8B030D-6E8A-4147-A177-3AD203B41FA5}">
                      <a16:colId xmlns:a16="http://schemas.microsoft.com/office/drawing/2014/main" val="433678205"/>
                    </a:ext>
                  </a:extLst>
                </a:gridCol>
              </a:tblGrid>
              <a:tr h="280267">
                <a:tc>
                  <a:txBody>
                    <a:bodyPr/>
                    <a:lstStyle/>
                    <a:p>
                      <a:pPr algn="l" fontAlgn="b"/>
                      <a:endParaRPr lang="en-US" sz="1400" b="0" i="0" u="none" strike="noStrike" dirty="0">
                        <a:solidFill>
                          <a:schemeClr val="accent2">
                            <a:lumMod val="50000"/>
                          </a:schemeClr>
                        </a:solidFill>
                        <a:effectLst/>
                        <a:latin typeface="Calibri" panose="020F0502020204030204" pitchFamily="34" charset="0"/>
                      </a:endParaRP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accent2">
                              <a:lumMod val="50000"/>
                            </a:schemeClr>
                          </a:solidFill>
                          <a:effectLst/>
                          <a:latin typeface="Calibri" panose="020F0502020204030204" pitchFamily="34" charset="0"/>
                        </a:rPr>
                        <a:t>Original Schedule</a:t>
                      </a: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accent2">
                              <a:lumMod val="50000"/>
                            </a:schemeClr>
                          </a:solidFill>
                          <a:effectLst/>
                          <a:latin typeface="Calibri" panose="020F0502020204030204" pitchFamily="34" charset="0"/>
                        </a:rPr>
                        <a:t>Current Schedule</a:t>
                      </a:r>
                    </a:p>
                  </a:txBody>
                  <a:tcPr marL="5715" marR="5715" marT="5715" marB="0" anchor="ctr">
                    <a:solidFill>
                      <a:schemeClr val="accent3">
                        <a:lumMod val="95000"/>
                      </a:schemeClr>
                    </a:solidFill>
                  </a:tcPr>
                </a:tc>
                <a:extLst>
                  <a:ext uri="{0D108BD9-81ED-4DB2-BD59-A6C34878D82A}">
                    <a16:rowId xmlns:a16="http://schemas.microsoft.com/office/drawing/2014/main" val="3601916564"/>
                  </a:ext>
                </a:extLst>
              </a:tr>
              <a:tr h="280267">
                <a:tc>
                  <a:txBody>
                    <a:bodyPr/>
                    <a:lstStyle/>
                    <a:p>
                      <a:pPr algn="l" fontAlgn="b"/>
                      <a:r>
                        <a:rPr lang="en-US" sz="1400" u="none" strike="noStrike" dirty="0">
                          <a:solidFill>
                            <a:schemeClr val="bg1">
                              <a:lumMod val="75000"/>
                            </a:schemeClr>
                          </a:solidFill>
                          <a:effectLst/>
                        </a:rPr>
                        <a:t>Call for proposals</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bg1">
                              <a:lumMod val="75000"/>
                            </a:schemeClr>
                          </a:solidFill>
                          <a:effectLst/>
                          <a:latin typeface="Calibri" panose="020F0502020204030204" pitchFamily="34" charset="0"/>
                        </a:rPr>
                        <a:t>November 2021</a:t>
                      </a:r>
                    </a:p>
                  </a:txBody>
                  <a:tcPr marL="5715" marR="5715" marT="5715" marB="0" anchor="ctr">
                    <a:solidFill>
                      <a:schemeClr val="accent3">
                        <a:lumMod val="95000"/>
                      </a:schemeClr>
                    </a:solidFill>
                  </a:tcPr>
                </a:tc>
                <a:tc>
                  <a:txBody>
                    <a:bodyPr/>
                    <a:lstStyle/>
                    <a:p>
                      <a:pPr algn="l" fontAlgn="b"/>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solidFill>
                      <a:schemeClr val="accent3">
                        <a:lumMod val="95000"/>
                      </a:schemeClr>
                    </a:solidFill>
                  </a:tcPr>
                </a:tc>
                <a:extLst>
                  <a:ext uri="{0D108BD9-81ED-4DB2-BD59-A6C34878D82A}">
                    <a16:rowId xmlns:a16="http://schemas.microsoft.com/office/drawing/2014/main" val="3321393315"/>
                  </a:ext>
                </a:extLst>
              </a:tr>
              <a:tr h="551295">
                <a:tc>
                  <a:txBody>
                    <a:bodyPr/>
                    <a:lstStyle/>
                    <a:p>
                      <a:pPr algn="l" fontAlgn="b"/>
                      <a:r>
                        <a:rPr lang="en-US" sz="1400" u="none" strike="noStrike" dirty="0">
                          <a:solidFill>
                            <a:schemeClr val="bg1">
                              <a:lumMod val="75000"/>
                            </a:schemeClr>
                          </a:solidFill>
                          <a:effectLst/>
                        </a:rPr>
                        <a:t>Cut-off for new features (high level feature set), PHY</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b="0" i="0" u="none" strike="noStrike" dirty="0">
                          <a:solidFill>
                            <a:schemeClr val="bg1">
                              <a:lumMod val="75000"/>
                            </a:schemeClr>
                          </a:solidFill>
                          <a:effectLst/>
                          <a:latin typeface="Calibri" panose="020F0502020204030204" pitchFamily="34" charset="0"/>
                        </a:rPr>
                        <a:t>May 2022 </a:t>
                      </a:r>
                    </a:p>
                  </a:txBody>
                  <a:tcPr marL="5715" marR="5715" marT="5715" marB="0" anchor="ct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extLst>
                  <a:ext uri="{0D108BD9-81ED-4DB2-BD59-A6C34878D82A}">
                    <a16:rowId xmlns:a16="http://schemas.microsoft.com/office/drawing/2014/main" val="2694915279"/>
                  </a:ext>
                </a:extLst>
              </a:tr>
              <a:tr h="551295">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solidFill>
                            <a:schemeClr val="bg1">
                              <a:lumMod val="75000"/>
                            </a:schemeClr>
                          </a:solidFill>
                          <a:effectLst/>
                        </a:rPr>
                        <a:t>Cut-off for new features (high level feature set), MAC</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July 2022</a:t>
                      </a:r>
                    </a:p>
                  </a:txBody>
                  <a:tcPr marL="5715" marR="5715" marT="5715" marB="0" anchor="ctr"/>
                </a:tc>
                <a:tc>
                  <a:txBody>
                    <a:bodyPr/>
                    <a:lstStyle/>
                    <a:p>
                      <a:pPr algn="l" fontAlgn="b"/>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extLst>
                  <a:ext uri="{0D108BD9-81ED-4DB2-BD59-A6C34878D82A}">
                    <a16:rowId xmlns:a16="http://schemas.microsoft.com/office/drawing/2014/main" val="3657201518"/>
                  </a:ext>
                </a:extLst>
              </a:tr>
              <a:tr h="551295">
                <a:tc>
                  <a:txBody>
                    <a:bodyPr/>
                    <a:lstStyle/>
                    <a:p>
                      <a:pPr algn="l" fontAlgn="b"/>
                      <a:r>
                        <a:rPr lang="en-US" sz="1400" u="none" strike="noStrike" dirty="0">
                          <a:solidFill>
                            <a:schemeClr val="bg1">
                              <a:lumMod val="75000"/>
                            </a:schemeClr>
                          </a:solidFill>
                          <a:effectLst/>
                        </a:rPr>
                        <a:t>Draft 0</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Post-January 2023 </a:t>
                      </a: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Post </a:t>
                      </a:r>
                      <a:r>
                        <a:rPr lang="en-US" sz="1400" b="0" i="0" u="none" strike="sngStrike" dirty="0">
                          <a:solidFill>
                            <a:schemeClr val="bg1">
                              <a:lumMod val="75000"/>
                            </a:schemeClr>
                          </a:solidFill>
                          <a:effectLst/>
                          <a:latin typeface="Calibri" panose="020F0502020204030204" pitchFamily="34" charset="0"/>
                        </a:rPr>
                        <a:t>March</a:t>
                      </a:r>
                      <a:r>
                        <a:rPr lang="en-US" sz="1400" b="0" i="0" u="none" strike="noStrike" dirty="0">
                          <a:solidFill>
                            <a:schemeClr val="bg1">
                              <a:lumMod val="75000"/>
                            </a:schemeClr>
                          </a:solidFill>
                          <a:effectLst/>
                          <a:latin typeface="Calibri" panose="020F0502020204030204" pitchFamily="34" charset="0"/>
                        </a:rPr>
                        <a:t> </a:t>
                      </a:r>
                      <a:r>
                        <a:rPr lang="en-US" sz="1400" b="0" i="0" u="none" strike="sngStrike" dirty="0">
                          <a:solidFill>
                            <a:schemeClr val="bg1">
                              <a:lumMod val="75000"/>
                            </a:schemeClr>
                          </a:solidFill>
                          <a:effectLst/>
                          <a:latin typeface="Calibri" panose="020F0502020204030204" pitchFamily="34" charset="0"/>
                        </a:rPr>
                        <a:t>July</a:t>
                      </a:r>
                      <a:r>
                        <a:rPr lang="en-US" sz="1400" b="0" i="0" u="none" strike="noStrike" dirty="0">
                          <a:solidFill>
                            <a:schemeClr val="bg1">
                              <a:lumMod val="75000"/>
                            </a:schemeClr>
                          </a:solidFill>
                          <a:effectLst/>
                          <a:latin typeface="Calibri" panose="020F0502020204030204" pitchFamily="34" charset="0"/>
                        </a:rPr>
                        <a:t> </a:t>
                      </a:r>
                    </a:p>
                    <a:p>
                      <a:pPr algn="l" fontAlgn="b"/>
                      <a:r>
                        <a:rPr lang="en-US" sz="1400" b="0" i="0" u="none" strike="noStrike" dirty="0">
                          <a:solidFill>
                            <a:schemeClr val="bg1">
                              <a:lumMod val="75000"/>
                            </a:schemeClr>
                          </a:solidFill>
                          <a:effectLst/>
                          <a:latin typeface="Calibri" panose="020F0502020204030204" pitchFamily="34" charset="0"/>
                        </a:rPr>
                        <a:t>Sept 2023</a:t>
                      </a:r>
                    </a:p>
                  </a:txBody>
                  <a:tcPr marL="5715" marR="5715" marT="5715" marB="0" anchor="ctr"/>
                </a:tc>
                <a:extLst>
                  <a:ext uri="{0D108BD9-81ED-4DB2-BD59-A6C34878D82A}">
                    <a16:rowId xmlns:a16="http://schemas.microsoft.com/office/drawing/2014/main" val="3811737940"/>
                  </a:ext>
                </a:extLst>
              </a:tr>
              <a:tr h="551295">
                <a:tc>
                  <a:txBody>
                    <a:bodyPr/>
                    <a:lstStyle/>
                    <a:p>
                      <a:pPr algn="l" fontAlgn="b"/>
                      <a:r>
                        <a:rPr lang="en-US" sz="1400" u="none" strike="noStrike" dirty="0">
                          <a:solidFill>
                            <a:schemeClr val="bg1">
                              <a:lumMod val="75000"/>
                            </a:schemeClr>
                          </a:solidFill>
                          <a:effectLst/>
                        </a:rPr>
                        <a:t>TG draft review and revision complete</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February - March 2023</a:t>
                      </a:r>
                    </a:p>
                  </a:txBody>
                  <a:tcPr marL="5715" marR="5715" marT="5715" marB="0" anchor="ctr"/>
                </a:tc>
                <a:tc>
                  <a:txBody>
                    <a:bodyPr/>
                    <a:lstStyle/>
                    <a:p>
                      <a:pPr algn="l" fontAlgn="b"/>
                      <a:r>
                        <a:rPr lang="en-US" sz="1400" b="0" i="0" u="none" strike="sngStrike" dirty="0">
                          <a:solidFill>
                            <a:schemeClr val="bg1">
                              <a:lumMod val="75000"/>
                            </a:schemeClr>
                          </a:solidFill>
                          <a:effectLst/>
                          <a:latin typeface="Calibri" panose="020F0502020204030204" pitchFamily="34" charset="0"/>
                        </a:rPr>
                        <a:t>Mar-June 2023</a:t>
                      </a:r>
                      <a:r>
                        <a:rPr lang="en-US" sz="1400" b="0" i="0" u="none" strike="noStrike" dirty="0">
                          <a:solidFill>
                            <a:schemeClr val="bg1">
                              <a:lumMod val="75000"/>
                            </a:schemeClr>
                          </a:solidFill>
                          <a:effectLst/>
                          <a:latin typeface="Calibri" panose="020F0502020204030204" pitchFamily="34" charset="0"/>
                        </a:rPr>
                        <a:t> </a:t>
                      </a:r>
                    </a:p>
                    <a:p>
                      <a:pPr algn="l" fontAlgn="b"/>
                      <a:r>
                        <a:rPr lang="en-US" sz="1400" b="0" i="0" u="none" strike="sngStrike" dirty="0">
                          <a:solidFill>
                            <a:schemeClr val="bg1">
                              <a:lumMod val="75000"/>
                            </a:schemeClr>
                          </a:solidFill>
                          <a:effectLst/>
                          <a:latin typeface="Calibri" panose="020F0502020204030204" pitchFamily="34" charset="0"/>
                        </a:rPr>
                        <a:t>Sept 2023 Oct 2023</a:t>
                      </a:r>
                    </a:p>
                  </a:txBody>
                  <a:tcPr marL="5715" marR="5715" marT="5715" marB="0" anchor="ctr"/>
                </a:tc>
                <a:extLst>
                  <a:ext uri="{0D108BD9-81ED-4DB2-BD59-A6C34878D82A}">
                    <a16:rowId xmlns:a16="http://schemas.microsoft.com/office/drawing/2014/main" val="244108333"/>
                  </a:ext>
                </a:extLst>
              </a:tr>
              <a:tr h="822322">
                <a:tc>
                  <a:txBody>
                    <a:bodyPr/>
                    <a:lstStyle/>
                    <a:p>
                      <a:pPr algn="l" fontAlgn="b"/>
                      <a:r>
                        <a:rPr lang="en-US" sz="1400" u="none" strike="noStrike" kern="1200" dirty="0">
                          <a:solidFill>
                            <a:schemeClr val="bg1">
                              <a:lumMod val="75000"/>
                            </a:schemeClr>
                          </a:solidFill>
                          <a:effectLst/>
                          <a:latin typeface="+mn-lt"/>
                          <a:ea typeface="+mn-ea"/>
                          <a:cs typeface="+mn-cs"/>
                        </a:rPr>
                        <a:t>Working group pre-ballot review commence</a:t>
                      </a:r>
                    </a:p>
                  </a:txBody>
                  <a:tcPr marL="5715" marR="5715" marT="5715" marB="0" anchor="ctr"/>
                </a:tc>
                <a:tc>
                  <a:txBody>
                    <a:bodyPr/>
                    <a:lstStyle/>
                    <a:p>
                      <a:pPr algn="l" fontAlgn="b"/>
                      <a:r>
                        <a:rPr lang="en-US" sz="1400" u="none" strike="noStrike" kern="1200" dirty="0">
                          <a:solidFill>
                            <a:schemeClr val="bg1">
                              <a:lumMod val="75000"/>
                            </a:schemeClr>
                          </a:solidFill>
                          <a:effectLst/>
                          <a:latin typeface="+mn-lt"/>
                          <a:ea typeface="+mn-ea"/>
                          <a:cs typeface="+mn-cs"/>
                        </a:rPr>
                        <a:t>March – May 2023 (following March meeting)</a:t>
                      </a:r>
                    </a:p>
                  </a:txBody>
                  <a:tcPr marL="5715" marR="5715" marT="5715" marB="0" anchor="ctr"/>
                </a:tc>
                <a:tc>
                  <a:txBody>
                    <a:bodyPr/>
                    <a:lstStyle/>
                    <a:p>
                      <a:pPr algn="l" fontAlgn="b"/>
                      <a:r>
                        <a:rPr lang="en-US" sz="1400" u="none" strike="noStrike" kern="1200" dirty="0">
                          <a:solidFill>
                            <a:schemeClr val="bg1">
                              <a:lumMod val="75000"/>
                            </a:schemeClr>
                          </a:solidFill>
                          <a:effectLst/>
                          <a:latin typeface="+mn-lt"/>
                          <a:ea typeface="+mn-ea"/>
                          <a:cs typeface="+mn-cs"/>
                        </a:rPr>
                        <a:t>July August Sept </a:t>
                      </a:r>
                    </a:p>
                    <a:p>
                      <a:pPr algn="l" fontAlgn="b"/>
                      <a:r>
                        <a:rPr lang="en-US" sz="1400" u="none" strike="noStrike" kern="1200" dirty="0">
                          <a:solidFill>
                            <a:schemeClr val="bg1">
                              <a:lumMod val="75000"/>
                            </a:schemeClr>
                          </a:solidFill>
                          <a:effectLst/>
                          <a:latin typeface="+mn-lt"/>
                          <a:ea typeface="+mn-ea"/>
                          <a:cs typeface="+mn-cs"/>
                        </a:rPr>
                        <a:t>Start: Nov 2023</a:t>
                      </a:r>
                    </a:p>
                    <a:p>
                      <a:pPr algn="l" fontAlgn="b"/>
                      <a:r>
                        <a:rPr lang="en-US" sz="1400" u="none" strike="noStrike" kern="1200" dirty="0">
                          <a:solidFill>
                            <a:schemeClr val="bg1">
                              <a:lumMod val="75000"/>
                            </a:schemeClr>
                          </a:solidFill>
                          <a:effectLst/>
                          <a:latin typeface="+mn-lt"/>
                          <a:ea typeface="+mn-ea"/>
                          <a:cs typeface="+mn-cs"/>
                        </a:rPr>
                        <a:t>Close: 2 Jan 2024</a:t>
                      </a:r>
                    </a:p>
                  </a:txBody>
                  <a:tcPr marL="5715" marR="5715" marT="5715" marB="0" anchor="ctr"/>
                </a:tc>
                <a:extLst>
                  <a:ext uri="{0D108BD9-81ED-4DB2-BD59-A6C34878D82A}">
                    <a16:rowId xmlns:a16="http://schemas.microsoft.com/office/drawing/2014/main" val="871787359"/>
                  </a:ext>
                </a:extLst>
              </a:tr>
              <a:tr h="280267">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kern="1200" dirty="0">
                          <a:solidFill>
                            <a:schemeClr val="bg1">
                              <a:lumMod val="75000"/>
                            </a:schemeClr>
                          </a:solidFill>
                          <a:effectLst/>
                          <a:latin typeface="+mn-lt"/>
                          <a:ea typeface="+mn-ea"/>
                          <a:cs typeface="+mn-cs"/>
                        </a:rPr>
                        <a:t>Comment Resolution </a:t>
                      </a:r>
                    </a:p>
                  </a:txBody>
                  <a:tcPr marL="5715" marR="5715" marT="5715" marB="0" anchor="ctr"/>
                </a:tc>
                <a:tc>
                  <a:txBody>
                    <a:bodyPr/>
                    <a:lstStyle/>
                    <a:p>
                      <a:pPr algn="l" fontAlgn="b"/>
                      <a:endParaRPr lang="en-US" sz="1400" u="none" strike="noStrike" kern="1200" dirty="0">
                        <a:solidFill>
                          <a:schemeClr val="bg1">
                            <a:lumMod val="75000"/>
                          </a:schemeClr>
                        </a:solidFill>
                        <a:effectLst/>
                        <a:latin typeface="+mn-lt"/>
                        <a:ea typeface="+mn-ea"/>
                        <a:cs typeface="+mn-cs"/>
                      </a:endParaRPr>
                    </a:p>
                  </a:txBody>
                  <a:tcPr marL="5715" marR="5715" marT="5715" marB="0" anchor="ctr"/>
                </a:tc>
                <a:tc>
                  <a:txBody>
                    <a:bodyPr/>
                    <a:lstStyle/>
                    <a:p>
                      <a:pPr algn="l" fontAlgn="b"/>
                      <a:r>
                        <a:rPr lang="en-US" sz="1400" u="none" strike="noStrike" kern="1200" dirty="0">
                          <a:solidFill>
                            <a:schemeClr val="bg1">
                              <a:lumMod val="75000"/>
                            </a:schemeClr>
                          </a:solidFill>
                          <a:effectLst/>
                          <a:latin typeface="+mn-lt"/>
                          <a:ea typeface="+mn-ea"/>
                          <a:cs typeface="+mn-cs"/>
                        </a:rPr>
                        <a:t>Start: Jan 2024</a:t>
                      </a:r>
                    </a:p>
                    <a:p>
                      <a:pPr algn="l" fontAlgn="b"/>
                      <a:r>
                        <a:rPr lang="en-US" sz="1400" u="none" strike="noStrike" kern="1200" dirty="0">
                          <a:solidFill>
                            <a:schemeClr val="bg1">
                              <a:lumMod val="75000"/>
                            </a:schemeClr>
                          </a:solidFill>
                          <a:effectLst/>
                          <a:latin typeface="+mn-lt"/>
                          <a:ea typeface="+mn-ea"/>
                          <a:cs typeface="+mn-cs"/>
                        </a:rPr>
                        <a:t>Done: June 2024 (??)</a:t>
                      </a:r>
                    </a:p>
                  </a:txBody>
                  <a:tcPr marL="5715" marR="5715" marT="5715" marB="0" anchor="ctr"/>
                </a:tc>
                <a:extLst>
                  <a:ext uri="{0D108BD9-81ED-4DB2-BD59-A6C34878D82A}">
                    <a16:rowId xmlns:a16="http://schemas.microsoft.com/office/drawing/2014/main" val="4143125971"/>
                  </a:ext>
                </a:extLst>
              </a:tr>
              <a:tr h="280267">
                <a:tc>
                  <a:txBody>
                    <a:bodyPr/>
                    <a:lstStyle/>
                    <a:p>
                      <a:pPr algn="l" fontAlgn="b"/>
                      <a:r>
                        <a:rPr lang="en-US" sz="1400" u="none" strike="noStrike" dirty="0">
                          <a:effectLst/>
                        </a:rPr>
                        <a:t>First letter ballot</a:t>
                      </a:r>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rgbClr val="000000"/>
                          </a:solidFill>
                          <a:effectLst/>
                          <a:latin typeface="Calibri" panose="020F0502020204030204" pitchFamily="34" charset="0"/>
                        </a:rPr>
                        <a:t>June 2023 (following meeting)</a:t>
                      </a:r>
                    </a:p>
                  </a:txBody>
                  <a:tcPr marL="5715" marR="5715" marT="5715" marB="0" anchor="ctr"/>
                </a:tc>
                <a:tc>
                  <a:txBody>
                    <a:bodyPr/>
                    <a:lstStyle/>
                    <a:p>
                      <a:pPr algn="l" fontAlgn="b"/>
                      <a:r>
                        <a:rPr lang="en-US" sz="1400" b="0" i="0" u="none" strike="sngStrike" dirty="0">
                          <a:solidFill>
                            <a:schemeClr val="bg1">
                              <a:lumMod val="75000"/>
                            </a:schemeClr>
                          </a:solidFill>
                          <a:effectLst/>
                          <a:latin typeface="Calibri" panose="020F0502020204030204" pitchFamily="34" charset="0"/>
                        </a:rPr>
                        <a:t>Oct</a:t>
                      </a:r>
                      <a:r>
                        <a:rPr lang="en-US" sz="1400" b="0" i="0" u="none" strike="noStrike" dirty="0">
                          <a:solidFill>
                            <a:schemeClr val="bg1">
                              <a:lumMod val="75000"/>
                            </a:schemeClr>
                          </a:solidFill>
                          <a:effectLst/>
                          <a:latin typeface="Calibri" panose="020F0502020204030204" pitchFamily="34" charset="0"/>
                        </a:rPr>
                        <a:t> </a:t>
                      </a:r>
                      <a:r>
                        <a:rPr lang="en-US" sz="1400" b="0" i="0" u="none" strike="sngStrike" dirty="0">
                          <a:solidFill>
                            <a:schemeClr val="bg1">
                              <a:lumMod val="75000"/>
                            </a:schemeClr>
                          </a:solidFill>
                          <a:effectLst/>
                          <a:latin typeface="Calibri" panose="020F0502020204030204" pitchFamily="34" charset="0"/>
                        </a:rPr>
                        <a:t>Nov 2023</a:t>
                      </a:r>
                      <a:r>
                        <a:rPr lang="en-US" sz="1400" b="0" i="0" u="none" strike="noStrike" dirty="0">
                          <a:solidFill>
                            <a:schemeClr val="bg1">
                              <a:lumMod val="75000"/>
                            </a:schemeClr>
                          </a:solidFill>
                          <a:effectLst/>
                          <a:latin typeface="Calibri" panose="020F0502020204030204" pitchFamily="34" charset="0"/>
                        </a:rPr>
                        <a:t> </a:t>
                      </a:r>
                      <a:r>
                        <a:rPr lang="en-US" sz="1400" b="0" i="0" u="none" strike="sngStrike" dirty="0">
                          <a:solidFill>
                            <a:schemeClr val="bg1">
                              <a:lumMod val="75000"/>
                            </a:schemeClr>
                          </a:solidFill>
                          <a:effectLst/>
                          <a:latin typeface="Calibri" panose="020F0502020204030204" pitchFamily="34" charset="0"/>
                        </a:rPr>
                        <a:t>Jan 2024</a:t>
                      </a:r>
                    </a:p>
                    <a:p>
                      <a:pPr algn="l" fontAlgn="b"/>
                      <a:r>
                        <a:rPr lang="en-US" sz="1400" b="0" i="0" u="none" strike="noStrike" dirty="0">
                          <a:solidFill>
                            <a:srgbClr val="C00000"/>
                          </a:solidFill>
                          <a:effectLst/>
                          <a:latin typeface="Calibri" panose="020F0502020204030204" pitchFamily="34" charset="0"/>
                        </a:rPr>
                        <a:t>June 2024</a:t>
                      </a:r>
                    </a:p>
                  </a:txBody>
                  <a:tcPr marL="5715" marR="5715" marT="5715" marB="0" anchor="ctr"/>
                </a:tc>
                <a:extLst>
                  <a:ext uri="{0D108BD9-81ED-4DB2-BD59-A6C34878D82A}">
                    <a16:rowId xmlns:a16="http://schemas.microsoft.com/office/drawing/2014/main" val="1521214383"/>
                  </a:ext>
                </a:extLst>
              </a:tr>
              <a:tr h="280267">
                <a:tc>
                  <a:txBody>
                    <a:bodyPr/>
                    <a:lstStyle/>
                    <a:p>
                      <a:pPr algn="l" fontAlgn="b"/>
                      <a:r>
                        <a:rPr lang="en-US" sz="1400" b="0" i="0" u="none" strike="noStrike" dirty="0">
                          <a:solidFill>
                            <a:srgbClr val="000000"/>
                          </a:solidFill>
                          <a:effectLst/>
                          <a:latin typeface="Calibri" panose="020F0502020204030204" pitchFamily="34" charset="0"/>
                        </a:rPr>
                        <a:t>Initial LB comment resolution</a:t>
                      </a:r>
                    </a:p>
                  </a:txBody>
                  <a:tcPr marL="5715" marR="5715" marT="5715"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1" i="0" u="none" strike="noStrike" dirty="0">
                          <a:solidFill>
                            <a:srgbClr val="C00000"/>
                          </a:solidFill>
                          <a:effectLst/>
                          <a:latin typeface="Calibri" panose="020F0502020204030204" pitchFamily="34" charset="0"/>
                        </a:rPr>
                        <a:t>Start: July 2024</a:t>
                      </a:r>
                    </a:p>
                    <a:p>
                      <a:pPr algn="l" fontAlgn="b"/>
                      <a:r>
                        <a:rPr lang="en-US" sz="1400" b="1" i="0" u="none" strike="noStrike" dirty="0">
                          <a:solidFill>
                            <a:srgbClr val="C00000"/>
                          </a:solidFill>
                          <a:effectLst/>
                          <a:latin typeface="Calibri" panose="020F0502020204030204" pitchFamily="34" charset="0"/>
                        </a:rPr>
                        <a:t>Done:  TBD</a:t>
                      </a:r>
                    </a:p>
                  </a:txBody>
                  <a:tcPr marL="5715" marR="5715" marT="5715" marB="0" anchor="ctr"/>
                </a:tc>
                <a:extLst>
                  <a:ext uri="{0D108BD9-81ED-4DB2-BD59-A6C34878D82A}">
                    <a16:rowId xmlns:a16="http://schemas.microsoft.com/office/drawing/2014/main" val="3759099120"/>
                  </a:ext>
                </a:extLst>
              </a:tr>
            </a:tbl>
          </a:graphicData>
        </a:graphic>
      </p:graphicFrame>
      <p:sp>
        <p:nvSpPr>
          <p:cNvPr id="6" name="TextBox 5">
            <a:extLst>
              <a:ext uri="{FF2B5EF4-FFF2-40B4-BE49-F238E27FC236}">
                <a16:creationId xmlns:a16="http://schemas.microsoft.com/office/drawing/2014/main" id="{11BB7E29-2063-374F-C054-C36720382F35}"/>
              </a:ext>
            </a:extLst>
          </p:cNvPr>
          <p:cNvSpPr txBox="1"/>
          <p:nvPr/>
        </p:nvSpPr>
        <p:spPr>
          <a:xfrm>
            <a:off x="4748950" y="762000"/>
            <a:ext cx="3331105" cy="369332"/>
          </a:xfrm>
          <a:prstGeom prst="rect">
            <a:avLst/>
          </a:prstGeom>
          <a:solidFill>
            <a:schemeClr val="bg1">
              <a:lumMod val="85000"/>
            </a:schemeClr>
          </a:solidFill>
        </p:spPr>
        <p:txBody>
          <a:bodyPr wrap="none" rtlCol="0">
            <a:spAutoFit/>
          </a:bodyPr>
          <a:lstStyle/>
          <a:p>
            <a:r>
              <a:rPr lang="en-US" sz="1800" dirty="0">
                <a:solidFill>
                  <a:srgbClr val="C00000"/>
                </a:solidFill>
                <a:latin typeface="+mn-lt"/>
                <a:cs typeface="Aharoni" panose="02010803020104030203" pitchFamily="2" charset="-79"/>
              </a:rPr>
              <a:t>Near Term Working Milestones</a:t>
            </a:r>
          </a:p>
        </p:txBody>
      </p:sp>
      <p:sp>
        <p:nvSpPr>
          <p:cNvPr id="7" name="Arrow: Right 6">
            <a:extLst>
              <a:ext uri="{FF2B5EF4-FFF2-40B4-BE49-F238E27FC236}">
                <a16:creationId xmlns:a16="http://schemas.microsoft.com/office/drawing/2014/main" id="{CAA5F9E5-CE78-936B-C7D1-022B382DC22E}"/>
              </a:ext>
            </a:extLst>
          </p:cNvPr>
          <p:cNvSpPr/>
          <p:nvPr/>
        </p:nvSpPr>
        <p:spPr bwMode="auto">
          <a:xfrm rot="1074038">
            <a:off x="594303" y="5417295"/>
            <a:ext cx="2484640"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We are here</a:t>
            </a:r>
          </a:p>
        </p:txBody>
      </p:sp>
      <p:sp>
        <p:nvSpPr>
          <p:cNvPr id="10" name="Rectangle 9">
            <a:extLst>
              <a:ext uri="{FF2B5EF4-FFF2-40B4-BE49-F238E27FC236}">
                <a16:creationId xmlns:a16="http://schemas.microsoft.com/office/drawing/2014/main" id="{6E17B51B-9C70-4F69-E9ED-CC3D88C39F4D}"/>
              </a:ext>
            </a:extLst>
          </p:cNvPr>
          <p:cNvSpPr/>
          <p:nvPr/>
        </p:nvSpPr>
        <p:spPr bwMode="auto">
          <a:xfrm>
            <a:off x="3048000" y="1753362"/>
            <a:ext cx="6705600" cy="37330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4000" b="0" i="0" u="none" strike="noStrike" cap="none" normalizeH="0" baseline="0" dirty="0">
                <a:ln>
                  <a:noFill/>
                </a:ln>
                <a:solidFill>
                  <a:srgbClr val="C00000"/>
                </a:solidFill>
                <a:effectLst/>
                <a:latin typeface="+mn-lt"/>
              </a:rPr>
              <a:t>DONE</a:t>
            </a:r>
          </a:p>
        </p:txBody>
      </p:sp>
      <p:sp>
        <p:nvSpPr>
          <p:cNvPr id="2" name="Rectangle 1">
            <a:extLst>
              <a:ext uri="{FF2B5EF4-FFF2-40B4-BE49-F238E27FC236}">
                <a16:creationId xmlns:a16="http://schemas.microsoft.com/office/drawing/2014/main" id="{41DF2610-CE79-B29A-8940-F589F4A07CF3}"/>
              </a:ext>
            </a:extLst>
          </p:cNvPr>
          <p:cNvSpPr/>
          <p:nvPr/>
        </p:nvSpPr>
        <p:spPr bwMode="auto">
          <a:xfrm>
            <a:off x="6096000" y="5486400"/>
            <a:ext cx="3428999" cy="3810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a:ln>
                  <a:noFill/>
                </a:ln>
                <a:solidFill>
                  <a:srgbClr val="C00000"/>
                </a:solidFill>
                <a:effectLst/>
                <a:latin typeface="+mn-lt"/>
              </a:rPr>
              <a:t>DONE</a:t>
            </a:r>
          </a:p>
        </p:txBody>
      </p:sp>
    </p:spTree>
    <p:extLst>
      <p:ext uri="{BB962C8B-B14F-4D97-AF65-F5344CB8AC3E}">
        <p14:creationId xmlns:p14="http://schemas.microsoft.com/office/powerpoint/2010/main" val="9727613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91EF6-C5F4-27C8-E8D4-DF6D56F2CF69}"/>
              </a:ext>
            </a:extLst>
          </p:cNvPr>
          <p:cNvSpPr>
            <a:spLocks noGrp="1"/>
          </p:cNvSpPr>
          <p:nvPr>
            <p:ph type="title"/>
          </p:nvPr>
        </p:nvSpPr>
        <p:spPr/>
        <p:txBody>
          <a:bodyPr/>
          <a:lstStyle/>
          <a:p>
            <a:r>
              <a:rPr lang="en-US" dirty="0"/>
              <a:t>Editor’s Corner</a:t>
            </a:r>
          </a:p>
        </p:txBody>
      </p:sp>
      <p:sp>
        <p:nvSpPr>
          <p:cNvPr id="4" name="Slide Number Placeholder 3">
            <a:extLst>
              <a:ext uri="{FF2B5EF4-FFF2-40B4-BE49-F238E27FC236}">
                <a16:creationId xmlns:a16="http://schemas.microsoft.com/office/drawing/2014/main" id="{E3ED3D41-12CB-A6B1-8FF5-0D49F1824DB1}"/>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27</a:t>
            </a:fld>
            <a:endParaRPr lang="en-US"/>
          </a:p>
        </p:txBody>
      </p:sp>
      <p:pic>
        <p:nvPicPr>
          <p:cNvPr id="5" name="Picture 4" descr="A picture containing text, indoor, device, different&#10;&#10;Description automatically generated">
            <a:extLst>
              <a:ext uri="{FF2B5EF4-FFF2-40B4-BE49-F238E27FC236}">
                <a16:creationId xmlns:a16="http://schemas.microsoft.com/office/drawing/2014/main" id="{E6323F3B-8911-58EA-B446-D600F8AFEA84}"/>
              </a:ext>
            </a:extLst>
          </p:cNvPr>
          <p:cNvPicPr>
            <a:picLocks noChangeAspect="1"/>
          </p:cNvPicPr>
          <p:nvPr/>
        </p:nvPicPr>
        <p:blipFill>
          <a:blip r:embed="rId2"/>
          <a:stretch>
            <a:fillRect/>
          </a:stretch>
        </p:blipFill>
        <p:spPr>
          <a:xfrm>
            <a:off x="4068905" y="2095385"/>
            <a:ext cx="4054191" cy="2667231"/>
          </a:xfrm>
          <a:prstGeom prst="rect">
            <a:avLst/>
          </a:prstGeom>
        </p:spPr>
      </p:pic>
    </p:spTree>
    <p:extLst>
      <p:ext uri="{BB962C8B-B14F-4D97-AF65-F5344CB8AC3E}">
        <p14:creationId xmlns:p14="http://schemas.microsoft.com/office/powerpoint/2010/main" val="18448467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56E99-84CB-737A-6C87-1EF8679DE626}"/>
              </a:ext>
            </a:extLst>
          </p:cNvPr>
          <p:cNvSpPr>
            <a:spLocks noGrp="1"/>
          </p:cNvSpPr>
          <p:nvPr>
            <p:ph type="title"/>
          </p:nvPr>
        </p:nvSpPr>
        <p:spPr/>
        <p:txBody>
          <a:bodyPr/>
          <a:lstStyle/>
          <a:p>
            <a:r>
              <a:rPr lang="en-US" dirty="0"/>
              <a:t>Editorial Issues:</a:t>
            </a:r>
            <a:br>
              <a:rPr lang="en-US" dirty="0"/>
            </a:br>
            <a:r>
              <a:rPr lang="en-US" dirty="0"/>
              <a:t>Comment Resolution Reminders</a:t>
            </a:r>
          </a:p>
        </p:txBody>
      </p:sp>
      <p:sp>
        <p:nvSpPr>
          <p:cNvPr id="3" name="Text Placeholder 2">
            <a:extLst>
              <a:ext uri="{FF2B5EF4-FFF2-40B4-BE49-F238E27FC236}">
                <a16:creationId xmlns:a16="http://schemas.microsoft.com/office/drawing/2014/main" id="{EA694F53-2E96-931A-B20F-42DA22CC8A0B}"/>
              </a:ext>
            </a:extLst>
          </p:cNvPr>
          <p:cNvSpPr>
            <a:spLocks noGrp="1"/>
          </p:cNvSpPr>
          <p:nvPr>
            <p:ph type="body" sz="half" idx="1"/>
          </p:nvPr>
        </p:nvSpPr>
        <p:spPr/>
        <p:txBody>
          <a:bodyPr>
            <a:normAutofit fontScale="70000" lnSpcReduction="20000"/>
          </a:bodyPr>
          <a:lstStyle/>
          <a:p>
            <a:r>
              <a:rPr lang="en-US" dirty="0"/>
              <a:t>Resolution detail needs to be sufficiently clear for TE to apply the change</a:t>
            </a:r>
          </a:p>
          <a:p>
            <a:r>
              <a:rPr lang="en-US" dirty="0"/>
              <a:t>“see comment 1234” is not a valid resolution detail</a:t>
            </a:r>
          </a:p>
          <a:p>
            <a:r>
              <a:rPr lang="en-US" dirty="0"/>
              <a:t>References to external documents are OK when</a:t>
            </a:r>
          </a:p>
          <a:p>
            <a:pPr lvl="1"/>
            <a:r>
              <a:rPr lang="en-US" dirty="0"/>
              <a:t>Document is available on mentor</a:t>
            </a:r>
          </a:p>
          <a:p>
            <a:pPr lvl="1"/>
            <a:r>
              <a:rPr lang="en-US" dirty="0"/>
              <a:t>Text and instructions are sufficient for TE to apply the change</a:t>
            </a:r>
          </a:p>
          <a:p>
            <a:r>
              <a:rPr lang="en-US" dirty="0"/>
              <a:t>Formatting, organization, numbering and other editorial matters are the domain of the technical editor</a:t>
            </a:r>
          </a:p>
          <a:p>
            <a:pPr lvl="1"/>
            <a:r>
              <a:rPr lang="en-US" dirty="0"/>
              <a:t>TE ensures compliance with IEEE-SA and WG editorial requirements</a:t>
            </a:r>
          </a:p>
          <a:p>
            <a:pPr lvl="1"/>
            <a:r>
              <a:rPr lang="en-US" dirty="0"/>
              <a:t>Task groups do not supersede the editorial requirements of the above</a:t>
            </a:r>
          </a:p>
          <a:p>
            <a:pPr lvl="1"/>
            <a:r>
              <a:rPr lang="en-US" dirty="0"/>
              <a:t>The TE may take suggestions from anyone</a:t>
            </a:r>
          </a:p>
          <a:p>
            <a:pPr lvl="1"/>
            <a:r>
              <a:rPr lang="en-US" dirty="0"/>
              <a:t>The TE can cheerfully and efficiently answers any questions you may have regarding style, formats, and related topics</a:t>
            </a:r>
          </a:p>
          <a:p>
            <a:r>
              <a:rPr lang="en-US" dirty="0"/>
              <a:t>IEEE standards are professionally edited prior to publication</a:t>
            </a:r>
          </a:p>
        </p:txBody>
      </p:sp>
      <p:sp>
        <p:nvSpPr>
          <p:cNvPr id="4" name="Slide Number Placeholder 3">
            <a:extLst>
              <a:ext uri="{FF2B5EF4-FFF2-40B4-BE49-F238E27FC236}">
                <a16:creationId xmlns:a16="http://schemas.microsoft.com/office/drawing/2014/main" id="{1DDD5421-CF1C-A0D4-A786-73D82C0374EA}"/>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28</a:t>
            </a:fld>
            <a:endParaRPr lang="en-US"/>
          </a:p>
        </p:txBody>
      </p:sp>
    </p:spTree>
    <p:extLst>
      <p:ext uri="{BB962C8B-B14F-4D97-AF65-F5344CB8AC3E}">
        <p14:creationId xmlns:p14="http://schemas.microsoft.com/office/powerpoint/2010/main" val="25356233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4F1EE-85C6-15A2-A283-36C00276FB28}"/>
              </a:ext>
            </a:extLst>
          </p:cNvPr>
          <p:cNvSpPr>
            <a:spLocks noGrp="1"/>
          </p:cNvSpPr>
          <p:nvPr>
            <p:ph type="title"/>
          </p:nvPr>
        </p:nvSpPr>
        <p:spPr>
          <a:xfrm>
            <a:off x="914400" y="685800"/>
            <a:ext cx="10363200" cy="1752600"/>
          </a:xfrm>
        </p:spPr>
        <p:txBody>
          <a:bodyPr/>
          <a:lstStyle/>
          <a:p>
            <a:r>
              <a:rPr lang="en-US" dirty="0"/>
              <a:t>Comment Resolution</a:t>
            </a:r>
          </a:p>
        </p:txBody>
      </p:sp>
      <p:sp>
        <p:nvSpPr>
          <p:cNvPr id="4" name="Slide Number Placeholder 3">
            <a:extLst>
              <a:ext uri="{FF2B5EF4-FFF2-40B4-BE49-F238E27FC236}">
                <a16:creationId xmlns:a16="http://schemas.microsoft.com/office/drawing/2014/main" id="{986ECB91-853E-D216-19C2-BD7FFDB9FFE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29</a:t>
            </a:fld>
            <a:endParaRPr lang="en-US"/>
          </a:p>
        </p:txBody>
      </p:sp>
      <p:pic>
        <p:nvPicPr>
          <p:cNvPr id="5" name="Picture 4">
            <a:extLst>
              <a:ext uri="{FF2B5EF4-FFF2-40B4-BE49-F238E27FC236}">
                <a16:creationId xmlns:a16="http://schemas.microsoft.com/office/drawing/2014/main" id="{4F3C895C-03D4-64A3-3440-C3EF04BDF1C8}"/>
              </a:ext>
            </a:extLst>
          </p:cNvPr>
          <p:cNvPicPr>
            <a:picLocks noChangeAspect="1"/>
          </p:cNvPicPr>
          <p:nvPr/>
        </p:nvPicPr>
        <p:blipFill>
          <a:blip r:embed="rId2"/>
          <a:stretch>
            <a:fillRect/>
          </a:stretch>
        </p:blipFill>
        <p:spPr>
          <a:xfrm>
            <a:off x="4988349" y="2971800"/>
            <a:ext cx="2215301" cy="2754158"/>
          </a:xfrm>
          <a:prstGeom prst="rect">
            <a:avLst/>
          </a:prstGeom>
        </p:spPr>
      </p:pic>
      <p:sp>
        <p:nvSpPr>
          <p:cNvPr id="8" name="Isosceles Triangle 7">
            <a:extLst>
              <a:ext uri="{FF2B5EF4-FFF2-40B4-BE49-F238E27FC236}">
                <a16:creationId xmlns:a16="http://schemas.microsoft.com/office/drawing/2014/main" id="{F8CB53E8-BCF6-44BF-8D10-671CF70727FC}"/>
              </a:ext>
            </a:extLst>
          </p:cNvPr>
          <p:cNvSpPr/>
          <p:nvPr/>
        </p:nvSpPr>
        <p:spPr bwMode="auto">
          <a:xfrm rot="5400000">
            <a:off x="4953000" y="3048000"/>
            <a:ext cx="228600" cy="228600"/>
          </a:xfrm>
          <a:prstGeom prst="triangle">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2383496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06000-37FB-5B0E-44CE-F219554A63A2}"/>
              </a:ext>
            </a:extLst>
          </p:cNvPr>
          <p:cNvSpPr>
            <a:spLocks noGrp="1"/>
          </p:cNvSpPr>
          <p:nvPr>
            <p:ph type="title"/>
          </p:nvPr>
        </p:nvSpPr>
        <p:spPr/>
        <p:txBody>
          <a:bodyPr/>
          <a:lstStyle/>
          <a:p>
            <a:r>
              <a:rPr lang="en-US" b="1" dirty="0">
                <a:latin typeface="+mn-lt"/>
              </a:rPr>
              <a:t>Meeting Preamble </a:t>
            </a:r>
          </a:p>
        </p:txBody>
      </p:sp>
      <p:sp>
        <p:nvSpPr>
          <p:cNvPr id="3" name="Text Placeholder 2">
            <a:extLst>
              <a:ext uri="{FF2B5EF4-FFF2-40B4-BE49-F238E27FC236}">
                <a16:creationId xmlns:a16="http://schemas.microsoft.com/office/drawing/2014/main" id="{8C6D1B6F-3DBA-9EF3-93F4-483187D6D518}"/>
              </a:ext>
            </a:extLst>
          </p:cNvPr>
          <p:cNvSpPr>
            <a:spLocks noGrp="1"/>
          </p:cNvSpPr>
          <p:nvPr>
            <p:ph type="body" sz="half" idx="1"/>
          </p:nvPr>
        </p:nvSpPr>
        <p:spPr>
          <a:xfrm>
            <a:off x="914400" y="1981200"/>
            <a:ext cx="10363200" cy="1524000"/>
          </a:xfrm>
        </p:spPr>
        <p:txBody>
          <a:bodyPr/>
          <a:lstStyle/>
          <a:p>
            <a:pPr algn="ctr"/>
            <a:r>
              <a:rPr lang="en-US" dirty="0"/>
              <a:t>Stuff you need to know before we get to the meeting content</a:t>
            </a:r>
          </a:p>
          <a:p>
            <a:pPr algn="ctr"/>
            <a:endParaRPr lang="en-US" dirty="0"/>
          </a:p>
        </p:txBody>
      </p:sp>
      <p:sp>
        <p:nvSpPr>
          <p:cNvPr id="5" name="Slide Number Placeholder 4">
            <a:extLst>
              <a:ext uri="{FF2B5EF4-FFF2-40B4-BE49-F238E27FC236}">
                <a16:creationId xmlns:a16="http://schemas.microsoft.com/office/drawing/2014/main" id="{078E59CC-9CD4-87CC-1D6F-88D7B694035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3</a:t>
            </a:fld>
            <a:endParaRPr lang="en-US"/>
          </a:p>
        </p:txBody>
      </p:sp>
      <p:pic>
        <p:nvPicPr>
          <p:cNvPr id="7" name="Picture Placeholder 10">
            <a:extLst>
              <a:ext uri="{FF2B5EF4-FFF2-40B4-BE49-F238E27FC236}">
                <a16:creationId xmlns:a16="http://schemas.microsoft.com/office/drawing/2014/main" id="{8FD5CBBD-F98E-A44E-88FB-0E79C4EBDEBC}"/>
              </a:ext>
            </a:extLst>
          </p:cNvPr>
          <p:cNvPicPr>
            <a:picLocks noGrp="1" noChangeAspect="1"/>
          </p:cNvPicPr>
          <p:nvPr>
            <p:ph sz="half" idx="2"/>
          </p:nvPr>
        </p:nvPicPr>
        <p:blipFill rotWithShape="1">
          <a:blip r:embed="rId2"/>
          <a:stretch/>
        </p:blipFill>
        <p:spPr>
          <a:xfrm>
            <a:off x="6707187" y="3661355"/>
            <a:ext cx="3806825" cy="1751139"/>
          </a:xfrm>
          <a:noFill/>
        </p:spPr>
      </p:pic>
    </p:spTree>
    <p:extLst>
      <p:ext uri="{BB962C8B-B14F-4D97-AF65-F5344CB8AC3E}">
        <p14:creationId xmlns:p14="http://schemas.microsoft.com/office/powerpoint/2010/main" val="20051473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01363-E897-7A23-30FF-482F34478C38}"/>
              </a:ext>
            </a:extLst>
          </p:cNvPr>
          <p:cNvSpPr>
            <a:spLocks noGrp="1"/>
          </p:cNvSpPr>
          <p:nvPr>
            <p:ph type="title"/>
          </p:nvPr>
        </p:nvSpPr>
        <p:spPr>
          <a:xfrm>
            <a:off x="762000" y="43543"/>
            <a:ext cx="10363200" cy="533400"/>
          </a:xfrm>
        </p:spPr>
        <p:txBody>
          <a:bodyPr/>
          <a:lstStyle/>
          <a:p>
            <a:r>
              <a:rPr lang="en-US" dirty="0"/>
              <a:t>Overview of Comments</a:t>
            </a:r>
          </a:p>
        </p:txBody>
      </p:sp>
      <p:sp>
        <p:nvSpPr>
          <p:cNvPr id="4" name="Slide Number Placeholder 3">
            <a:extLst>
              <a:ext uri="{FF2B5EF4-FFF2-40B4-BE49-F238E27FC236}">
                <a16:creationId xmlns:a16="http://schemas.microsoft.com/office/drawing/2014/main" id="{23793E01-063E-75AC-942D-DE5CA68213FA}"/>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30</a:t>
            </a:fld>
            <a:endParaRPr lang="en-US" dirty="0"/>
          </a:p>
        </p:txBody>
      </p:sp>
      <p:sp>
        <p:nvSpPr>
          <p:cNvPr id="5" name="Text Placeholder 4">
            <a:extLst>
              <a:ext uri="{FF2B5EF4-FFF2-40B4-BE49-F238E27FC236}">
                <a16:creationId xmlns:a16="http://schemas.microsoft.com/office/drawing/2014/main" id="{CEE43B6D-0C3D-D0E9-74D6-65546CEF66A6}"/>
              </a:ext>
            </a:extLst>
          </p:cNvPr>
          <p:cNvSpPr>
            <a:spLocks noGrp="1"/>
          </p:cNvSpPr>
          <p:nvPr>
            <p:ph type="body" sz="half" idx="1"/>
          </p:nvPr>
        </p:nvSpPr>
        <p:spPr>
          <a:xfrm>
            <a:off x="6553200" y="5664299"/>
            <a:ext cx="4724400" cy="533400"/>
          </a:xfrm>
        </p:spPr>
        <p:txBody>
          <a:bodyPr/>
          <a:lstStyle/>
          <a:p>
            <a:pPr marL="0" indent="0">
              <a:buNone/>
            </a:pPr>
            <a:r>
              <a:rPr lang="en-US" sz="1600" dirty="0"/>
              <a:t>Lots of fun to be had!</a:t>
            </a:r>
          </a:p>
        </p:txBody>
      </p:sp>
      <p:graphicFrame>
        <p:nvGraphicFramePr>
          <p:cNvPr id="6" name="Table 5">
            <a:extLst>
              <a:ext uri="{FF2B5EF4-FFF2-40B4-BE49-F238E27FC236}">
                <a16:creationId xmlns:a16="http://schemas.microsoft.com/office/drawing/2014/main" id="{11B84CF8-921D-A1F6-B154-61694AAB321D}"/>
              </a:ext>
            </a:extLst>
          </p:cNvPr>
          <p:cNvGraphicFramePr>
            <a:graphicFrameLocks noGrp="1"/>
          </p:cNvGraphicFramePr>
          <p:nvPr>
            <p:extLst>
              <p:ext uri="{D42A27DB-BD31-4B8C-83A1-F6EECF244321}">
                <p14:modId xmlns:p14="http://schemas.microsoft.com/office/powerpoint/2010/main" val="230813697"/>
              </p:ext>
            </p:extLst>
          </p:nvPr>
        </p:nvGraphicFramePr>
        <p:xfrm>
          <a:off x="685800" y="937260"/>
          <a:ext cx="2819400" cy="2524125"/>
        </p:xfrm>
        <a:graphic>
          <a:graphicData uri="http://schemas.openxmlformats.org/drawingml/2006/table">
            <a:tbl>
              <a:tblPr>
                <a:tableStyleId>{5C22544A-7EE6-4342-B048-85BDC9FD1C3A}</a:tableStyleId>
              </a:tblPr>
              <a:tblGrid>
                <a:gridCol w="1476828">
                  <a:extLst>
                    <a:ext uri="{9D8B030D-6E8A-4147-A177-3AD203B41FA5}">
                      <a16:colId xmlns:a16="http://schemas.microsoft.com/office/drawing/2014/main" val="2208303240"/>
                    </a:ext>
                  </a:extLst>
                </a:gridCol>
                <a:gridCol w="1342572">
                  <a:extLst>
                    <a:ext uri="{9D8B030D-6E8A-4147-A177-3AD203B41FA5}">
                      <a16:colId xmlns:a16="http://schemas.microsoft.com/office/drawing/2014/main" val="395117209"/>
                    </a:ext>
                  </a:extLst>
                </a:gridCol>
              </a:tblGrid>
              <a:tr h="510540">
                <a:tc>
                  <a:txBody>
                    <a:bodyPr/>
                    <a:lstStyle/>
                    <a:p>
                      <a:pPr algn="ctr" fontAlgn="ctr"/>
                      <a:r>
                        <a:rPr lang="en-US" sz="1800" u="none" strike="noStrike">
                          <a:effectLst/>
                          <a:highlight>
                            <a:srgbClr val="DDEBF7"/>
                          </a:highlight>
                        </a:rPr>
                        <a:t>Total #  Comments</a:t>
                      </a:r>
                      <a:endParaRPr lang="en-US" sz="1800" b="0" i="0" u="none" strike="noStrike">
                        <a:solidFill>
                          <a:srgbClr val="000000"/>
                        </a:solidFill>
                        <a:effectLst/>
                        <a:highlight>
                          <a:srgbClr val="DDEBF7"/>
                        </a:highlight>
                        <a:latin typeface="Arial" panose="020B0604020202020204" pitchFamily="34" charset="0"/>
                      </a:endParaRPr>
                    </a:p>
                  </a:txBody>
                  <a:tcPr marL="0" marR="0" marT="0" marB="0" anchor="ctr"/>
                </a:tc>
                <a:tc>
                  <a:txBody>
                    <a:bodyPr/>
                    <a:lstStyle/>
                    <a:p>
                      <a:pPr algn="ctr" fontAlgn="ctr"/>
                      <a:r>
                        <a:rPr lang="en-US" sz="1800" u="none" strike="noStrike">
                          <a:effectLst/>
                          <a:highlight>
                            <a:srgbClr val="DDEBF7"/>
                          </a:highlight>
                        </a:rPr>
                        <a:t># with Blank resolution</a:t>
                      </a:r>
                      <a:endParaRPr lang="en-US" sz="1800" b="0" i="0" u="none" strike="noStrike">
                        <a:solidFill>
                          <a:srgbClr val="000000"/>
                        </a:solidFill>
                        <a:effectLst/>
                        <a:highlight>
                          <a:srgbClr val="DDEBF7"/>
                        </a:highlight>
                        <a:latin typeface="Arial" panose="020B0604020202020204" pitchFamily="34" charset="0"/>
                      </a:endParaRPr>
                    </a:p>
                  </a:txBody>
                  <a:tcPr marL="0" marR="0" marT="0" marB="0" anchor="ctr"/>
                </a:tc>
                <a:extLst>
                  <a:ext uri="{0D108BD9-81ED-4DB2-BD59-A6C34878D82A}">
                    <a16:rowId xmlns:a16="http://schemas.microsoft.com/office/drawing/2014/main" val="3689689210"/>
                  </a:ext>
                </a:extLst>
              </a:tr>
              <a:tr h="438150">
                <a:tc>
                  <a:txBody>
                    <a:bodyPr/>
                    <a:lstStyle/>
                    <a:p>
                      <a:pPr algn="ctr" fontAlgn="ctr"/>
                      <a:r>
                        <a:rPr lang="en-US" sz="1800" u="none" strike="noStrike" dirty="0">
                          <a:effectLst/>
                          <a:highlight>
                            <a:srgbClr val="FFF2CC"/>
                          </a:highlight>
                        </a:rPr>
                        <a:t>1470</a:t>
                      </a:r>
                      <a:endParaRPr lang="en-US" sz="1800" b="1" i="0" u="none" strike="noStrike" dirty="0">
                        <a:solidFill>
                          <a:srgbClr val="000000"/>
                        </a:solidFill>
                        <a:effectLst/>
                        <a:highlight>
                          <a:srgbClr val="FFF2CC"/>
                        </a:highlight>
                        <a:latin typeface="Arial" panose="020B0604020202020204" pitchFamily="34" charset="0"/>
                      </a:endParaRPr>
                    </a:p>
                  </a:txBody>
                  <a:tcPr marL="0" marR="0" marT="0" marB="0" anchor="ctr"/>
                </a:tc>
                <a:tc>
                  <a:txBody>
                    <a:bodyPr/>
                    <a:lstStyle/>
                    <a:p>
                      <a:pPr algn="ctr" fontAlgn="ctr"/>
                      <a:r>
                        <a:rPr lang="en-US" sz="1800" u="none" strike="noStrike">
                          <a:effectLst/>
                          <a:highlight>
                            <a:srgbClr val="FFF2CC"/>
                          </a:highlight>
                        </a:rPr>
                        <a:t>1470</a:t>
                      </a:r>
                      <a:endParaRPr lang="en-US" sz="1800" b="0" i="0" u="none" strike="noStrike">
                        <a:solidFill>
                          <a:srgbClr val="000000"/>
                        </a:solidFill>
                        <a:effectLst/>
                        <a:highlight>
                          <a:srgbClr val="FFF2CC"/>
                        </a:highlight>
                        <a:latin typeface="Arial" panose="020B0604020202020204" pitchFamily="34" charset="0"/>
                      </a:endParaRPr>
                    </a:p>
                  </a:txBody>
                  <a:tcPr marL="0" marR="0" marT="0" marB="0" anchor="ctr"/>
                </a:tc>
                <a:extLst>
                  <a:ext uri="{0D108BD9-81ED-4DB2-BD59-A6C34878D82A}">
                    <a16:rowId xmlns:a16="http://schemas.microsoft.com/office/drawing/2014/main" val="1325187292"/>
                  </a:ext>
                </a:extLst>
              </a:tr>
              <a:tr h="171450">
                <a:tc>
                  <a:txBody>
                    <a:bodyPr/>
                    <a:lstStyle/>
                    <a:p>
                      <a:pPr algn="l" fontAlgn="ctr"/>
                      <a:endParaRPr lang="en-US" sz="1800" b="0" i="0" u="none" strike="noStrike">
                        <a:solidFill>
                          <a:srgbClr val="000000"/>
                        </a:solidFill>
                        <a:effectLst/>
                        <a:latin typeface="Arial" panose="020B0604020202020204" pitchFamily="34" charset="0"/>
                      </a:endParaRPr>
                    </a:p>
                  </a:txBody>
                  <a:tcPr marL="0" marR="0" marT="0" marB="0" anchor="ctr"/>
                </a:tc>
                <a:tc>
                  <a:txBody>
                    <a:bodyPr/>
                    <a:lstStyle/>
                    <a:p>
                      <a:pPr algn="l" fontAlgn="ctr"/>
                      <a:endParaRPr lang="en-US" sz="18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3738513370"/>
                  </a:ext>
                </a:extLst>
              </a:tr>
              <a:tr h="276225">
                <a:tc>
                  <a:txBody>
                    <a:bodyPr/>
                    <a:lstStyle/>
                    <a:p>
                      <a:pPr algn="ctr" fontAlgn="ctr"/>
                      <a:r>
                        <a:rPr lang="en-US" sz="1800" u="none" strike="noStrike">
                          <a:effectLst/>
                          <a:highlight>
                            <a:srgbClr val="DDEBF7"/>
                          </a:highlight>
                        </a:rPr>
                        <a:t>Technical</a:t>
                      </a:r>
                      <a:endParaRPr lang="en-US" sz="1800" b="0" i="0" u="none" strike="noStrike">
                        <a:solidFill>
                          <a:srgbClr val="000000"/>
                        </a:solidFill>
                        <a:effectLst/>
                        <a:highlight>
                          <a:srgbClr val="DDEBF7"/>
                        </a:highlight>
                        <a:latin typeface="Arial" panose="020B0604020202020204" pitchFamily="34" charset="0"/>
                      </a:endParaRPr>
                    </a:p>
                  </a:txBody>
                  <a:tcPr marL="0" marR="0" marT="0" marB="0" anchor="ctr"/>
                </a:tc>
                <a:tc>
                  <a:txBody>
                    <a:bodyPr/>
                    <a:lstStyle/>
                    <a:p>
                      <a:pPr algn="ctr" fontAlgn="ctr"/>
                      <a:r>
                        <a:rPr lang="en-US" sz="1800" u="none" strike="noStrike">
                          <a:effectLst/>
                          <a:highlight>
                            <a:srgbClr val="DDEBF7"/>
                          </a:highlight>
                        </a:rPr>
                        <a:t>Editorial</a:t>
                      </a:r>
                      <a:endParaRPr lang="en-US" sz="1800" b="0" i="0" u="none" strike="noStrike">
                        <a:solidFill>
                          <a:srgbClr val="000000"/>
                        </a:solidFill>
                        <a:effectLst/>
                        <a:highlight>
                          <a:srgbClr val="DDEBF7"/>
                        </a:highlight>
                        <a:latin typeface="Arial" panose="020B0604020202020204" pitchFamily="34" charset="0"/>
                      </a:endParaRPr>
                    </a:p>
                  </a:txBody>
                  <a:tcPr marL="0" marR="0" marT="0" marB="0" anchor="ctr"/>
                </a:tc>
                <a:extLst>
                  <a:ext uri="{0D108BD9-81ED-4DB2-BD59-A6C34878D82A}">
                    <a16:rowId xmlns:a16="http://schemas.microsoft.com/office/drawing/2014/main" val="4227734372"/>
                  </a:ext>
                </a:extLst>
              </a:tr>
              <a:tr h="175260">
                <a:tc>
                  <a:txBody>
                    <a:bodyPr/>
                    <a:lstStyle/>
                    <a:p>
                      <a:pPr algn="ctr" fontAlgn="ctr"/>
                      <a:r>
                        <a:rPr lang="en-US" sz="1800" u="none" strike="noStrike">
                          <a:effectLst/>
                          <a:highlight>
                            <a:srgbClr val="FFF2CC"/>
                          </a:highlight>
                        </a:rPr>
                        <a:t>851</a:t>
                      </a:r>
                      <a:endParaRPr lang="en-US" sz="1800" b="0" i="0" u="none" strike="noStrike">
                        <a:solidFill>
                          <a:srgbClr val="000000"/>
                        </a:solidFill>
                        <a:effectLst/>
                        <a:highlight>
                          <a:srgbClr val="FFF2CC"/>
                        </a:highlight>
                        <a:latin typeface="Arial" panose="020B0604020202020204" pitchFamily="34" charset="0"/>
                      </a:endParaRPr>
                    </a:p>
                  </a:txBody>
                  <a:tcPr marL="0" marR="0" marT="0" marB="0" anchor="ctr"/>
                </a:tc>
                <a:tc>
                  <a:txBody>
                    <a:bodyPr/>
                    <a:lstStyle/>
                    <a:p>
                      <a:pPr algn="ctr" fontAlgn="ctr"/>
                      <a:r>
                        <a:rPr lang="en-US" sz="1800" u="none" strike="noStrike" dirty="0">
                          <a:effectLst/>
                          <a:highlight>
                            <a:srgbClr val="FFF2CC"/>
                          </a:highlight>
                        </a:rPr>
                        <a:t>614</a:t>
                      </a:r>
                      <a:endParaRPr lang="en-US" sz="1800" b="0" i="0" u="none" strike="noStrike" dirty="0">
                        <a:solidFill>
                          <a:srgbClr val="000000"/>
                        </a:solidFill>
                        <a:effectLst/>
                        <a:highlight>
                          <a:srgbClr val="FFF2CC"/>
                        </a:highlight>
                        <a:latin typeface="Arial" panose="020B0604020202020204" pitchFamily="34" charset="0"/>
                      </a:endParaRPr>
                    </a:p>
                  </a:txBody>
                  <a:tcPr marL="0" marR="0" marT="0" marB="0" anchor="ctr"/>
                </a:tc>
                <a:extLst>
                  <a:ext uri="{0D108BD9-81ED-4DB2-BD59-A6C34878D82A}">
                    <a16:rowId xmlns:a16="http://schemas.microsoft.com/office/drawing/2014/main" val="1789022228"/>
                  </a:ext>
                </a:extLst>
              </a:tr>
              <a:tr h="438150">
                <a:tc>
                  <a:txBody>
                    <a:bodyPr/>
                    <a:lstStyle/>
                    <a:p>
                      <a:pPr algn="ctr" fontAlgn="ctr"/>
                      <a:r>
                        <a:rPr lang="en-US" sz="1800" u="none" strike="noStrike">
                          <a:effectLst/>
                          <a:highlight>
                            <a:srgbClr val="DDEBF7"/>
                          </a:highlight>
                        </a:rPr>
                        <a:t>General</a:t>
                      </a:r>
                      <a:endParaRPr lang="en-US" sz="1800" b="0" i="0" u="none" strike="noStrike">
                        <a:solidFill>
                          <a:srgbClr val="000000"/>
                        </a:solidFill>
                        <a:effectLst/>
                        <a:highlight>
                          <a:srgbClr val="DDEBF7"/>
                        </a:highlight>
                        <a:latin typeface="Arial" panose="020B0604020202020204" pitchFamily="34" charset="0"/>
                      </a:endParaRPr>
                    </a:p>
                  </a:txBody>
                  <a:tcPr marL="0" marR="0" marT="0" marB="0" anchor="ctr"/>
                </a:tc>
                <a:tc>
                  <a:txBody>
                    <a:bodyPr/>
                    <a:lstStyle/>
                    <a:p>
                      <a:pPr algn="ctr" fontAlgn="ctr"/>
                      <a:r>
                        <a:rPr lang="en-US" sz="1800" u="none" strike="noStrike">
                          <a:effectLst/>
                        </a:rPr>
                        <a:t>Okay</a:t>
                      </a:r>
                      <a:endParaRPr lang="en-US" sz="18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4265808868"/>
                  </a:ext>
                </a:extLst>
              </a:tr>
              <a:tr h="175260">
                <a:tc>
                  <a:txBody>
                    <a:bodyPr/>
                    <a:lstStyle/>
                    <a:p>
                      <a:pPr algn="ctr" fontAlgn="ctr"/>
                      <a:r>
                        <a:rPr lang="en-US" sz="1800" u="none" strike="noStrike">
                          <a:effectLst/>
                          <a:highlight>
                            <a:srgbClr val="FFF2CC"/>
                          </a:highlight>
                        </a:rPr>
                        <a:t>5</a:t>
                      </a:r>
                      <a:endParaRPr lang="en-US" sz="1800" b="0" i="0" u="none" strike="noStrike">
                        <a:solidFill>
                          <a:srgbClr val="000000"/>
                        </a:solidFill>
                        <a:effectLst/>
                        <a:highlight>
                          <a:srgbClr val="FFF2CC"/>
                        </a:highlight>
                        <a:latin typeface="Arial" panose="020B0604020202020204" pitchFamily="34" charset="0"/>
                      </a:endParaRPr>
                    </a:p>
                  </a:txBody>
                  <a:tcPr marL="0" marR="0" marT="0" marB="0" anchor="ctr"/>
                </a:tc>
                <a:tc>
                  <a:txBody>
                    <a:bodyPr/>
                    <a:lstStyle/>
                    <a:p>
                      <a:pPr algn="ctr" fontAlgn="ctr"/>
                      <a:r>
                        <a:rPr lang="en-US" sz="1800" u="none" strike="noStrike" dirty="0">
                          <a:effectLst/>
                          <a:highlight>
                            <a:srgbClr val="F2F2F2"/>
                          </a:highlight>
                        </a:rPr>
                        <a:t>1470</a:t>
                      </a:r>
                      <a:endParaRPr lang="en-US" sz="1800" b="0" i="0" u="none" strike="noStrike" dirty="0">
                        <a:solidFill>
                          <a:srgbClr val="000000"/>
                        </a:solidFill>
                        <a:effectLst/>
                        <a:highlight>
                          <a:srgbClr val="F2F2F2"/>
                        </a:highlight>
                        <a:latin typeface="Arial" panose="020B0604020202020204" pitchFamily="34" charset="0"/>
                      </a:endParaRPr>
                    </a:p>
                  </a:txBody>
                  <a:tcPr marL="0" marR="0" marT="0" marB="0" anchor="ctr"/>
                </a:tc>
                <a:extLst>
                  <a:ext uri="{0D108BD9-81ED-4DB2-BD59-A6C34878D82A}">
                    <a16:rowId xmlns:a16="http://schemas.microsoft.com/office/drawing/2014/main" val="910060875"/>
                  </a:ext>
                </a:extLst>
              </a:tr>
            </a:tbl>
          </a:graphicData>
        </a:graphic>
      </p:graphicFrame>
      <p:graphicFrame>
        <p:nvGraphicFramePr>
          <p:cNvPr id="9" name="Table 8">
            <a:extLst>
              <a:ext uri="{FF2B5EF4-FFF2-40B4-BE49-F238E27FC236}">
                <a16:creationId xmlns:a16="http://schemas.microsoft.com/office/drawing/2014/main" id="{3DE38676-C34D-630A-A082-496C60D13439}"/>
              </a:ext>
            </a:extLst>
          </p:cNvPr>
          <p:cNvGraphicFramePr>
            <a:graphicFrameLocks noGrp="1"/>
          </p:cNvGraphicFramePr>
          <p:nvPr>
            <p:extLst>
              <p:ext uri="{D42A27DB-BD31-4B8C-83A1-F6EECF244321}">
                <p14:modId xmlns:p14="http://schemas.microsoft.com/office/powerpoint/2010/main" val="1117562725"/>
              </p:ext>
            </p:extLst>
          </p:nvPr>
        </p:nvGraphicFramePr>
        <p:xfrm>
          <a:off x="3886200" y="820103"/>
          <a:ext cx="3695701" cy="4495800"/>
        </p:xfrm>
        <a:graphic>
          <a:graphicData uri="http://schemas.openxmlformats.org/drawingml/2006/table">
            <a:tbl>
              <a:tblPr>
                <a:tableStyleId>{5C22544A-7EE6-4342-B048-85BDC9FD1C3A}</a:tableStyleId>
              </a:tblPr>
              <a:tblGrid>
                <a:gridCol w="2014713">
                  <a:extLst>
                    <a:ext uri="{9D8B030D-6E8A-4147-A177-3AD203B41FA5}">
                      <a16:colId xmlns:a16="http://schemas.microsoft.com/office/drawing/2014/main" val="130515995"/>
                    </a:ext>
                  </a:extLst>
                </a:gridCol>
                <a:gridCol w="1002942">
                  <a:extLst>
                    <a:ext uri="{9D8B030D-6E8A-4147-A177-3AD203B41FA5}">
                      <a16:colId xmlns:a16="http://schemas.microsoft.com/office/drawing/2014/main" val="2344627369"/>
                    </a:ext>
                  </a:extLst>
                </a:gridCol>
                <a:gridCol w="678046">
                  <a:extLst>
                    <a:ext uri="{9D8B030D-6E8A-4147-A177-3AD203B41FA5}">
                      <a16:colId xmlns:a16="http://schemas.microsoft.com/office/drawing/2014/main" val="800464756"/>
                    </a:ext>
                  </a:extLst>
                </a:gridCol>
              </a:tblGrid>
              <a:tr h="167640">
                <a:tc>
                  <a:txBody>
                    <a:bodyPr/>
                    <a:lstStyle/>
                    <a:p>
                      <a:pPr algn="l" fontAlgn="b"/>
                      <a:r>
                        <a:rPr lang="en-US" sz="1600" b="1" u="none" strike="noStrike" dirty="0">
                          <a:effectLst/>
                        </a:rPr>
                        <a:t>Technical Category</a:t>
                      </a:r>
                      <a:endParaRPr lang="en-US" sz="1600" b="1" i="0" u="none" strike="noStrike" dirty="0">
                        <a:effectLst/>
                        <a:latin typeface="Arial" panose="020B0604020202020204" pitchFamily="34" charset="0"/>
                      </a:endParaRPr>
                    </a:p>
                  </a:txBody>
                  <a:tcPr marL="7620" marR="7620" marT="7620" marB="0" anchor="b"/>
                </a:tc>
                <a:tc>
                  <a:txBody>
                    <a:bodyPr/>
                    <a:lstStyle/>
                    <a:p>
                      <a:pPr algn="l" fontAlgn="b"/>
                      <a:r>
                        <a:rPr lang="en-US" sz="1600" b="1" u="none" strike="noStrike" dirty="0">
                          <a:effectLst/>
                        </a:rPr>
                        <a:t>Code</a:t>
                      </a:r>
                      <a:endParaRPr lang="en-US" sz="1600" b="1" i="0" u="none" strike="noStrike" dirty="0">
                        <a:effectLst/>
                        <a:latin typeface="Arial" panose="020B0604020202020204" pitchFamily="34" charset="0"/>
                      </a:endParaRPr>
                    </a:p>
                  </a:txBody>
                  <a:tcPr marL="7620" marR="7620" marT="7620" marB="0" anchor="b"/>
                </a:tc>
                <a:tc>
                  <a:txBody>
                    <a:bodyPr/>
                    <a:lstStyle/>
                    <a:p>
                      <a:pPr algn="l" fontAlgn="b"/>
                      <a:r>
                        <a:rPr lang="en-US" sz="1600" b="1" u="none" strike="noStrike" dirty="0">
                          <a:effectLst/>
                        </a:rPr>
                        <a:t># CIDs</a:t>
                      </a:r>
                      <a:endParaRPr lang="en-US" sz="1600" b="1" i="0" u="none" strike="noStrike" dirty="0">
                        <a:effectLst/>
                        <a:latin typeface="Arial" panose="020B0604020202020204" pitchFamily="34" charset="0"/>
                      </a:endParaRPr>
                    </a:p>
                  </a:txBody>
                  <a:tcPr marL="7620" marR="7620" marT="7620" marB="0" anchor="b"/>
                </a:tc>
                <a:extLst>
                  <a:ext uri="{0D108BD9-81ED-4DB2-BD59-A6C34878D82A}">
                    <a16:rowId xmlns:a16="http://schemas.microsoft.com/office/drawing/2014/main" val="876218125"/>
                  </a:ext>
                </a:extLst>
              </a:tr>
              <a:tr h="167640">
                <a:tc>
                  <a:txBody>
                    <a:bodyPr/>
                    <a:lstStyle/>
                    <a:p>
                      <a:pPr algn="l" fontAlgn="b"/>
                      <a:r>
                        <a:rPr lang="en-US" sz="1600" u="none" strike="noStrike">
                          <a:effectLst/>
                        </a:rPr>
                        <a:t>Ack changes</a:t>
                      </a:r>
                      <a:endParaRPr lang="en-US" sz="1600" b="0" i="0" u="none" strike="noStrike">
                        <a:effectLst/>
                        <a:latin typeface="Arial" panose="020B0604020202020204" pitchFamily="34" charset="0"/>
                      </a:endParaRPr>
                    </a:p>
                  </a:txBody>
                  <a:tcPr marL="7620" marR="7620" marT="7620" marB="0" anchor="b"/>
                </a:tc>
                <a:tc>
                  <a:txBody>
                    <a:bodyPr/>
                    <a:lstStyle/>
                    <a:p>
                      <a:pPr algn="l" fontAlgn="b"/>
                      <a:r>
                        <a:rPr lang="en-US" sz="1600" u="none" strike="noStrike">
                          <a:effectLst/>
                        </a:rPr>
                        <a:t>ACK</a:t>
                      </a:r>
                      <a:endParaRPr lang="en-US" sz="1600" b="0" i="0" u="none" strike="noStrike">
                        <a:effectLst/>
                        <a:latin typeface="Arial" panose="020B0604020202020204" pitchFamily="34" charset="0"/>
                      </a:endParaRPr>
                    </a:p>
                  </a:txBody>
                  <a:tcPr marL="7620" marR="7620" marT="7620" marB="0" anchor="b"/>
                </a:tc>
                <a:tc>
                  <a:txBody>
                    <a:bodyPr/>
                    <a:lstStyle/>
                    <a:p>
                      <a:pPr algn="r" fontAlgn="b"/>
                      <a:r>
                        <a:rPr lang="en-US" sz="1600" u="none" strike="noStrike" dirty="0">
                          <a:effectLst/>
                        </a:rPr>
                        <a:t>2</a:t>
                      </a:r>
                      <a:endParaRPr lang="en-US" sz="1600" b="0" i="0" u="none" strike="noStrike" dirty="0">
                        <a:effectLst/>
                        <a:latin typeface="Arial" panose="020B0604020202020204" pitchFamily="34" charset="0"/>
                      </a:endParaRPr>
                    </a:p>
                  </a:txBody>
                  <a:tcPr marL="7620" marR="7620" marT="7620" marB="0" anchor="b"/>
                </a:tc>
                <a:extLst>
                  <a:ext uri="{0D108BD9-81ED-4DB2-BD59-A6C34878D82A}">
                    <a16:rowId xmlns:a16="http://schemas.microsoft.com/office/drawing/2014/main" val="2432258991"/>
                  </a:ext>
                </a:extLst>
              </a:tr>
              <a:tr h="167640">
                <a:tc>
                  <a:txBody>
                    <a:bodyPr/>
                    <a:lstStyle/>
                    <a:p>
                      <a:pPr algn="l" fontAlgn="b"/>
                      <a:r>
                        <a:rPr lang="en-US" sz="1600" u="none" strike="noStrike" dirty="0">
                          <a:effectLst/>
                        </a:rPr>
                        <a:t>Other channel access</a:t>
                      </a:r>
                      <a:endParaRPr lang="en-US" sz="1600" b="0" i="0" u="none" strike="noStrike" dirty="0">
                        <a:effectLst/>
                        <a:latin typeface="Arial" panose="020B0604020202020204" pitchFamily="34" charset="0"/>
                      </a:endParaRPr>
                    </a:p>
                  </a:txBody>
                  <a:tcPr marL="7620" marR="7620" marT="7620" marB="0" anchor="b"/>
                </a:tc>
                <a:tc>
                  <a:txBody>
                    <a:bodyPr/>
                    <a:lstStyle/>
                    <a:p>
                      <a:pPr algn="l" fontAlgn="b"/>
                      <a:r>
                        <a:rPr lang="en-US" sz="1600" u="none" strike="noStrike" dirty="0">
                          <a:effectLst/>
                        </a:rPr>
                        <a:t>CHA</a:t>
                      </a:r>
                      <a:endParaRPr lang="en-US" sz="1600" b="0" i="0" u="none" strike="noStrike" dirty="0">
                        <a:effectLst/>
                        <a:latin typeface="Arial" panose="020B0604020202020204" pitchFamily="34" charset="0"/>
                      </a:endParaRPr>
                    </a:p>
                  </a:txBody>
                  <a:tcPr marL="7620" marR="7620" marT="7620" marB="0" anchor="b"/>
                </a:tc>
                <a:tc>
                  <a:txBody>
                    <a:bodyPr/>
                    <a:lstStyle/>
                    <a:p>
                      <a:pPr algn="r" fontAlgn="b"/>
                      <a:r>
                        <a:rPr lang="en-US" sz="1600" u="none" strike="noStrike">
                          <a:effectLst/>
                        </a:rPr>
                        <a:t>3</a:t>
                      </a:r>
                      <a:endParaRPr lang="en-US" sz="1600" b="0" i="0" u="none" strike="noStrike">
                        <a:effectLst/>
                        <a:latin typeface="Arial" panose="020B0604020202020204" pitchFamily="34" charset="0"/>
                      </a:endParaRPr>
                    </a:p>
                  </a:txBody>
                  <a:tcPr marL="7620" marR="7620" marT="7620" marB="0" anchor="b"/>
                </a:tc>
                <a:extLst>
                  <a:ext uri="{0D108BD9-81ED-4DB2-BD59-A6C34878D82A}">
                    <a16:rowId xmlns:a16="http://schemas.microsoft.com/office/drawing/2014/main" val="303453498"/>
                  </a:ext>
                </a:extLst>
              </a:tr>
              <a:tr h="167640">
                <a:tc>
                  <a:txBody>
                    <a:bodyPr/>
                    <a:lstStyle/>
                    <a:p>
                      <a:pPr algn="l" fontAlgn="b"/>
                      <a:r>
                        <a:rPr lang="en-US" sz="1600" u="none" strike="noStrike">
                          <a:effectLst/>
                        </a:rPr>
                        <a:t>Dynamic Data Rate Mode</a:t>
                      </a:r>
                      <a:endParaRPr lang="en-US" sz="1600" b="0" i="0" u="none" strike="noStrike">
                        <a:effectLst/>
                        <a:latin typeface="Arial" panose="020B0604020202020204" pitchFamily="34" charset="0"/>
                      </a:endParaRPr>
                    </a:p>
                  </a:txBody>
                  <a:tcPr marL="7620" marR="7620" marT="7620" marB="0" anchor="b"/>
                </a:tc>
                <a:tc>
                  <a:txBody>
                    <a:bodyPr/>
                    <a:lstStyle/>
                    <a:p>
                      <a:pPr algn="l" fontAlgn="b"/>
                      <a:r>
                        <a:rPr lang="en-US" sz="1600" u="none" strike="noStrike">
                          <a:effectLst/>
                        </a:rPr>
                        <a:t>DDRN</a:t>
                      </a:r>
                      <a:endParaRPr lang="en-US" sz="1600" b="0" i="0" u="none" strike="noStrike">
                        <a:effectLst/>
                        <a:latin typeface="Arial" panose="020B0604020202020204" pitchFamily="34" charset="0"/>
                      </a:endParaRPr>
                    </a:p>
                  </a:txBody>
                  <a:tcPr marL="7620" marR="7620" marT="7620" marB="0" anchor="b"/>
                </a:tc>
                <a:tc>
                  <a:txBody>
                    <a:bodyPr/>
                    <a:lstStyle/>
                    <a:p>
                      <a:pPr algn="r" fontAlgn="b"/>
                      <a:r>
                        <a:rPr lang="en-US" sz="1600" u="none" strike="noStrike">
                          <a:effectLst/>
                        </a:rPr>
                        <a:t>0</a:t>
                      </a:r>
                      <a:endParaRPr lang="en-US" sz="1600" b="0" i="0" u="none" strike="noStrike">
                        <a:effectLst/>
                        <a:latin typeface="Arial" panose="020B0604020202020204" pitchFamily="34" charset="0"/>
                      </a:endParaRPr>
                    </a:p>
                  </a:txBody>
                  <a:tcPr marL="7620" marR="7620" marT="7620" marB="0" anchor="b"/>
                </a:tc>
                <a:extLst>
                  <a:ext uri="{0D108BD9-81ED-4DB2-BD59-A6C34878D82A}">
                    <a16:rowId xmlns:a16="http://schemas.microsoft.com/office/drawing/2014/main" val="2053822832"/>
                  </a:ext>
                </a:extLst>
              </a:tr>
              <a:tr h="167640">
                <a:tc>
                  <a:txBody>
                    <a:bodyPr/>
                    <a:lstStyle/>
                    <a:p>
                      <a:pPr algn="l" fontAlgn="b"/>
                      <a:r>
                        <a:rPr lang="en-US" sz="1600" u="none" strike="noStrike">
                          <a:effectLst/>
                        </a:rPr>
                        <a:t>Device discovery </a:t>
                      </a:r>
                      <a:endParaRPr lang="en-US" sz="1600" b="0" i="0" u="none" strike="noStrike">
                        <a:effectLst/>
                        <a:latin typeface="Arial" panose="020B0604020202020204" pitchFamily="34" charset="0"/>
                      </a:endParaRPr>
                    </a:p>
                  </a:txBody>
                  <a:tcPr marL="7620" marR="7620" marT="7620" marB="0" anchor="b"/>
                </a:tc>
                <a:tc>
                  <a:txBody>
                    <a:bodyPr/>
                    <a:lstStyle/>
                    <a:p>
                      <a:pPr algn="l" fontAlgn="b"/>
                      <a:r>
                        <a:rPr lang="en-US" sz="1600" u="none" strike="noStrike">
                          <a:effectLst/>
                        </a:rPr>
                        <a:t>DISC</a:t>
                      </a:r>
                      <a:endParaRPr lang="en-US" sz="1600" b="0" i="0" u="none" strike="noStrike">
                        <a:effectLst/>
                        <a:latin typeface="Arial" panose="020B0604020202020204" pitchFamily="34" charset="0"/>
                      </a:endParaRPr>
                    </a:p>
                  </a:txBody>
                  <a:tcPr marL="7620" marR="7620" marT="7620" marB="0" anchor="b"/>
                </a:tc>
                <a:tc>
                  <a:txBody>
                    <a:bodyPr/>
                    <a:lstStyle/>
                    <a:p>
                      <a:pPr algn="r" fontAlgn="b"/>
                      <a:r>
                        <a:rPr lang="en-US" sz="1600" u="none" strike="noStrike">
                          <a:effectLst/>
                        </a:rPr>
                        <a:t>36</a:t>
                      </a:r>
                      <a:endParaRPr lang="en-US" sz="1600" b="0" i="0" u="none" strike="noStrike">
                        <a:effectLst/>
                        <a:latin typeface="Arial" panose="020B0604020202020204" pitchFamily="34" charset="0"/>
                      </a:endParaRPr>
                    </a:p>
                  </a:txBody>
                  <a:tcPr marL="7620" marR="7620" marT="7620" marB="0" anchor="b"/>
                </a:tc>
                <a:extLst>
                  <a:ext uri="{0D108BD9-81ED-4DB2-BD59-A6C34878D82A}">
                    <a16:rowId xmlns:a16="http://schemas.microsoft.com/office/drawing/2014/main" val="2917142395"/>
                  </a:ext>
                </a:extLst>
              </a:tr>
              <a:tr h="167640">
                <a:tc>
                  <a:txBody>
                    <a:bodyPr/>
                    <a:lstStyle/>
                    <a:p>
                      <a:pPr algn="l" fontAlgn="b"/>
                      <a:r>
                        <a:rPr lang="en-US" sz="1600" u="none" strike="noStrike">
                          <a:effectLst/>
                        </a:rPr>
                        <a:t>Multi-node ranging / Hyper Block</a:t>
                      </a:r>
                      <a:endParaRPr lang="en-US" sz="1600" b="0" i="0" u="none" strike="noStrike">
                        <a:effectLst/>
                        <a:latin typeface="Arial" panose="020B0604020202020204" pitchFamily="34" charset="0"/>
                      </a:endParaRPr>
                    </a:p>
                  </a:txBody>
                  <a:tcPr marL="7620" marR="7620" marT="7620" marB="0" anchor="b"/>
                </a:tc>
                <a:tc>
                  <a:txBody>
                    <a:bodyPr/>
                    <a:lstStyle/>
                    <a:p>
                      <a:pPr algn="l" fontAlgn="b"/>
                      <a:r>
                        <a:rPr lang="en-US" sz="1600" u="none" strike="noStrike">
                          <a:effectLst/>
                        </a:rPr>
                        <a:t>HB</a:t>
                      </a:r>
                      <a:endParaRPr lang="en-US" sz="1600" b="0" i="0" u="none" strike="noStrike">
                        <a:effectLst/>
                        <a:latin typeface="Arial" panose="020B0604020202020204" pitchFamily="34" charset="0"/>
                      </a:endParaRPr>
                    </a:p>
                  </a:txBody>
                  <a:tcPr marL="7620" marR="7620" marT="7620" marB="0" anchor="b"/>
                </a:tc>
                <a:tc>
                  <a:txBody>
                    <a:bodyPr/>
                    <a:lstStyle/>
                    <a:p>
                      <a:pPr algn="r" fontAlgn="b"/>
                      <a:r>
                        <a:rPr lang="en-US" sz="1600" u="none" strike="noStrike">
                          <a:effectLst/>
                        </a:rPr>
                        <a:t>66</a:t>
                      </a:r>
                      <a:endParaRPr lang="en-US" sz="1600" b="0" i="0" u="none" strike="noStrike">
                        <a:effectLst/>
                        <a:latin typeface="Arial" panose="020B0604020202020204" pitchFamily="34" charset="0"/>
                      </a:endParaRPr>
                    </a:p>
                  </a:txBody>
                  <a:tcPr marL="7620" marR="7620" marT="7620" marB="0" anchor="b"/>
                </a:tc>
                <a:extLst>
                  <a:ext uri="{0D108BD9-81ED-4DB2-BD59-A6C34878D82A}">
                    <a16:rowId xmlns:a16="http://schemas.microsoft.com/office/drawing/2014/main" val="1824588881"/>
                  </a:ext>
                </a:extLst>
              </a:tr>
              <a:tr h="167640">
                <a:tc>
                  <a:txBody>
                    <a:bodyPr/>
                    <a:lstStyle/>
                    <a:p>
                      <a:pPr algn="l" fontAlgn="b"/>
                      <a:r>
                        <a:rPr lang="en-US" sz="1600" u="none" strike="noStrike">
                          <a:effectLst/>
                        </a:rPr>
                        <a:t>LDPC</a:t>
                      </a:r>
                      <a:endParaRPr lang="en-US" sz="1600" b="0" i="0" u="none" strike="noStrike">
                        <a:effectLst/>
                        <a:latin typeface="Arial" panose="020B0604020202020204" pitchFamily="34" charset="0"/>
                      </a:endParaRPr>
                    </a:p>
                  </a:txBody>
                  <a:tcPr marL="7620" marR="7620" marT="7620" marB="0" anchor="b"/>
                </a:tc>
                <a:tc>
                  <a:txBody>
                    <a:bodyPr/>
                    <a:lstStyle/>
                    <a:p>
                      <a:pPr algn="l" fontAlgn="b"/>
                      <a:r>
                        <a:rPr lang="en-US" sz="1600" u="none" strike="noStrike">
                          <a:effectLst/>
                        </a:rPr>
                        <a:t>LCPC</a:t>
                      </a:r>
                      <a:endParaRPr lang="en-US" sz="1600" b="0" i="0" u="none" strike="noStrike">
                        <a:effectLst/>
                        <a:latin typeface="Arial" panose="020B0604020202020204" pitchFamily="34" charset="0"/>
                      </a:endParaRPr>
                    </a:p>
                  </a:txBody>
                  <a:tcPr marL="7620" marR="7620" marT="7620" marB="0" anchor="b"/>
                </a:tc>
                <a:tc>
                  <a:txBody>
                    <a:bodyPr/>
                    <a:lstStyle/>
                    <a:p>
                      <a:pPr algn="r" fontAlgn="b"/>
                      <a:r>
                        <a:rPr lang="en-US" sz="1600" u="none" strike="noStrike">
                          <a:effectLst/>
                        </a:rPr>
                        <a:t>0</a:t>
                      </a:r>
                      <a:endParaRPr lang="en-US" sz="1600" b="0" i="0" u="none" strike="noStrike">
                        <a:effectLst/>
                        <a:latin typeface="Arial" panose="020B0604020202020204" pitchFamily="34" charset="0"/>
                      </a:endParaRPr>
                    </a:p>
                  </a:txBody>
                  <a:tcPr marL="7620" marR="7620" marT="7620" marB="0" anchor="b"/>
                </a:tc>
                <a:extLst>
                  <a:ext uri="{0D108BD9-81ED-4DB2-BD59-A6C34878D82A}">
                    <a16:rowId xmlns:a16="http://schemas.microsoft.com/office/drawing/2014/main" val="4145426066"/>
                  </a:ext>
                </a:extLst>
              </a:tr>
              <a:tr h="167640">
                <a:tc>
                  <a:txBody>
                    <a:bodyPr/>
                    <a:lstStyle/>
                    <a:p>
                      <a:pPr algn="l" fontAlgn="b"/>
                      <a:r>
                        <a:rPr lang="en-US" sz="1600" u="none" strike="noStrike" dirty="0">
                          <a:effectLst/>
                        </a:rPr>
                        <a:t>MAC General</a:t>
                      </a:r>
                      <a:endParaRPr lang="en-US" sz="1600" b="0" i="0" u="none" strike="noStrike" dirty="0">
                        <a:effectLst/>
                        <a:latin typeface="Arial" panose="020B0604020202020204" pitchFamily="34" charset="0"/>
                      </a:endParaRPr>
                    </a:p>
                  </a:txBody>
                  <a:tcPr marL="7620" marR="7620" marT="7620" marB="0" anchor="b"/>
                </a:tc>
                <a:tc>
                  <a:txBody>
                    <a:bodyPr/>
                    <a:lstStyle/>
                    <a:p>
                      <a:pPr algn="l" fontAlgn="b"/>
                      <a:r>
                        <a:rPr lang="en-US" sz="1600" u="none" strike="noStrike">
                          <a:effectLst/>
                        </a:rPr>
                        <a:t>MAC</a:t>
                      </a:r>
                      <a:endParaRPr lang="en-US" sz="1600" b="0" i="0" u="none" strike="noStrike">
                        <a:effectLst/>
                        <a:latin typeface="Arial" panose="020B0604020202020204" pitchFamily="34" charset="0"/>
                      </a:endParaRPr>
                    </a:p>
                  </a:txBody>
                  <a:tcPr marL="7620" marR="7620" marT="7620" marB="0" anchor="b"/>
                </a:tc>
                <a:tc>
                  <a:txBody>
                    <a:bodyPr/>
                    <a:lstStyle/>
                    <a:p>
                      <a:pPr algn="r" fontAlgn="b"/>
                      <a:r>
                        <a:rPr lang="en-US" sz="1600" u="none" strike="noStrike">
                          <a:effectLst/>
                        </a:rPr>
                        <a:t>23</a:t>
                      </a:r>
                      <a:endParaRPr lang="en-US" sz="1600" b="0" i="0" u="none" strike="noStrike">
                        <a:effectLst/>
                        <a:latin typeface="Arial" panose="020B0604020202020204" pitchFamily="34" charset="0"/>
                      </a:endParaRPr>
                    </a:p>
                  </a:txBody>
                  <a:tcPr marL="7620" marR="7620" marT="7620" marB="0" anchor="b"/>
                </a:tc>
                <a:extLst>
                  <a:ext uri="{0D108BD9-81ED-4DB2-BD59-A6C34878D82A}">
                    <a16:rowId xmlns:a16="http://schemas.microsoft.com/office/drawing/2014/main" val="2700552732"/>
                  </a:ext>
                </a:extLst>
              </a:tr>
              <a:tr h="167640">
                <a:tc>
                  <a:txBody>
                    <a:bodyPr/>
                    <a:lstStyle/>
                    <a:p>
                      <a:pPr algn="l" fontAlgn="b"/>
                      <a:r>
                        <a:rPr lang="en-US" sz="1600" u="none" strike="noStrike">
                          <a:effectLst/>
                        </a:rPr>
                        <a:t>Not another category</a:t>
                      </a:r>
                      <a:endParaRPr lang="en-US" sz="1600" b="0" i="0" u="none" strike="noStrike">
                        <a:effectLst/>
                        <a:latin typeface="Arial" panose="020B0604020202020204" pitchFamily="34" charset="0"/>
                      </a:endParaRPr>
                    </a:p>
                  </a:txBody>
                  <a:tcPr marL="7620" marR="7620" marT="7620" marB="0" anchor="b"/>
                </a:tc>
                <a:tc>
                  <a:txBody>
                    <a:bodyPr/>
                    <a:lstStyle/>
                    <a:p>
                      <a:pPr algn="l" fontAlgn="b"/>
                      <a:r>
                        <a:rPr lang="en-US" sz="1600" u="none" strike="noStrike">
                          <a:effectLst/>
                        </a:rPr>
                        <a:t>MISC</a:t>
                      </a:r>
                      <a:endParaRPr lang="en-US" sz="1600" b="0" i="0" u="none" strike="noStrike">
                        <a:effectLst/>
                        <a:latin typeface="Arial" panose="020B0604020202020204" pitchFamily="34" charset="0"/>
                      </a:endParaRPr>
                    </a:p>
                  </a:txBody>
                  <a:tcPr marL="7620" marR="7620" marT="7620" marB="0" anchor="b"/>
                </a:tc>
                <a:tc>
                  <a:txBody>
                    <a:bodyPr/>
                    <a:lstStyle/>
                    <a:p>
                      <a:pPr algn="r" fontAlgn="b"/>
                      <a:r>
                        <a:rPr lang="en-US" sz="1600" u="none" strike="noStrike">
                          <a:effectLst/>
                        </a:rPr>
                        <a:t>4</a:t>
                      </a:r>
                      <a:endParaRPr lang="en-US" sz="1600" b="0" i="0" u="none" strike="noStrike">
                        <a:effectLst/>
                        <a:latin typeface="Arial" panose="020B0604020202020204" pitchFamily="34" charset="0"/>
                      </a:endParaRPr>
                    </a:p>
                  </a:txBody>
                  <a:tcPr marL="7620" marR="7620" marT="7620" marB="0" anchor="b"/>
                </a:tc>
                <a:extLst>
                  <a:ext uri="{0D108BD9-81ED-4DB2-BD59-A6C34878D82A}">
                    <a16:rowId xmlns:a16="http://schemas.microsoft.com/office/drawing/2014/main" val="1770364285"/>
                  </a:ext>
                </a:extLst>
              </a:tr>
              <a:tr h="167640">
                <a:tc>
                  <a:txBody>
                    <a:bodyPr/>
                    <a:lstStyle/>
                    <a:p>
                      <a:pPr algn="l" fontAlgn="b"/>
                      <a:r>
                        <a:rPr lang="en-US" sz="1600" u="none" strike="noStrike">
                          <a:effectLst/>
                        </a:rPr>
                        <a:t>MMS general (both)</a:t>
                      </a:r>
                      <a:endParaRPr lang="en-US" sz="1600" b="0" i="0" u="none" strike="noStrike">
                        <a:effectLst/>
                        <a:latin typeface="Arial" panose="020B0604020202020204" pitchFamily="34" charset="0"/>
                      </a:endParaRPr>
                    </a:p>
                  </a:txBody>
                  <a:tcPr marL="7620" marR="7620" marT="7620" marB="0" anchor="b"/>
                </a:tc>
                <a:tc>
                  <a:txBody>
                    <a:bodyPr/>
                    <a:lstStyle/>
                    <a:p>
                      <a:pPr algn="l" fontAlgn="b"/>
                      <a:r>
                        <a:rPr lang="en-US" sz="1600" u="none" strike="noStrike">
                          <a:effectLst/>
                        </a:rPr>
                        <a:t>MMS</a:t>
                      </a:r>
                      <a:endParaRPr lang="en-US" sz="1600" b="0" i="0" u="none" strike="noStrike">
                        <a:effectLst/>
                        <a:latin typeface="Arial" panose="020B0604020202020204" pitchFamily="34" charset="0"/>
                      </a:endParaRPr>
                    </a:p>
                  </a:txBody>
                  <a:tcPr marL="7620" marR="7620" marT="7620" marB="0" anchor="b"/>
                </a:tc>
                <a:tc>
                  <a:txBody>
                    <a:bodyPr/>
                    <a:lstStyle/>
                    <a:p>
                      <a:pPr algn="r" fontAlgn="b"/>
                      <a:r>
                        <a:rPr lang="en-US" sz="1600" u="none" strike="noStrike">
                          <a:effectLst/>
                        </a:rPr>
                        <a:t>246</a:t>
                      </a:r>
                      <a:endParaRPr lang="en-US" sz="1600" b="0" i="0" u="none" strike="noStrike">
                        <a:effectLst/>
                        <a:latin typeface="Arial" panose="020B0604020202020204" pitchFamily="34" charset="0"/>
                      </a:endParaRPr>
                    </a:p>
                  </a:txBody>
                  <a:tcPr marL="7620" marR="7620" marT="7620" marB="0" anchor="b"/>
                </a:tc>
                <a:extLst>
                  <a:ext uri="{0D108BD9-81ED-4DB2-BD59-A6C34878D82A}">
                    <a16:rowId xmlns:a16="http://schemas.microsoft.com/office/drawing/2014/main" val="1405586409"/>
                  </a:ext>
                </a:extLst>
              </a:tr>
              <a:tr h="167640">
                <a:tc>
                  <a:txBody>
                    <a:bodyPr/>
                    <a:lstStyle/>
                    <a:p>
                      <a:pPr algn="l" fontAlgn="b"/>
                      <a:r>
                        <a:rPr lang="en-US" sz="1600" u="none" strike="noStrike">
                          <a:effectLst/>
                        </a:rPr>
                        <a:t>MMS specific to Narrow Band</a:t>
                      </a:r>
                      <a:endParaRPr lang="en-US" sz="1600" b="0" i="0" u="none" strike="noStrike">
                        <a:effectLst/>
                        <a:latin typeface="Arial" panose="020B0604020202020204" pitchFamily="34" charset="0"/>
                      </a:endParaRPr>
                    </a:p>
                  </a:txBody>
                  <a:tcPr marL="7620" marR="7620" marT="7620" marB="0" anchor="b"/>
                </a:tc>
                <a:tc>
                  <a:txBody>
                    <a:bodyPr/>
                    <a:lstStyle/>
                    <a:p>
                      <a:pPr algn="l" fontAlgn="b"/>
                      <a:r>
                        <a:rPr lang="en-US" sz="1600" u="none" strike="noStrike">
                          <a:effectLst/>
                        </a:rPr>
                        <a:t>MMSNB</a:t>
                      </a:r>
                      <a:endParaRPr lang="en-US" sz="1600" b="0" i="0" u="none" strike="noStrike">
                        <a:effectLst/>
                        <a:latin typeface="Arial" panose="020B0604020202020204" pitchFamily="34" charset="0"/>
                      </a:endParaRPr>
                    </a:p>
                  </a:txBody>
                  <a:tcPr marL="7620" marR="7620" marT="7620" marB="0" anchor="b"/>
                </a:tc>
                <a:tc>
                  <a:txBody>
                    <a:bodyPr/>
                    <a:lstStyle/>
                    <a:p>
                      <a:pPr algn="r" fontAlgn="b"/>
                      <a:r>
                        <a:rPr lang="en-US" sz="1600" u="none" strike="noStrike">
                          <a:effectLst/>
                        </a:rPr>
                        <a:t>4</a:t>
                      </a:r>
                      <a:endParaRPr lang="en-US" sz="1600" b="0" i="0" u="none" strike="noStrike">
                        <a:effectLst/>
                        <a:latin typeface="Arial" panose="020B0604020202020204" pitchFamily="34" charset="0"/>
                      </a:endParaRPr>
                    </a:p>
                  </a:txBody>
                  <a:tcPr marL="7620" marR="7620" marT="7620" marB="0" anchor="b"/>
                </a:tc>
                <a:extLst>
                  <a:ext uri="{0D108BD9-81ED-4DB2-BD59-A6C34878D82A}">
                    <a16:rowId xmlns:a16="http://schemas.microsoft.com/office/drawing/2014/main" val="2626150240"/>
                  </a:ext>
                </a:extLst>
              </a:tr>
              <a:tr h="167640">
                <a:tc>
                  <a:txBody>
                    <a:bodyPr/>
                    <a:lstStyle/>
                    <a:p>
                      <a:pPr algn="l" fontAlgn="b"/>
                      <a:r>
                        <a:rPr lang="en-US" sz="1600" u="none" strike="noStrike">
                          <a:effectLst/>
                        </a:rPr>
                        <a:t>MMS specific to UWN</a:t>
                      </a:r>
                      <a:endParaRPr lang="en-US" sz="1600" b="0" i="0" u="none" strike="noStrike">
                        <a:effectLst/>
                        <a:latin typeface="Arial" panose="020B0604020202020204" pitchFamily="34" charset="0"/>
                      </a:endParaRPr>
                    </a:p>
                  </a:txBody>
                  <a:tcPr marL="7620" marR="7620" marT="7620" marB="0" anchor="b"/>
                </a:tc>
                <a:tc>
                  <a:txBody>
                    <a:bodyPr/>
                    <a:lstStyle/>
                    <a:p>
                      <a:pPr algn="l" fontAlgn="b"/>
                      <a:r>
                        <a:rPr lang="en-US" sz="1600" u="none" strike="noStrike">
                          <a:effectLst/>
                        </a:rPr>
                        <a:t>MMSUWB</a:t>
                      </a:r>
                      <a:endParaRPr lang="en-US" sz="1600" b="0" i="0" u="none" strike="noStrike">
                        <a:effectLst/>
                        <a:latin typeface="Arial" panose="020B0604020202020204" pitchFamily="34" charset="0"/>
                      </a:endParaRPr>
                    </a:p>
                  </a:txBody>
                  <a:tcPr marL="7620" marR="7620" marT="7620" marB="0" anchor="b"/>
                </a:tc>
                <a:tc>
                  <a:txBody>
                    <a:bodyPr/>
                    <a:lstStyle/>
                    <a:p>
                      <a:pPr algn="r" fontAlgn="b"/>
                      <a:r>
                        <a:rPr lang="en-US" sz="1600" u="none" strike="noStrike">
                          <a:effectLst/>
                        </a:rPr>
                        <a:t>9</a:t>
                      </a:r>
                      <a:endParaRPr lang="en-US" sz="1600" b="0" i="0" u="none" strike="noStrike">
                        <a:effectLst/>
                        <a:latin typeface="Arial" panose="020B0604020202020204" pitchFamily="34" charset="0"/>
                      </a:endParaRPr>
                    </a:p>
                  </a:txBody>
                  <a:tcPr marL="7620" marR="7620" marT="7620" marB="0" anchor="b"/>
                </a:tc>
                <a:extLst>
                  <a:ext uri="{0D108BD9-81ED-4DB2-BD59-A6C34878D82A}">
                    <a16:rowId xmlns:a16="http://schemas.microsoft.com/office/drawing/2014/main" val="1888717657"/>
                  </a:ext>
                </a:extLst>
              </a:tr>
              <a:tr h="167640">
                <a:tc>
                  <a:txBody>
                    <a:bodyPr/>
                    <a:lstStyle/>
                    <a:p>
                      <a:pPr algn="l" fontAlgn="b"/>
                      <a:r>
                        <a:rPr lang="en-US" sz="1600" u="none" strike="noStrike">
                          <a:effectLst/>
                        </a:rPr>
                        <a:t>Narrow Band specific function</a:t>
                      </a:r>
                      <a:endParaRPr lang="en-US" sz="1600" b="0" i="0" u="none" strike="noStrike">
                        <a:effectLst/>
                        <a:latin typeface="Arial" panose="020B0604020202020204" pitchFamily="34" charset="0"/>
                      </a:endParaRPr>
                    </a:p>
                  </a:txBody>
                  <a:tcPr marL="7620" marR="7620" marT="7620" marB="0" anchor="b"/>
                </a:tc>
                <a:tc>
                  <a:txBody>
                    <a:bodyPr/>
                    <a:lstStyle/>
                    <a:p>
                      <a:pPr algn="l" fontAlgn="b"/>
                      <a:r>
                        <a:rPr lang="en-US" sz="1600" u="none" strike="noStrike">
                          <a:effectLst/>
                        </a:rPr>
                        <a:t>NBF</a:t>
                      </a:r>
                      <a:endParaRPr lang="en-US" sz="1600" b="0" i="0" u="none" strike="noStrike">
                        <a:effectLst/>
                        <a:latin typeface="Arial" panose="020B0604020202020204" pitchFamily="34" charset="0"/>
                      </a:endParaRPr>
                    </a:p>
                  </a:txBody>
                  <a:tcPr marL="7620" marR="7620" marT="7620" marB="0" anchor="b"/>
                </a:tc>
                <a:tc>
                  <a:txBody>
                    <a:bodyPr/>
                    <a:lstStyle/>
                    <a:p>
                      <a:pPr algn="r" fontAlgn="b"/>
                      <a:r>
                        <a:rPr lang="en-US" sz="1600" u="none" strike="noStrike">
                          <a:effectLst/>
                        </a:rPr>
                        <a:t>31</a:t>
                      </a:r>
                      <a:endParaRPr lang="en-US" sz="1600" b="0" i="0" u="none" strike="noStrike">
                        <a:effectLst/>
                        <a:latin typeface="Arial" panose="020B0604020202020204" pitchFamily="34" charset="0"/>
                      </a:endParaRPr>
                    </a:p>
                  </a:txBody>
                  <a:tcPr marL="7620" marR="7620" marT="7620" marB="0" anchor="b"/>
                </a:tc>
                <a:extLst>
                  <a:ext uri="{0D108BD9-81ED-4DB2-BD59-A6C34878D82A}">
                    <a16:rowId xmlns:a16="http://schemas.microsoft.com/office/drawing/2014/main" val="285827916"/>
                  </a:ext>
                </a:extLst>
              </a:tr>
              <a:tr h="167640">
                <a:tc>
                  <a:txBody>
                    <a:bodyPr/>
                    <a:lstStyle/>
                    <a:p>
                      <a:pPr algn="l" fontAlgn="b"/>
                      <a:r>
                        <a:rPr lang="en-US" sz="1600" u="none" strike="noStrike">
                          <a:effectLst/>
                        </a:rPr>
                        <a:t>New frame format</a:t>
                      </a:r>
                      <a:endParaRPr lang="en-US" sz="1600" b="0" i="0" u="none" strike="noStrike">
                        <a:effectLst/>
                        <a:latin typeface="Arial" panose="020B0604020202020204" pitchFamily="34" charset="0"/>
                      </a:endParaRPr>
                    </a:p>
                  </a:txBody>
                  <a:tcPr marL="7620" marR="7620" marT="7620" marB="0" anchor="b"/>
                </a:tc>
                <a:tc>
                  <a:txBody>
                    <a:bodyPr/>
                    <a:lstStyle/>
                    <a:p>
                      <a:pPr algn="l" fontAlgn="b"/>
                      <a:r>
                        <a:rPr lang="en-US" sz="1600" u="none" strike="noStrike">
                          <a:effectLst/>
                        </a:rPr>
                        <a:t>NEWFR</a:t>
                      </a:r>
                      <a:endParaRPr lang="en-US" sz="1600" b="0" i="0" u="none" strike="noStrike">
                        <a:effectLst/>
                        <a:latin typeface="Arial" panose="020B0604020202020204" pitchFamily="34" charset="0"/>
                      </a:endParaRPr>
                    </a:p>
                  </a:txBody>
                  <a:tcPr marL="7620" marR="7620" marT="7620" marB="0" anchor="b"/>
                </a:tc>
                <a:tc>
                  <a:txBody>
                    <a:bodyPr/>
                    <a:lstStyle/>
                    <a:p>
                      <a:pPr algn="r" fontAlgn="b"/>
                      <a:r>
                        <a:rPr lang="en-US" sz="1600" u="none" strike="noStrike" dirty="0">
                          <a:effectLst/>
                        </a:rPr>
                        <a:t>279</a:t>
                      </a:r>
                      <a:endParaRPr lang="en-US" sz="1600" b="0" i="0" u="none" strike="noStrike" dirty="0">
                        <a:effectLst/>
                        <a:latin typeface="Arial" panose="020B0604020202020204" pitchFamily="34" charset="0"/>
                      </a:endParaRPr>
                    </a:p>
                  </a:txBody>
                  <a:tcPr marL="7620" marR="7620" marT="7620" marB="0" anchor="b"/>
                </a:tc>
                <a:extLst>
                  <a:ext uri="{0D108BD9-81ED-4DB2-BD59-A6C34878D82A}">
                    <a16:rowId xmlns:a16="http://schemas.microsoft.com/office/drawing/2014/main" val="176138357"/>
                  </a:ext>
                </a:extLst>
              </a:tr>
            </a:tbl>
          </a:graphicData>
        </a:graphic>
      </p:graphicFrame>
      <p:graphicFrame>
        <p:nvGraphicFramePr>
          <p:cNvPr id="12" name="Table 11">
            <a:extLst>
              <a:ext uri="{FF2B5EF4-FFF2-40B4-BE49-F238E27FC236}">
                <a16:creationId xmlns:a16="http://schemas.microsoft.com/office/drawing/2014/main" id="{50B9F106-B123-CFEC-F943-4271E6C8F1A8}"/>
              </a:ext>
            </a:extLst>
          </p:cNvPr>
          <p:cNvGraphicFramePr>
            <a:graphicFrameLocks noGrp="1"/>
          </p:cNvGraphicFramePr>
          <p:nvPr>
            <p:extLst>
              <p:ext uri="{D42A27DB-BD31-4B8C-83A1-F6EECF244321}">
                <p14:modId xmlns:p14="http://schemas.microsoft.com/office/powerpoint/2010/main" val="2457467298"/>
              </p:ext>
            </p:extLst>
          </p:nvPr>
        </p:nvGraphicFramePr>
        <p:xfrm>
          <a:off x="8039099" y="820103"/>
          <a:ext cx="3695701" cy="2758440"/>
        </p:xfrm>
        <a:graphic>
          <a:graphicData uri="http://schemas.openxmlformats.org/drawingml/2006/table">
            <a:tbl>
              <a:tblPr>
                <a:tableStyleId>{5C22544A-7EE6-4342-B048-85BDC9FD1C3A}</a:tableStyleId>
              </a:tblPr>
              <a:tblGrid>
                <a:gridCol w="2048554">
                  <a:extLst>
                    <a:ext uri="{9D8B030D-6E8A-4147-A177-3AD203B41FA5}">
                      <a16:colId xmlns:a16="http://schemas.microsoft.com/office/drawing/2014/main" val="1786254471"/>
                    </a:ext>
                  </a:extLst>
                </a:gridCol>
                <a:gridCol w="982752">
                  <a:extLst>
                    <a:ext uri="{9D8B030D-6E8A-4147-A177-3AD203B41FA5}">
                      <a16:colId xmlns:a16="http://schemas.microsoft.com/office/drawing/2014/main" val="2002289967"/>
                    </a:ext>
                  </a:extLst>
                </a:gridCol>
                <a:gridCol w="664395">
                  <a:extLst>
                    <a:ext uri="{9D8B030D-6E8A-4147-A177-3AD203B41FA5}">
                      <a16:colId xmlns:a16="http://schemas.microsoft.com/office/drawing/2014/main" val="3347181632"/>
                    </a:ext>
                  </a:extLst>
                </a:gridCol>
              </a:tblGrid>
              <a:tr h="167640">
                <a:tc>
                  <a:txBody>
                    <a:bodyPr/>
                    <a:lstStyle/>
                    <a:p>
                      <a:pPr algn="l" fontAlgn="b"/>
                      <a:r>
                        <a:rPr lang="en-US" sz="1600" b="1" u="none" strike="noStrike" dirty="0">
                          <a:effectLst/>
                        </a:rPr>
                        <a:t>Technical Category</a:t>
                      </a:r>
                      <a:endParaRPr lang="en-US" sz="1600" b="1" i="0" u="none" strike="noStrike" dirty="0">
                        <a:effectLst/>
                        <a:latin typeface="Arial" panose="020B0604020202020204" pitchFamily="34" charset="0"/>
                      </a:endParaRPr>
                    </a:p>
                  </a:txBody>
                  <a:tcPr marL="7620" marR="7620" marT="7620" marB="0" anchor="b"/>
                </a:tc>
                <a:tc>
                  <a:txBody>
                    <a:bodyPr/>
                    <a:lstStyle/>
                    <a:p>
                      <a:pPr algn="l" fontAlgn="b"/>
                      <a:r>
                        <a:rPr lang="en-US" sz="1600" b="1" u="none" strike="noStrike" dirty="0">
                          <a:effectLst/>
                        </a:rPr>
                        <a:t>Code</a:t>
                      </a:r>
                      <a:endParaRPr lang="en-US" sz="1600" b="1" i="0" u="none" strike="noStrike" dirty="0">
                        <a:effectLst/>
                        <a:latin typeface="Arial" panose="020B0604020202020204" pitchFamily="34" charset="0"/>
                      </a:endParaRPr>
                    </a:p>
                  </a:txBody>
                  <a:tcPr marL="7620" marR="7620" marT="7620" marB="0" anchor="b"/>
                </a:tc>
                <a:tc>
                  <a:txBody>
                    <a:bodyPr/>
                    <a:lstStyle/>
                    <a:p>
                      <a:pPr algn="l" fontAlgn="b"/>
                      <a:r>
                        <a:rPr lang="en-US" sz="1600" b="1" u="none" strike="noStrike" dirty="0">
                          <a:effectLst/>
                        </a:rPr>
                        <a:t># CIDs</a:t>
                      </a:r>
                      <a:endParaRPr lang="en-US" sz="1600" b="1" i="0" u="none" strike="noStrike" dirty="0">
                        <a:effectLst/>
                        <a:latin typeface="Arial" panose="020B0604020202020204" pitchFamily="34" charset="0"/>
                      </a:endParaRPr>
                    </a:p>
                  </a:txBody>
                  <a:tcPr marL="7620" marR="7620" marT="7620" marB="0" anchor="b"/>
                </a:tc>
                <a:extLst>
                  <a:ext uri="{0D108BD9-81ED-4DB2-BD59-A6C34878D82A}">
                    <a16:rowId xmlns:a16="http://schemas.microsoft.com/office/drawing/2014/main" val="4185149981"/>
                  </a:ext>
                </a:extLst>
              </a:tr>
              <a:tr h="167640">
                <a:tc>
                  <a:txBody>
                    <a:bodyPr/>
                    <a:lstStyle/>
                    <a:p>
                      <a:pPr algn="l" fontAlgn="b"/>
                      <a:r>
                        <a:rPr lang="en-US" sz="1600" u="none" strike="noStrike" dirty="0">
                          <a:effectLst/>
                        </a:rPr>
                        <a:t>UWB PHY HRP</a:t>
                      </a:r>
                      <a:endParaRPr lang="en-US" sz="1600" b="0" i="0" u="none" strike="noStrike" dirty="0">
                        <a:effectLst/>
                        <a:latin typeface="Arial" panose="020B0604020202020204" pitchFamily="34" charset="0"/>
                      </a:endParaRPr>
                    </a:p>
                  </a:txBody>
                  <a:tcPr marL="7620" marR="7620" marT="7620" marB="0" anchor="b"/>
                </a:tc>
                <a:tc>
                  <a:txBody>
                    <a:bodyPr/>
                    <a:lstStyle/>
                    <a:p>
                      <a:pPr algn="l" fontAlgn="b"/>
                      <a:r>
                        <a:rPr lang="en-US" sz="1600" u="none" strike="noStrike" dirty="0">
                          <a:effectLst/>
                        </a:rPr>
                        <a:t>PHYHRP</a:t>
                      </a:r>
                      <a:endParaRPr lang="en-US" sz="1600" b="0" i="0" u="none" strike="noStrike" dirty="0">
                        <a:effectLst/>
                        <a:latin typeface="Arial" panose="020B0604020202020204" pitchFamily="34" charset="0"/>
                      </a:endParaRPr>
                    </a:p>
                  </a:txBody>
                  <a:tcPr marL="7620" marR="7620" marT="7620" marB="0" anchor="b"/>
                </a:tc>
                <a:tc>
                  <a:txBody>
                    <a:bodyPr/>
                    <a:lstStyle/>
                    <a:p>
                      <a:pPr algn="r" fontAlgn="b"/>
                      <a:r>
                        <a:rPr lang="en-US" sz="1600" u="none" strike="noStrike">
                          <a:effectLst/>
                        </a:rPr>
                        <a:t>13</a:t>
                      </a:r>
                      <a:endParaRPr lang="en-US" sz="1600" b="0" i="0" u="none" strike="noStrike">
                        <a:effectLst/>
                        <a:latin typeface="Arial" panose="020B0604020202020204" pitchFamily="34" charset="0"/>
                      </a:endParaRPr>
                    </a:p>
                  </a:txBody>
                  <a:tcPr marL="7620" marR="7620" marT="7620" marB="0" anchor="b"/>
                </a:tc>
                <a:extLst>
                  <a:ext uri="{0D108BD9-81ED-4DB2-BD59-A6C34878D82A}">
                    <a16:rowId xmlns:a16="http://schemas.microsoft.com/office/drawing/2014/main" val="1761088723"/>
                  </a:ext>
                </a:extLst>
              </a:tr>
              <a:tr h="167640">
                <a:tc>
                  <a:txBody>
                    <a:bodyPr/>
                    <a:lstStyle/>
                    <a:p>
                      <a:pPr algn="l" fontAlgn="b"/>
                      <a:r>
                        <a:rPr lang="en-US" sz="1600" u="none" strike="noStrike" dirty="0">
                          <a:effectLst/>
                        </a:rPr>
                        <a:t>UWB PHY LE</a:t>
                      </a:r>
                      <a:endParaRPr lang="en-US" sz="1600" b="0" i="0" u="none" strike="noStrike" dirty="0">
                        <a:effectLst/>
                        <a:latin typeface="Arial" panose="020B0604020202020204" pitchFamily="34" charset="0"/>
                      </a:endParaRPr>
                    </a:p>
                  </a:txBody>
                  <a:tcPr marL="7620" marR="7620" marT="7620" marB="0" anchor="b"/>
                </a:tc>
                <a:tc>
                  <a:txBody>
                    <a:bodyPr/>
                    <a:lstStyle/>
                    <a:p>
                      <a:pPr algn="l" fontAlgn="b"/>
                      <a:r>
                        <a:rPr lang="en-US" sz="1600" u="none" strike="noStrike">
                          <a:effectLst/>
                        </a:rPr>
                        <a:t>PHYLE</a:t>
                      </a:r>
                      <a:endParaRPr lang="en-US" sz="1600" b="0" i="0" u="none" strike="noStrike">
                        <a:effectLst/>
                        <a:latin typeface="Arial" panose="020B0604020202020204" pitchFamily="34" charset="0"/>
                      </a:endParaRPr>
                    </a:p>
                  </a:txBody>
                  <a:tcPr marL="7620" marR="7620" marT="7620" marB="0" anchor="b"/>
                </a:tc>
                <a:tc>
                  <a:txBody>
                    <a:bodyPr/>
                    <a:lstStyle/>
                    <a:p>
                      <a:pPr algn="r" fontAlgn="b"/>
                      <a:r>
                        <a:rPr lang="en-US" sz="1600" u="none" strike="noStrike">
                          <a:effectLst/>
                        </a:rPr>
                        <a:t>8</a:t>
                      </a:r>
                      <a:endParaRPr lang="en-US" sz="1600" b="0" i="0" u="none" strike="noStrike">
                        <a:effectLst/>
                        <a:latin typeface="Arial" panose="020B0604020202020204" pitchFamily="34" charset="0"/>
                      </a:endParaRPr>
                    </a:p>
                  </a:txBody>
                  <a:tcPr marL="7620" marR="7620" marT="7620" marB="0" anchor="b"/>
                </a:tc>
                <a:extLst>
                  <a:ext uri="{0D108BD9-81ED-4DB2-BD59-A6C34878D82A}">
                    <a16:rowId xmlns:a16="http://schemas.microsoft.com/office/drawing/2014/main" val="3775483270"/>
                  </a:ext>
                </a:extLst>
              </a:tr>
              <a:tr h="167640">
                <a:tc>
                  <a:txBody>
                    <a:bodyPr/>
                    <a:lstStyle/>
                    <a:p>
                      <a:pPr algn="l" fontAlgn="b"/>
                      <a:r>
                        <a:rPr lang="en-US" sz="1600" u="none" strike="noStrike" dirty="0">
                          <a:effectLst/>
                        </a:rPr>
                        <a:t>Narrow Band PHY</a:t>
                      </a:r>
                      <a:endParaRPr lang="en-US" sz="1600" b="0" i="0" u="none" strike="noStrike" dirty="0">
                        <a:effectLst/>
                        <a:latin typeface="Arial" panose="020B0604020202020204" pitchFamily="34" charset="0"/>
                      </a:endParaRPr>
                    </a:p>
                  </a:txBody>
                  <a:tcPr marL="7620" marR="7620" marT="7620" marB="0" anchor="b"/>
                </a:tc>
                <a:tc>
                  <a:txBody>
                    <a:bodyPr/>
                    <a:lstStyle/>
                    <a:p>
                      <a:pPr algn="l" fontAlgn="b"/>
                      <a:r>
                        <a:rPr lang="en-US" sz="1600" u="none" strike="noStrike">
                          <a:effectLst/>
                        </a:rPr>
                        <a:t>PHYNB</a:t>
                      </a:r>
                      <a:endParaRPr lang="en-US" sz="1600" b="0" i="0" u="none" strike="noStrike">
                        <a:effectLst/>
                        <a:latin typeface="Arial" panose="020B0604020202020204" pitchFamily="34" charset="0"/>
                      </a:endParaRPr>
                    </a:p>
                  </a:txBody>
                  <a:tcPr marL="7620" marR="7620" marT="7620" marB="0" anchor="b"/>
                </a:tc>
                <a:tc>
                  <a:txBody>
                    <a:bodyPr/>
                    <a:lstStyle/>
                    <a:p>
                      <a:pPr algn="r" fontAlgn="b"/>
                      <a:r>
                        <a:rPr lang="en-US" sz="1600" u="none" strike="noStrike">
                          <a:effectLst/>
                        </a:rPr>
                        <a:t>20</a:t>
                      </a:r>
                      <a:endParaRPr lang="en-US" sz="1600" b="0" i="0" u="none" strike="noStrike">
                        <a:effectLst/>
                        <a:latin typeface="Arial" panose="020B0604020202020204" pitchFamily="34" charset="0"/>
                      </a:endParaRPr>
                    </a:p>
                  </a:txBody>
                  <a:tcPr marL="7620" marR="7620" marT="7620" marB="0" anchor="b"/>
                </a:tc>
                <a:extLst>
                  <a:ext uri="{0D108BD9-81ED-4DB2-BD59-A6C34878D82A}">
                    <a16:rowId xmlns:a16="http://schemas.microsoft.com/office/drawing/2014/main" val="886024222"/>
                  </a:ext>
                </a:extLst>
              </a:tr>
              <a:tr h="167640">
                <a:tc>
                  <a:txBody>
                    <a:bodyPr/>
                    <a:lstStyle/>
                    <a:p>
                      <a:pPr algn="l" fontAlgn="b"/>
                      <a:r>
                        <a:rPr lang="en-US" sz="1600" u="none" strike="noStrike" dirty="0">
                          <a:effectLst/>
                        </a:rPr>
                        <a:t>RSS</a:t>
                      </a:r>
                      <a:endParaRPr lang="en-US" sz="1600" b="0" i="0" u="none" strike="noStrike" dirty="0">
                        <a:effectLst/>
                        <a:latin typeface="Arial" panose="020B0604020202020204" pitchFamily="34" charset="0"/>
                      </a:endParaRPr>
                    </a:p>
                  </a:txBody>
                  <a:tcPr marL="7620" marR="7620" marT="7620" marB="0" anchor="b"/>
                </a:tc>
                <a:tc>
                  <a:txBody>
                    <a:bodyPr/>
                    <a:lstStyle/>
                    <a:p>
                      <a:pPr algn="l" fontAlgn="b"/>
                      <a:r>
                        <a:rPr lang="en-US" sz="1600" u="none" strike="noStrike">
                          <a:effectLst/>
                        </a:rPr>
                        <a:t>RSS</a:t>
                      </a:r>
                      <a:endParaRPr lang="en-US" sz="1600" b="0" i="0" u="none" strike="noStrike">
                        <a:effectLst/>
                        <a:latin typeface="Arial" panose="020B0604020202020204" pitchFamily="34" charset="0"/>
                      </a:endParaRPr>
                    </a:p>
                  </a:txBody>
                  <a:tcPr marL="7620" marR="7620" marT="7620" marB="0" anchor="b"/>
                </a:tc>
                <a:tc>
                  <a:txBody>
                    <a:bodyPr/>
                    <a:lstStyle/>
                    <a:p>
                      <a:pPr algn="r" fontAlgn="b"/>
                      <a:r>
                        <a:rPr lang="en-US" sz="1600" u="none" strike="noStrike">
                          <a:effectLst/>
                        </a:rPr>
                        <a:t>5</a:t>
                      </a:r>
                      <a:endParaRPr lang="en-US" sz="1600" b="0" i="0" u="none" strike="noStrike">
                        <a:effectLst/>
                        <a:latin typeface="Arial" panose="020B0604020202020204" pitchFamily="34" charset="0"/>
                      </a:endParaRPr>
                    </a:p>
                  </a:txBody>
                  <a:tcPr marL="7620" marR="7620" marT="7620" marB="0" anchor="b"/>
                </a:tc>
                <a:extLst>
                  <a:ext uri="{0D108BD9-81ED-4DB2-BD59-A6C34878D82A}">
                    <a16:rowId xmlns:a16="http://schemas.microsoft.com/office/drawing/2014/main" val="1227204954"/>
                  </a:ext>
                </a:extLst>
              </a:tr>
              <a:tr h="167640">
                <a:tc>
                  <a:txBody>
                    <a:bodyPr/>
                    <a:lstStyle/>
                    <a:p>
                      <a:pPr algn="l" fontAlgn="b"/>
                      <a:r>
                        <a:rPr lang="en-US" sz="1600" u="none" strike="noStrike" dirty="0">
                          <a:effectLst/>
                        </a:rPr>
                        <a:t>Sensing</a:t>
                      </a:r>
                      <a:endParaRPr lang="en-US" sz="1600" b="0" i="0" u="none" strike="noStrike" dirty="0">
                        <a:effectLst/>
                        <a:latin typeface="Arial" panose="020B0604020202020204" pitchFamily="34" charset="0"/>
                      </a:endParaRPr>
                    </a:p>
                  </a:txBody>
                  <a:tcPr marL="7620" marR="7620" marT="7620" marB="0" anchor="b"/>
                </a:tc>
                <a:tc>
                  <a:txBody>
                    <a:bodyPr/>
                    <a:lstStyle/>
                    <a:p>
                      <a:pPr algn="l" fontAlgn="b"/>
                      <a:r>
                        <a:rPr lang="en-US" sz="1600" u="none" strike="noStrike">
                          <a:effectLst/>
                        </a:rPr>
                        <a:t>SENS</a:t>
                      </a:r>
                      <a:endParaRPr lang="en-US" sz="1600" b="0" i="0" u="none" strike="noStrike">
                        <a:effectLst/>
                        <a:latin typeface="Arial" panose="020B0604020202020204" pitchFamily="34" charset="0"/>
                      </a:endParaRPr>
                    </a:p>
                  </a:txBody>
                  <a:tcPr marL="7620" marR="7620" marT="7620" marB="0" anchor="b"/>
                </a:tc>
                <a:tc>
                  <a:txBody>
                    <a:bodyPr/>
                    <a:lstStyle/>
                    <a:p>
                      <a:pPr algn="r" fontAlgn="b"/>
                      <a:r>
                        <a:rPr lang="en-US" sz="1600" u="none" strike="noStrike">
                          <a:effectLst/>
                        </a:rPr>
                        <a:t>86</a:t>
                      </a:r>
                      <a:endParaRPr lang="en-US" sz="1600" b="0" i="0" u="none" strike="noStrike">
                        <a:effectLst/>
                        <a:latin typeface="Arial" panose="020B0604020202020204" pitchFamily="34" charset="0"/>
                      </a:endParaRPr>
                    </a:p>
                  </a:txBody>
                  <a:tcPr marL="7620" marR="7620" marT="7620" marB="0" anchor="b"/>
                </a:tc>
                <a:extLst>
                  <a:ext uri="{0D108BD9-81ED-4DB2-BD59-A6C34878D82A}">
                    <a16:rowId xmlns:a16="http://schemas.microsoft.com/office/drawing/2014/main" val="3834471430"/>
                  </a:ext>
                </a:extLst>
              </a:tr>
              <a:tr h="167640">
                <a:tc>
                  <a:txBody>
                    <a:bodyPr/>
                    <a:lstStyle/>
                    <a:p>
                      <a:pPr algn="l" fontAlgn="b"/>
                      <a:r>
                        <a:rPr lang="en-US" sz="1600" u="none" strike="noStrike" dirty="0">
                          <a:effectLst/>
                        </a:rPr>
                        <a:t>SSBD</a:t>
                      </a:r>
                      <a:endParaRPr lang="en-US" sz="1600" b="0" i="0" u="none" strike="noStrike" dirty="0">
                        <a:effectLst/>
                        <a:latin typeface="Arial" panose="020B0604020202020204" pitchFamily="34" charset="0"/>
                      </a:endParaRPr>
                    </a:p>
                  </a:txBody>
                  <a:tcPr marL="7620" marR="7620" marT="7620" marB="0" anchor="b"/>
                </a:tc>
                <a:tc>
                  <a:txBody>
                    <a:bodyPr/>
                    <a:lstStyle/>
                    <a:p>
                      <a:pPr algn="l" fontAlgn="b"/>
                      <a:r>
                        <a:rPr lang="en-US" sz="1600" u="none" strike="noStrike">
                          <a:effectLst/>
                        </a:rPr>
                        <a:t>SSBD</a:t>
                      </a:r>
                      <a:endParaRPr lang="en-US" sz="1600" b="0" i="0" u="none" strike="noStrike">
                        <a:effectLst/>
                        <a:latin typeface="Arial" panose="020B0604020202020204" pitchFamily="34" charset="0"/>
                      </a:endParaRPr>
                    </a:p>
                  </a:txBody>
                  <a:tcPr marL="7620" marR="7620" marT="7620" marB="0" anchor="b"/>
                </a:tc>
                <a:tc>
                  <a:txBody>
                    <a:bodyPr/>
                    <a:lstStyle/>
                    <a:p>
                      <a:pPr algn="r" fontAlgn="b"/>
                      <a:r>
                        <a:rPr lang="en-US" sz="1600" u="none" strike="noStrike">
                          <a:effectLst/>
                        </a:rPr>
                        <a:t>6</a:t>
                      </a:r>
                      <a:endParaRPr lang="en-US" sz="1600" b="0" i="0" u="none" strike="noStrike">
                        <a:effectLst/>
                        <a:latin typeface="Arial" panose="020B0604020202020204" pitchFamily="34" charset="0"/>
                      </a:endParaRPr>
                    </a:p>
                  </a:txBody>
                  <a:tcPr marL="7620" marR="7620" marT="7620" marB="0" anchor="b"/>
                </a:tc>
                <a:extLst>
                  <a:ext uri="{0D108BD9-81ED-4DB2-BD59-A6C34878D82A}">
                    <a16:rowId xmlns:a16="http://schemas.microsoft.com/office/drawing/2014/main" val="591416484"/>
                  </a:ext>
                </a:extLst>
              </a:tr>
              <a:tr h="167640">
                <a:tc>
                  <a:txBody>
                    <a:bodyPr/>
                    <a:lstStyle/>
                    <a:p>
                      <a:pPr algn="l" fontAlgn="b"/>
                      <a:r>
                        <a:rPr lang="en-US" sz="1600" u="none" strike="noStrike" dirty="0">
                          <a:effectLst/>
                        </a:rPr>
                        <a:t>Assigned to the Technical Editor</a:t>
                      </a:r>
                      <a:endParaRPr lang="en-US" sz="1600" b="0" i="0" u="none" strike="noStrike" dirty="0">
                        <a:effectLst/>
                        <a:latin typeface="Arial" panose="020B0604020202020204" pitchFamily="34" charset="0"/>
                      </a:endParaRPr>
                    </a:p>
                  </a:txBody>
                  <a:tcPr marL="7620" marR="7620" marT="7620" marB="0" anchor="b"/>
                </a:tc>
                <a:tc>
                  <a:txBody>
                    <a:bodyPr/>
                    <a:lstStyle/>
                    <a:p>
                      <a:pPr algn="l" fontAlgn="b"/>
                      <a:r>
                        <a:rPr lang="en-US" sz="1600" u="none" strike="noStrike" dirty="0">
                          <a:effectLst/>
                        </a:rPr>
                        <a:t>TE</a:t>
                      </a:r>
                      <a:endParaRPr lang="en-US" sz="1600" b="0" i="0" u="none" strike="noStrike" dirty="0">
                        <a:effectLst/>
                        <a:latin typeface="Arial" panose="020B0604020202020204" pitchFamily="34" charset="0"/>
                      </a:endParaRPr>
                    </a:p>
                  </a:txBody>
                  <a:tcPr marL="7620" marR="7620" marT="7620" marB="0" anchor="b"/>
                </a:tc>
                <a:tc>
                  <a:txBody>
                    <a:bodyPr/>
                    <a:lstStyle/>
                    <a:p>
                      <a:pPr algn="r" fontAlgn="b"/>
                      <a:r>
                        <a:rPr lang="en-US" sz="1600" u="none" strike="noStrike" dirty="0">
                          <a:effectLst/>
                        </a:rPr>
                        <a:t>617</a:t>
                      </a:r>
                      <a:endParaRPr lang="en-US" sz="1600" b="0" i="0" u="none" strike="noStrike" dirty="0">
                        <a:effectLst/>
                        <a:latin typeface="Arial" panose="020B0604020202020204" pitchFamily="34" charset="0"/>
                      </a:endParaRPr>
                    </a:p>
                  </a:txBody>
                  <a:tcPr marL="7620" marR="7620" marT="7620" marB="0" anchor="b"/>
                </a:tc>
                <a:extLst>
                  <a:ext uri="{0D108BD9-81ED-4DB2-BD59-A6C34878D82A}">
                    <a16:rowId xmlns:a16="http://schemas.microsoft.com/office/drawing/2014/main" val="291222785"/>
                  </a:ext>
                </a:extLst>
              </a:tr>
              <a:tr h="167640">
                <a:tc>
                  <a:txBody>
                    <a:bodyPr/>
                    <a:lstStyle/>
                    <a:p>
                      <a:pPr algn="l" fontAlgn="b"/>
                      <a:r>
                        <a:rPr lang="en-US" sz="1600" u="none" strike="noStrike">
                          <a:effectLst/>
                        </a:rPr>
                        <a:t>UWB data offload</a:t>
                      </a:r>
                      <a:endParaRPr lang="en-US" sz="1600" b="0" i="0" u="none" strike="noStrike">
                        <a:effectLst/>
                        <a:latin typeface="Arial" panose="020B0604020202020204" pitchFamily="34" charset="0"/>
                      </a:endParaRPr>
                    </a:p>
                  </a:txBody>
                  <a:tcPr marL="7620" marR="7620" marT="7620" marB="0" anchor="b"/>
                </a:tc>
                <a:tc>
                  <a:txBody>
                    <a:bodyPr/>
                    <a:lstStyle/>
                    <a:p>
                      <a:pPr algn="l" fontAlgn="b"/>
                      <a:r>
                        <a:rPr lang="en-US" sz="1600" u="none" strike="noStrike">
                          <a:effectLst/>
                        </a:rPr>
                        <a:t>UWBDO</a:t>
                      </a:r>
                      <a:endParaRPr lang="en-US" sz="1600" b="0" i="0" u="none" strike="noStrike">
                        <a:effectLst/>
                        <a:latin typeface="Arial" panose="020B0604020202020204" pitchFamily="34" charset="0"/>
                      </a:endParaRPr>
                    </a:p>
                  </a:txBody>
                  <a:tcPr marL="7620" marR="7620" marT="7620" marB="0" anchor="b"/>
                </a:tc>
                <a:tc>
                  <a:txBody>
                    <a:bodyPr/>
                    <a:lstStyle/>
                    <a:p>
                      <a:pPr algn="r" fontAlgn="b"/>
                      <a:r>
                        <a:rPr lang="en-US" sz="1600" u="none" strike="noStrike" dirty="0">
                          <a:effectLst/>
                        </a:rPr>
                        <a:t>10</a:t>
                      </a:r>
                      <a:endParaRPr lang="en-US" sz="1600" b="0" i="0" u="none" strike="noStrike" dirty="0">
                        <a:effectLst/>
                        <a:latin typeface="Arial" panose="020B0604020202020204" pitchFamily="34" charset="0"/>
                      </a:endParaRPr>
                    </a:p>
                  </a:txBody>
                  <a:tcPr marL="7620" marR="7620" marT="7620" marB="0" anchor="b"/>
                </a:tc>
                <a:extLst>
                  <a:ext uri="{0D108BD9-81ED-4DB2-BD59-A6C34878D82A}">
                    <a16:rowId xmlns:a16="http://schemas.microsoft.com/office/drawing/2014/main" val="1769666612"/>
                  </a:ext>
                </a:extLst>
              </a:tr>
              <a:tr h="167640">
                <a:tc>
                  <a:txBody>
                    <a:bodyPr/>
                    <a:lstStyle/>
                    <a:p>
                      <a:pPr algn="l" fontAlgn="b"/>
                      <a:r>
                        <a:rPr lang="en-US" sz="1600" u="none" strike="noStrike" dirty="0">
                          <a:effectLst/>
                        </a:rPr>
                        <a:t>Wake-up Radio</a:t>
                      </a:r>
                      <a:endParaRPr lang="en-US" sz="1600" b="0" i="0" u="none" strike="noStrike" dirty="0">
                        <a:effectLst/>
                        <a:latin typeface="Arial" panose="020B0604020202020204" pitchFamily="34" charset="0"/>
                      </a:endParaRPr>
                    </a:p>
                  </a:txBody>
                  <a:tcPr marL="7620" marR="7620" marT="7620" marB="0" anchor="b"/>
                </a:tc>
                <a:tc>
                  <a:txBody>
                    <a:bodyPr/>
                    <a:lstStyle/>
                    <a:p>
                      <a:pPr algn="l" fontAlgn="b"/>
                      <a:r>
                        <a:rPr lang="en-US" sz="1600" u="none" strike="noStrike">
                          <a:effectLst/>
                        </a:rPr>
                        <a:t>WUR</a:t>
                      </a:r>
                      <a:endParaRPr lang="en-US" sz="1600" b="0" i="0" u="none" strike="noStrike">
                        <a:effectLst/>
                        <a:latin typeface="Arial" panose="020B0604020202020204" pitchFamily="34" charset="0"/>
                      </a:endParaRPr>
                    </a:p>
                  </a:txBody>
                  <a:tcPr marL="7620" marR="7620" marT="7620" marB="0" anchor="b"/>
                </a:tc>
                <a:tc>
                  <a:txBody>
                    <a:bodyPr/>
                    <a:lstStyle/>
                    <a:p>
                      <a:pPr algn="r" fontAlgn="b"/>
                      <a:r>
                        <a:rPr lang="en-US" sz="1600" u="none" strike="noStrike" dirty="0">
                          <a:effectLst/>
                        </a:rPr>
                        <a:t>1</a:t>
                      </a:r>
                      <a:endParaRPr lang="en-US" sz="1600" b="0" i="0" u="none" strike="noStrike" dirty="0">
                        <a:effectLst/>
                        <a:latin typeface="Arial" panose="020B0604020202020204" pitchFamily="34" charset="0"/>
                      </a:endParaRPr>
                    </a:p>
                  </a:txBody>
                  <a:tcPr marL="7620" marR="7620" marT="7620" marB="0" anchor="b"/>
                </a:tc>
                <a:extLst>
                  <a:ext uri="{0D108BD9-81ED-4DB2-BD59-A6C34878D82A}">
                    <a16:rowId xmlns:a16="http://schemas.microsoft.com/office/drawing/2014/main" val="512130932"/>
                  </a:ext>
                </a:extLst>
              </a:tr>
            </a:tbl>
          </a:graphicData>
        </a:graphic>
      </p:graphicFrame>
      <p:graphicFrame>
        <p:nvGraphicFramePr>
          <p:cNvPr id="14" name="Table 13">
            <a:extLst>
              <a:ext uri="{FF2B5EF4-FFF2-40B4-BE49-F238E27FC236}">
                <a16:creationId xmlns:a16="http://schemas.microsoft.com/office/drawing/2014/main" id="{21E3628C-5550-56DB-B853-F41CF8353562}"/>
              </a:ext>
            </a:extLst>
          </p:cNvPr>
          <p:cNvGraphicFramePr>
            <a:graphicFrameLocks noGrp="1"/>
          </p:cNvGraphicFramePr>
          <p:nvPr>
            <p:extLst>
              <p:ext uri="{D42A27DB-BD31-4B8C-83A1-F6EECF244321}">
                <p14:modId xmlns:p14="http://schemas.microsoft.com/office/powerpoint/2010/main" val="246239045"/>
              </p:ext>
            </p:extLst>
          </p:nvPr>
        </p:nvGraphicFramePr>
        <p:xfrm>
          <a:off x="762000" y="3962400"/>
          <a:ext cx="2590800" cy="1097280"/>
        </p:xfrm>
        <a:graphic>
          <a:graphicData uri="http://schemas.openxmlformats.org/drawingml/2006/table">
            <a:tbl>
              <a:tblPr>
                <a:tableStyleId>{5C22544A-7EE6-4342-B048-85BDC9FD1C3A}</a:tableStyleId>
              </a:tblPr>
              <a:tblGrid>
                <a:gridCol w="1357086">
                  <a:extLst>
                    <a:ext uri="{9D8B030D-6E8A-4147-A177-3AD203B41FA5}">
                      <a16:colId xmlns:a16="http://schemas.microsoft.com/office/drawing/2014/main" val="1419015376"/>
                    </a:ext>
                  </a:extLst>
                </a:gridCol>
                <a:gridCol w="1233714">
                  <a:extLst>
                    <a:ext uri="{9D8B030D-6E8A-4147-A177-3AD203B41FA5}">
                      <a16:colId xmlns:a16="http://schemas.microsoft.com/office/drawing/2014/main" val="2454385196"/>
                    </a:ext>
                  </a:extLst>
                </a:gridCol>
              </a:tblGrid>
              <a:tr h="175260">
                <a:tc>
                  <a:txBody>
                    <a:bodyPr/>
                    <a:lstStyle/>
                    <a:p>
                      <a:pPr algn="ctr" fontAlgn="ctr"/>
                      <a:r>
                        <a:rPr lang="en-US" sz="1800" u="none" strike="noStrike">
                          <a:effectLst/>
                          <a:highlight>
                            <a:srgbClr val="DDEBF7"/>
                          </a:highlight>
                        </a:rPr>
                        <a:t>Technical</a:t>
                      </a:r>
                      <a:endParaRPr lang="en-US" sz="1800" b="0" i="0" u="none" strike="noStrike">
                        <a:solidFill>
                          <a:srgbClr val="000000"/>
                        </a:solidFill>
                        <a:effectLst/>
                        <a:highlight>
                          <a:srgbClr val="DDEBF7"/>
                        </a:highlight>
                        <a:latin typeface="Arial" panose="020B0604020202020204" pitchFamily="34" charset="0"/>
                      </a:endParaRPr>
                    </a:p>
                  </a:txBody>
                  <a:tcPr marL="0" marR="0" marT="0" marB="0" anchor="ctr"/>
                </a:tc>
                <a:tc>
                  <a:txBody>
                    <a:bodyPr/>
                    <a:lstStyle/>
                    <a:p>
                      <a:pPr algn="ctr" fontAlgn="ctr"/>
                      <a:r>
                        <a:rPr lang="en-US" sz="1800" u="none" strike="noStrike">
                          <a:effectLst/>
                          <a:highlight>
                            <a:srgbClr val="DDEBF7"/>
                          </a:highlight>
                        </a:rPr>
                        <a:t>Editorial</a:t>
                      </a:r>
                      <a:endParaRPr lang="en-US" sz="1800" b="0" i="0" u="none" strike="noStrike">
                        <a:solidFill>
                          <a:srgbClr val="000000"/>
                        </a:solidFill>
                        <a:effectLst/>
                        <a:highlight>
                          <a:srgbClr val="DDEBF7"/>
                        </a:highlight>
                        <a:latin typeface="Arial" panose="020B0604020202020204" pitchFamily="34" charset="0"/>
                      </a:endParaRPr>
                    </a:p>
                  </a:txBody>
                  <a:tcPr marL="0" marR="0" marT="0" marB="0" anchor="ctr"/>
                </a:tc>
                <a:extLst>
                  <a:ext uri="{0D108BD9-81ED-4DB2-BD59-A6C34878D82A}">
                    <a16:rowId xmlns:a16="http://schemas.microsoft.com/office/drawing/2014/main" val="1846100679"/>
                  </a:ext>
                </a:extLst>
              </a:tr>
              <a:tr h="175260">
                <a:tc>
                  <a:txBody>
                    <a:bodyPr/>
                    <a:lstStyle/>
                    <a:p>
                      <a:pPr algn="ctr" fontAlgn="ctr"/>
                      <a:r>
                        <a:rPr lang="en-US" sz="1800" u="none" strike="noStrike">
                          <a:effectLst/>
                          <a:highlight>
                            <a:srgbClr val="FFF2CC"/>
                          </a:highlight>
                        </a:rPr>
                        <a:t>29</a:t>
                      </a:r>
                      <a:endParaRPr lang="en-US" sz="1800" b="0" i="0" u="none" strike="noStrike">
                        <a:solidFill>
                          <a:srgbClr val="000000"/>
                        </a:solidFill>
                        <a:effectLst/>
                        <a:highlight>
                          <a:srgbClr val="FFF2CC"/>
                        </a:highlight>
                        <a:latin typeface="Arial" panose="020B0604020202020204" pitchFamily="34" charset="0"/>
                      </a:endParaRPr>
                    </a:p>
                  </a:txBody>
                  <a:tcPr marL="0" marR="0" marT="0" marB="0" anchor="ctr"/>
                </a:tc>
                <a:tc>
                  <a:txBody>
                    <a:bodyPr/>
                    <a:lstStyle/>
                    <a:p>
                      <a:pPr algn="ctr" fontAlgn="ctr"/>
                      <a:r>
                        <a:rPr lang="en-US" sz="1800" u="none" strike="noStrike">
                          <a:effectLst/>
                          <a:highlight>
                            <a:srgbClr val="FFF2CC"/>
                          </a:highlight>
                        </a:rPr>
                        <a:t>16</a:t>
                      </a:r>
                      <a:endParaRPr lang="en-US" sz="1800" b="0" i="0" u="none" strike="noStrike">
                        <a:solidFill>
                          <a:srgbClr val="000000"/>
                        </a:solidFill>
                        <a:effectLst/>
                        <a:highlight>
                          <a:srgbClr val="FFF2CC"/>
                        </a:highlight>
                        <a:latin typeface="Arial" panose="020B0604020202020204" pitchFamily="34" charset="0"/>
                      </a:endParaRPr>
                    </a:p>
                  </a:txBody>
                  <a:tcPr marL="0" marR="0" marT="0" marB="0" anchor="ctr"/>
                </a:tc>
                <a:extLst>
                  <a:ext uri="{0D108BD9-81ED-4DB2-BD59-A6C34878D82A}">
                    <a16:rowId xmlns:a16="http://schemas.microsoft.com/office/drawing/2014/main" val="2844550130"/>
                  </a:ext>
                </a:extLst>
              </a:tr>
              <a:tr h="175260">
                <a:tc>
                  <a:txBody>
                    <a:bodyPr/>
                    <a:lstStyle/>
                    <a:p>
                      <a:pPr algn="ctr" fontAlgn="ctr"/>
                      <a:r>
                        <a:rPr lang="en-US" sz="1800" u="none" strike="noStrike">
                          <a:effectLst/>
                          <a:highlight>
                            <a:srgbClr val="DDEBF7"/>
                          </a:highlight>
                        </a:rPr>
                        <a:t>General</a:t>
                      </a:r>
                      <a:endParaRPr lang="en-US" sz="1800" b="0" i="0" u="none" strike="noStrike">
                        <a:solidFill>
                          <a:srgbClr val="000000"/>
                        </a:solidFill>
                        <a:effectLst/>
                        <a:highlight>
                          <a:srgbClr val="DDEBF7"/>
                        </a:highlight>
                        <a:latin typeface="Arial" panose="020B0604020202020204" pitchFamily="34" charset="0"/>
                      </a:endParaRPr>
                    </a:p>
                  </a:txBody>
                  <a:tcPr marL="0" marR="0" marT="0" marB="0" anchor="ctr"/>
                </a:tc>
                <a:tc>
                  <a:txBody>
                    <a:bodyPr/>
                    <a:lstStyle/>
                    <a:p>
                      <a:pPr algn="ctr" fontAlgn="ctr"/>
                      <a:r>
                        <a:rPr lang="en-US" sz="1800" u="none" strike="noStrike">
                          <a:effectLst/>
                        </a:rPr>
                        <a:t>Total</a:t>
                      </a:r>
                      <a:endParaRPr lang="en-US" sz="18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1416177082"/>
                  </a:ext>
                </a:extLst>
              </a:tr>
              <a:tr h="175260">
                <a:tc>
                  <a:txBody>
                    <a:bodyPr/>
                    <a:lstStyle/>
                    <a:p>
                      <a:pPr algn="ctr" fontAlgn="ctr"/>
                      <a:r>
                        <a:rPr lang="en-US" sz="1800" u="none" strike="noStrike">
                          <a:effectLst/>
                          <a:highlight>
                            <a:srgbClr val="FFF2CC"/>
                          </a:highlight>
                        </a:rPr>
                        <a:t>2</a:t>
                      </a:r>
                      <a:endParaRPr lang="en-US" sz="1800" b="0" i="0" u="none" strike="noStrike">
                        <a:solidFill>
                          <a:srgbClr val="000000"/>
                        </a:solidFill>
                        <a:effectLst/>
                        <a:highlight>
                          <a:srgbClr val="FFF2CC"/>
                        </a:highlight>
                        <a:latin typeface="Arial" panose="020B0604020202020204" pitchFamily="34" charset="0"/>
                      </a:endParaRPr>
                    </a:p>
                  </a:txBody>
                  <a:tcPr marL="0" marR="0" marT="0" marB="0" anchor="ctr"/>
                </a:tc>
                <a:tc>
                  <a:txBody>
                    <a:bodyPr/>
                    <a:lstStyle/>
                    <a:p>
                      <a:pPr algn="ctr" fontAlgn="ctr"/>
                      <a:r>
                        <a:rPr lang="en-US" sz="1800" u="none" strike="noStrike" dirty="0">
                          <a:effectLst/>
                          <a:highlight>
                            <a:srgbClr val="F2F2F2"/>
                          </a:highlight>
                        </a:rPr>
                        <a:t>47</a:t>
                      </a:r>
                      <a:endParaRPr lang="en-US" sz="1800" b="0" i="0" u="none" strike="noStrike" dirty="0">
                        <a:solidFill>
                          <a:srgbClr val="000000"/>
                        </a:solidFill>
                        <a:effectLst/>
                        <a:highlight>
                          <a:srgbClr val="F2F2F2"/>
                        </a:highlight>
                        <a:latin typeface="Arial" panose="020B0604020202020204" pitchFamily="34" charset="0"/>
                      </a:endParaRPr>
                    </a:p>
                  </a:txBody>
                  <a:tcPr marL="0" marR="0" marT="0" marB="0" anchor="ctr"/>
                </a:tc>
                <a:extLst>
                  <a:ext uri="{0D108BD9-81ED-4DB2-BD59-A6C34878D82A}">
                    <a16:rowId xmlns:a16="http://schemas.microsoft.com/office/drawing/2014/main" val="599380773"/>
                  </a:ext>
                </a:extLst>
              </a:tr>
            </a:tbl>
          </a:graphicData>
        </a:graphic>
      </p:graphicFrame>
    </p:spTree>
    <p:extLst>
      <p:ext uri="{BB962C8B-B14F-4D97-AF65-F5344CB8AC3E}">
        <p14:creationId xmlns:p14="http://schemas.microsoft.com/office/powerpoint/2010/main" val="1291424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08F69-7516-4277-29E5-7A1F3DCF3222}"/>
              </a:ext>
            </a:extLst>
          </p:cNvPr>
          <p:cNvSpPr>
            <a:spLocks noGrp="1"/>
          </p:cNvSpPr>
          <p:nvPr>
            <p:ph type="title"/>
          </p:nvPr>
        </p:nvSpPr>
        <p:spPr>
          <a:xfrm>
            <a:off x="914400" y="685800"/>
            <a:ext cx="10363200" cy="533400"/>
          </a:xfrm>
        </p:spPr>
        <p:txBody>
          <a:bodyPr/>
          <a:lstStyle/>
          <a:p>
            <a:r>
              <a:rPr lang="en-US" dirty="0"/>
              <a:t>Comment Resolution Reminders</a:t>
            </a:r>
          </a:p>
        </p:txBody>
      </p:sp>
      <p:sp>
        <p:nvSpPr>
          <p:cNvPr id="3" name="Text Placeholder 2">
            <a:extLst>
              <a:ext uri="{FF2B5EF4-FFF2-40B4-BE49-F238E27FC236}">
                <a16:creationId xmlns:a16="http://schemas.microsoft.com/office/drawing/2014/main" id="{6CCB843A-378F-68A6-9006-E5D73A37D650}"/>
              </a:ext>
            </a:extLst>
          </p:cNvPr>
          <p:cNvSpPr>
            <a:spLocks noGrp="1"/>
          </p:cNvSpPr>
          <p:nvPr>
            <p:ph type="body" sz="half" idx="1"/>
          </p:nvPr>
        </p:nvSpPr>
        <p:spPr>
          <a:xfrm>
            <a:off x="914400" y="1524000"/>
            <a:ext cx="10363200" cy="4724400"/>
          </a:xfrm>
        </p:spPr>
        <p:txBody>
          <a:bodyPr>
            <a:normAutofit fontScale="77500" lnSpcReduction="20000"/>
          </a:bodyPr>
          <a:lstStyle/>
          <a:p>
            <a:r>
              <a:rPr lang="en-US" dirty="0"/>
              <a:t>Collaboration is good</a:t>
            </a:r>
          </a:p>
          <a:p>
            <a:r>
              <a:rPr lang="en-US" dirty="0"/>
              <a:t>We have meeting resources for breakouts</a:t>
            </a:r>
          </a:p>
          <a:p>
            <a:pPr lvl="1"/>
            <a:r>
              <a:rPr lang="en-US" dirty="0"/>
              <a:t>Requests:  TG officers and WG chair</a:t>
            </a:r>
          </a:p>
          <a:p>
            <a:pPr lvl="1"/>
            <a:r>
              <a:rPr lang="en-US" dirty="0"/>
              <a:t>TG4ab room when shown on schedule as TG4ab</a:t>
            </a:r>
          </a:p>
          <a:p>
            <a:pPr lvl="1"/>
            <a:r>
              <a:rPr lang="en-US" dirty="0"/>
              <a:t>Second breakout room (WG chair’s discretion)</a:t>
            </a:r>
          </a:p>
          <a:p>
            <a:r>
              <a:rPr lang="en-US" dirty="0"/>
              <a:t>We will identify “easy” first (today)</a:t>
            </a:r>
          </a:p>
          <a:p>
            <a:r>
              <a:rPr lang="en-US" dirty="0"/>
              <a:t>We will follow RevCom guidelines for resolutions:</a:t>
            </a:r>
          </a:p>
          <a:p>
            <a:pPr lvl="1"/>
            <a:r>
              <a:rPr lang="en-US" dirty="0">
                <a:hlinkClick r:id="rId2"/>
              </a:rPr>
              <a:t>https://standards.ieee.org/wp-content/uploads/import/governance/revcom/guidelines.pdf</a:t>
            </a:r>
            <a:endParaRPr lang="en-US" dirty="0"/>
          </a:p>
          <a:p>
            <a:r>
              <a:rPr lang="en-US" dirty="0"/>
              <a:t>RevCom guidelines for commenting on draft standards:</a:t>
            </a:r>
          </a:p>
          <a:p>
            <a:pPr lvl="1"/>
            <a:r>
              <a:rPr lang="en-US" dirty="0">
                <a:hlinkClick r:id="rId3"/>
              </a:rPr>
              <a:t>https://standards.ieee.org/wp-content/uploads/import/governance/revcom/Guidelines_for_commenting_on-draft_standards.pdf</a:t>
            </a:r>
            <a:endParaRPr lang="en-US" dirty="0"/>
          </a:p>
          <a:p>
            <a:endParaRPr lang="en-US" dirty="0"/>
          </a:p>
          <a:p>
            <a:pPr lvl="1"/>
            <a:endParaRPr lang="en-US" dirty="0"/>
          </a:p>
        </p:txBody>
      </p:sp>
      <p:sp>
        <p:nvSpPr>
          <p:cNvPr id="4" name="Slide Number Placeholder 3">
            <a:extLst>
              <a:ext uri="{FF2B5EF4-FFF2-40B4-BE49-F238E27FC236}">
                <a16:creationId xmlns:a16="http://schemas.microsoft.com/office/drawing/2014/main" id="{A2D02345-BDA4-BA5C-FD7E-9281764F7CF6}"/>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31</a:t>
            </a:fld>
            <a:endParaRPr lang="en-US"/>
          </a:p>
        </p:txBody>
      </p:sp>
    </p:spTree>
    <p:extLst>
      <p:ext uri="{BB962C8B-B14F-4D97-AF65-F5344CB8AC3E}">
        <p14:creationId xmlns:p14="http://schemas.microsoft.com/office/powerpoint/2010/main" val="16999450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47B81-8258-FE27-F09D-D69C8488A834}"/>
              </a:ext>
            </a:extLst>
          </p:cNvPr>
          <p:cNvSpPr>
            <a:spLocks noGrp="1"/>
          </p:cNvSpPr>
          <p:nvPr>
            <p:ph type="title"/>
          </p:nvPr>
        </p:nvSpPr>
        <p:spPr/>
        <p:txBody>
          <a:bodyPr/>
          <a:lstStyle/>
          <a:p>
            <a:r>
              <a:rPr lang="en-US" dirty="0"/>
              <a:t>Next Steps</a:t>
            </a:r>
          </a:p>
        </p:txBody>
      </p:sp>
      <p:sp>
        <p:nvSpPr>
          <p:cNvPr id="4" name="Slide Number Placeholder 3">
            <a:extLst>
              <a:ext uri="{FF2B5EF4-FFF2-40B4-BE49-F238E27FC236}">
                <a16:creationId xmlns:a16="http://schemas.microsoft.com/office/drawing/2014/main" id="{6B1AAE3A-B326-3366-95E8-19E54CFDDEC6}"/>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32</a:t>
            </a:fld>
            <a:endParaRPr lang="en-US"/>
          </a:p>
        </p:txBody>
      </p:sp>
      <p:pic>
        <p:nvPicPr>
          <p:cNvPr id="6" name="Picture 5" descr="A stairs in the woods&#10;&#10;Description automatically generated">
            <a:extLst>
              <a:ext uri="{FF2B5EF4-FFF2-40B4-BE49-F238E27FC236}">
                <a16:creationId xmlns:a16="http://schemas.microsoft.com/office/drawing/2014/main" id="{2281A8BB-D1DE-4400-25E5-444761B57D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3275" y="2057400"/>
            <a:ext cx="5495925" cy="4124325"/>
          </a:xfrm>
          <a:prstGeom prst="rect">
            <a:avLst/>
          </a:prstGeom>
        </p:spPr>
      </p:pic>
    </p:spTree>
    <p:extLst>
      <p:ext uri="{BB962C8B-B14F-4D97-AF65-F5344CB8AC3E}">
        <p14:creationId xmlns:p14="http://schemas.microsoft.com/office/powerpoint/2010/main" val="10483175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DD954-D9C7-5552-F337-37F9541E8A18}"/>
              </a:ext>
            </a:extLst>
          </p:cNvPr>
          <p:cNvSpPr>
            <a:spLocks noGrp="1"/>
          </p:cNvSpPr>
          <p:nvPr>
            <p:ph type="title"/>
          </p:nvPr>
        </p:nvSpPr>
        <p:spPr>
          <a:xfrm>
            <a:off x="914400" y="685800"/>
            <a:ext cx="10363200" cy="473746"/>
          </a:xfrm>
        </p:spPr>
        <p:txBody>
          <a:bodyPr/>
          <a:lstStyle/>
          <a:p>
            <a:r>
              <a:rPr lang="en-US" dirty="0"/>
              <a:t>Call schedule, July thru Sept</a:t>
            </a:r>
          </a:p>
        </p:txBody>
      </p:sp>
      <p:sp>
        <p:nvSpPr>
          <p:cNvPr id="4" name="Slide Number Placeholder 3">
            <a:extLst>
              <a:ext uri="{FF2B5EF4-FFF2-40B4-BE49-F238E27FC236}">
                <a16:creationId xmlns:a16="http://schemas.microsoft.com/office/drawing/2014/main" id="{CDD6AB1C-8AE7-49EE-68EE-0AA96328A5E4}"/>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33</a:t>
            </a:fld>
            <a:endParaRPr lang="en-US"/>
          </a:p>
        </p:txBody>
      </p:sp>
      <p:sp>
        <p:nvSpPr>
          <p:cNvPr id="3" name="Oval 2">
            <a:extLst>
              <a:ext uri="{FF2B5EF4-FFF2-40B4-BE49-F238E27FC236}">
                <a16:creationId xmlns:a16="http://schemas.microsoft.com/office/drawing/2014/main" id="{E5609EEB-B7D8-5909-59B6-34F792227638}"/>
              </a:ext>
            </a:extLst>
          </p:cNvPr>
          <p:cNvSpPr/>
          <p:nvPr/>
        </p:nvSpPr>
        <p:spPr bwMode="auto">
          <a:xfrm>
            <a:off x="5486400" y="3963340"/>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6" name="Rectangle 5">
            <a:extLst>
              <a:ext uri="{FF2B5EF4-FFF2-40B4-BE49-F238E27FC236}">
                <a16:creationId xmlns:a16="http://schemas.microsoft.com/office/drawing/2014/main" id="{E61B60C2-DE18-3AB6-9DCD-91ECD8328E1F}"/>
              </a:ext>
            </a:extLst>
          </p:cNvPr>
          <p:cNvSpPr/>
          <p:nvPr/>
        </p:nvSpPr>
        <p:spPr bwMode="auto">
          <a:xfrm>
            <a:off x="1589659" y="3225050"/>
            <a:ext cx="1729870" cy="312343"/>
          </a:xfrm>
          <a:prstGeom prst="rect">
            <a:avLst/>
          </a:prstGeom>
          <a:noFill/>
          <a:ln w="381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noFill/>
              <a:effectLst/>
              <a:latin typeface="Times New Roman" pitchFamily="18" charset="0"/>
            </a:endParaRPr>
          </a:p>
        </p:txBody>
      </p:sp>
      <p:sp>
        <p:nvSpPr>
          <p:cNvPr id="7" name="Oval 6">
            <a:extLst>
              <a:ext uri="{FF2B5EF4-FFF2-40B4-BE49-F238E27FC236}">
                <a16:creationId xmlns:a16="http://schemas.microsoft.com/office/drawing/2014/main" id="{A65D9617-2B66-45D0-0DF4-06A6208C9735}"/>
              </a:ext>
            </a:extLst>
          </p:cNvPr>
          <p:cNvSpPr/>
          <p:nvPr/>
        </p:nvSpPr>
        <p:spPr bwMode="auto">
          <a:xfrm>
            <a:off x="2133600" y="4022584"/>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8" name="Oval 7">
            <a:extLst>
              <a:ext uri="{FF2B5EF4-FFF2-40B4-BE49-F238E27FC236}">
                <a16:creationId xmlns:a16="http://schemas.microsoft.com/office/drawing/2014/main" id="{57589F10-A5A1-C33F-EA54-1DBE388F7DE7}"/>
              </a:ext>
            </a:extLst>
          </p:cNvPr>
          <p:cNvSpPr/>
          <p:nvPr/>
        </p:nvSpPr>
        <p:spPr bwMode="auto">
          <a:xfrm>
            <a:off x="5486400" y="3124200"/>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1" name="Oval 10">
            <a:extLst>
              <a:ext uri="{FF2B5EF4-FFF2-40B4-BE49-F238E27FC236}">
                <a16:creationId xmlns:a16="http://schemas.microsoft.com/office/drawing/2014/main" id="{90F1963B-EFA9-4D0E-D3C8-2674B1E8F0C6}"/>
              </a:ext>
            </a:extLst>
          </p:cNvPr>
          <p:cNvSpPr/>
          <p:nvPr/>
        </p:nvSpPr>
        <p:spPr bwMode="auto">
          <a:xfrm>
            <a:off x="2090998" y="2816784"/>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3" name="Oval 12">
            <a:extLst>
              <a:ext uri="{FF2B5EF4-FFF2-40B4-BE49-F238E27FC236}">
                <a16:creationId xmlns:a16="http://schemas.microsoft.com/office/drawing/2014/main" id="{F2E865D3-BFD5-B71C-E892-1E8A889EF9C5}"/>
              </a:ext>
            </a:extLst>
          </p:cNvPr>
          <p:cNvSpPr/>
          <p:nvPr/>
        </p:nvSpPr>
        <p:spPr bwMode="auto">
          <a:xfrm>
            <a:off x="2127110" y="3617825"/>
            <a:ext cx="304800" cy="320816"/>
          </a:xfrm>
          <a:prstGeom prst="ellipse">
            <a:avLst/>
          </a:prstGeom>
          <a:noFill/>
          <a:ln w="381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5" name="Text Placeholder 2">
            <a:extLst>
              <a:ext uri="{FF2B5EF4-FFF2-40B4-BE49-F238E27FC236}">
                <a16:creationId xmlns:a16="http://schemas.microsoft.com/office/drawing/2014/main" id="{4456E55B-229E-4F26-97EE-6321022DE43A}"/>
              </a:ext>
            </a:extLst>
          </p:cNvPr>
          <p:cNvSpPr>
            <a:spLocks noGrp="1"/>
          </p:cNvSpPr>
          <p:nvPr>
            <p:ph type="body" sz="half" idx="1"/>
          </p:nvPr>
        </p:nvSpPr>
        <p:spPr>
          <a:xfrm>
            <a:off x="914400" y="4570940"/>
            <a:ext cx="10363200" cy="1823014"/>
          </a:xfrm>
        </p:spPr>
        <p:txBody>
          <a:bodyPr>
            <a:normAutofit fontScale="70000" lnSpcReduction="20000"/>
          </a:bodyPr>
          <a:lstStyle/>
          <a:p>
            <a:r>
              <a:rPr lang="en-US" dirty="0"/>
              <a:t>Weekly on Tuesdays and Thursdays 2 hours split:  </a:t>
            </a:r>
          </a:p>
          <a:p>
            <a:pPr marL="971550" lvl="1" indent="-514350">
              <a:buFont typeface="+mj-lt"/>
              <a:buAutoNum type="arabicPeriod"/>
            </a:pPr>
            <a:r>
              <a:rPr lang="en-US" dirty="0"/>
              <a:t>6am PT (1 hour)</a:t>
            </a:r>
          </a:p>
          <a:p>
            <a:pPr marL="971550" lvl="1" indent="-514350">
              <a:buFont typeface="+mj-lt"/>
              <a:buAutoNum type="arabicPeriod"/>
            </a:pPr>
            <a:r>
              <a:rPr lang="en-US" dirty="0"/>
              <a:t>3pm PT (1 hour)</a:t>
            </a:r>
          </a:p>
          <a:p>
            <a:r>
              <a:rPr lang="en-US" dirty="0"/>
              <a:t>Commencing 28-May-2024</a:t>
            </a:r>
          </a:p>
          <a:p>
            <a:r>
              <a:rPr lang="en-US" dirty="0"/>
              <a:t>Will cancel when LB starts</a:t>
            </a:r>
          </a:p>
          <a:p>
            <a:endParaRPr lang="en-US" dirty="0"/>
          </a:p>
          <a:p>
            <a:endParaRPr lang="en-US" dirty="0"/>
          </a:p>
        </p:txBody>
      </p:sp>
      <p:sp>
        <p:nvSpPr>
          <p:cNvPr id="23" name="Oval 22">
            <a:extLst>
              <a:ext uri="{FF2B5EF4-FFF2-40B4-BE49-F238E27FC236}">
                <a16:creationId xmlns:a16="http://schemas.microsoft.com/office/drawing/2014/main" id="{E11033BC-CA8E-7BE7-16E4-0595E052F72F}"/>
              </a:ext>
            </a:extLst>
          </p:cNvPr>
          <p:cNvSpPr/>
          <p:nvPr/>
        </p:nvSpPr>
        <p:spPr bwMode="auto">
          <a:xfrm>
            <a:off x="5486400" y="2743200"/>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dirty="0">
              <a:ln>
                <a:noFill/>
              </a:ln>
              <a:solidFill>
                <a:schemeClr val="tx1"/>
              </a:solidFill>
              <a:effectLst/>
              <a:latin typeface="Times New Roman" pitchFamily="18" charset="0"/>
            </a:endParaRPr>
          </a:p>
        </p:txBody>
      </p:sp>
      <p:sp>
        <p:nvSpPr>
          <p:cNvPr id="24" name="Oval 23">
            <a:extLst>
              <a:ext uri="{FF2B5EF4-FFF2-40B4-BE49-F238E27FC236}">
                <a16:creationId xmlns:a16="http://schemas.microsoft.com/office/drawing/2014/main" id="{1D3AD3ED-EF21-4C10-1B6B-C348137D2908}"/>
              </a:ext>
            </a:extLst>
          </p:cNvPr>
          <p:cNvSpPr/>
          <p:nvPr/>
        </p:nvSpPr>
        <p:spPr bwMode="auto">
          <a:xfrm>
            <a:off x="5486400" y="3515208"/>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8" name="Rectangle 17">
            <a:extLst>
              <a:ext uri="{FF2B5EF4-FFF2-40B4-BE49-F238E27FC236}">
                <a16:creationId xmlns:a16="http://schemas.microsoft.com/office/drawing/2014/main" id="{A208B75B-0259-B6E2-AAB1-9FA02085AE3E}"/>
              </a:ext>
            </a:extLst>
          </p:cNvPr>
          <p:cNvSpPr/>
          <p:nvPr/>
        </p:nvSpPr>
        <p:spPr bwMode="auto">
          <a:xfrm>
            <a:off x="8382000" y="3218266"/>
            <a:ext cx="1729870" cy="312343"/>
          </a:xfrm>
          <a:prstGeom prst="rect">
            <a:avLst/>
          </a:prstGeom>
          <a:noFill/>
          <a:ln w="381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noFill/>
              <a:effectLst/>
              <a:latin typeface="Times New Roman" pitchFamily="18" charset="0"/>
            </a:endParaRPr>
          </a:p>
        </p:txBody>
      </p:sp>
      <p:sp>
        <p:nvSpPr>
          <p:cNvPr id="19" name="Oval 18">
            <a:extLst>
              <a:ext uri="{FF2B5EF4-FFF2-40B4-BE49-F238E27FC236}">
                <a16:creationId xmlns:a16="http://schemas.microsoft.com/office/drawing/2014/main" id="{9EFF831B-0AF7-D171-C983-0D54EB61EB36}"/>
              </a:ext>
            </a:extLst>
          </p:cNvPr>
          <p:cNvSpPr/>
          <p:nvPr/>
        </p:nvSpPr>
        <p:spPr bwMode="auto">
          <a:xfrm>
            <a:off x="8915400" y="2810332"/>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20" name="Oval 19">
            <a:extLst>
              <a:ext uri="{FF2B5EF4-FFF2-40B4-BE49-F238E27FC236}">
                <a16:creationId xmlns:a16="http://schemas.microsoft.com/office/drawing/2014/main" id="{79C1A53E-24A6-1F68-8787-4C1B1C0F844C}"/>
              </a:ext>
            </a:extLst>
          </p:cNvPr>
          <p:cNvSpPr/>
          <p:nvPr/>
        </p:nvSpPr>
        <p:spPr bwMode="auto">
          <a:xfrm>
            <a:off x="8915400" y="2422384"/>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5" name="Oval 4">
            <a:extLst>
              <a:ext uri="{FF2B5EF4-FFF2-40B4-BE49-F238E27FC236}">
                <a16:creationId xmlns:a16="http://schemas.microsoft.com/office/drawing/2014/main" id="{6B1AB1B4-08A2-2E13-877B-2B70F23FCCD3}"/>
              </a:ext>
            </a:extLst>
          </p:cNvPr>
          <p:cNvSpPr/>
          <p:nvPr/>
        </p:nvSpPr>
        <p:spPr bwMode="auto">
          <a:xfrm>
            <a:off x="3014729" y="4030062"/>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9" name="Oval 8">
            <a:extLst>
              <a:ext uri="{FF2B5EF4-FFF2-40B4-BE49-F238E27FC236}">
                <a16:creationId xmlns:a16="http://schemas.microsoft.com/office/drawing/2014/main" id="{33D15FC5-9E3F-63D6-F829-3E479ACD9004}"/>
              </a:ext>
            </a:extLst>
          </p:cNvPr>
          <p:cNvSpPr/>
          <p:nvPr/>
        </p:nvSpPr>
        <p:spPr bwMode="auto">
          <a:xfrm>
            <a:off x="6414502" y="3962400"/>
            <a:ext cx="291097"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2" name="Oval 11">
            <a:extLst>
              <a:ext uri="{FF2B5EF4-FFF2-40B4-BE49-F238E27FC236}">
                <a16:creationId xmlns:a16="http://schemas.microsoft.com/office/drawing/2014/main" id="{56931747-2F14-B441-5052-F54F97BD9E77}"/>
              </a:ext>
            </a:extLst>
          </p:cNvPr>
          <p:cNvSpPr/>
          <p:nvPr/>
        </p:nvSpPr>
        <p:spPr bwMode="auto">
          <a:xfrm>
            <a:off x="6400800" y="3565384"/>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4" name="Oval 13">
            <a:extLst>
              <a:ext uri="{FF2B5EF4-FFF2-40B4-BE49-F238E27FC236}">
                <a16:creationId xmlns:a16="http://schemas.microsoft.com/office/drawing/2014/main" id="{6EC8D86F-43E7-EE14-2E46-0BD68A95C044}"/>
              </a:ext>
            </a:extLst>
          </p:cNvPr>
          <p:cNvSpPr/>
          <p:nvPr/>
        </p:nvSpPr>
        <p:spPr bwMode="auto">
          <a:xfrm>
            <a:off x="6400800" y="2743200"/>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7" name="Oval 16">
            <a:extLst>
              <a:ext uri="{FF2B5EF4-FFF2-40B4-BE49-F238E27FC236}">
                <a16:creationId xmlns:a16="http://schemas.microsoft.com/office/drawing/2014/main" id="{1F27082F-FF6D-FBD3-D489-2A8AD8B2847B}"/>
              </a:ext>
            </a:extLst>
          </p:cNvPr>
          <p:cNvSpPr/>
          <p:nvPr/>
        </p:nvSpPr>
        <p:spPr bwMode="auto">
          <a:xfrm>
            <a:off x="6400800" y="3124200"/>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21" name="Oval 20">
            <a:extLst>
              <a:ext uri="{FF2B5EF4-FFF2-40B4-BE49-F238E27FC236}">
                <a16:creationId xmlns:a16="http://schemas.microsoft.com/office/drawing/2014/main" id="{0B60F037-84E2-B4E0-AB83-FBC5A62B9B42}"/>
              </a:ext>
            </a:extLst>
          </p:cNvPr>
          <p:cNvSpPr/>
          <p:nvPr/>
        </p:nvSpPr>
        <p:spPr bwMode="auto">
          <a:xfrm>
            <a:off x="9829800" y="2803384"/>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25" name="Oval 24">
            <a:extLst>
              <a:ext uri="{FF2B5EF4-FFF2-40B4-BE49-F238E27FC236}">
                <a16:creationId xmlns:a16="http://schemas.microsoft.com/office/drawing/2014/main" id="{8D63CEA6-4724-B2C9-A704-58E6FD8C8D6F}"/>
              </a:ext>
            </a:extLst>
          </p:cNvPr>
          <p:cNvSpPr/>
          <p:nvPr/>
        </p:nvSpPr>
        <p:spPr bwMode="auto">
          <a:xfrm>
            <a:off x="9829800" y="2448408"/>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391592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2A396E6-AC8C-FBC3-49B8-22ECCCCDBEC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4</a:t>
            </a:fld>
            <a:endParaRPr lang="en-US"/>
          </a:p>
        </p:txBody>
      </p:sp>
      <p:sp>
        <p:nvSpPr>
          <p:cNvPr id="7" name="Title 1">
            <a:extLst>
              <a:ext uri="{FF2B5EF4-FFF2-40B4-BE49-F238E27FC236}">
                <a16:creationId xmlns:a16="http://schemas.microsoft.com/office/drawing/2014/main" id="{274BD988-B8D2-E2BB-1BB5-FF7E977111A8}"/>
              </a:ext>
            </a:extLst>
          </p:cNvPr>
          <p:cNvSpPr>
            <a:spLocks noGrp="1"/>
          </p:cNvSpPr>
          <p:nvPr/>
        </p:nvSpPr>
        <p:spPr bwMode="auto">
          <a:xfrm>
            <a:off x="915458" y="620688"/>
            <a:ext cx="10361084" cy="616074"/>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dirty="0"/>
              <a:t>Mixed Mode Logistics</a:t>
            </a:r>
          </a:p>
        </p:txBody>
      </p:sp>
      <p:sp>
        <p:nvSpPr>
          <p:cNvPr id="8" name="Content Placeholder 2">
            <a:extLst>
              <a:ext uri="{FF2B5EF4-FFF2-40B4-BE49-F238E27FC236}">
                <a16:creationId xmlns:a16="http://schemas.microsoft.com/office/drawing/2014/main" id="{45404A07-8225-C02C-AAE2-B94B01774B10}"/>
              </a:ext>
            </a:extLst>
          </p:cNvPr>
          <p:cNvSpPr>
            <a:spLocks noGrp="1"/>
          </p:cNvSpPr>
          <p:nvPr/>
        </p:nvSpPr>
        <p:spPr bwMode="auto">
          <a:xfrm>
            <a:off x="915458" y="1236762"/>
            <a:ext cx="10361084" cy="5216574"/>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buAutoNum type="arabicPeriod"/>
            </a:pPr>
            <a:r>
              <a:rPr lang="en-US" dirty="0"/>
              <a:t>Head table will project (one computer all day)</a:t>
            </a:r>
          </a:p>
          <a:p>
            <a:pPr marL="457200" indent="-457200">
              <a:buAutoNum type="arabicPeriod"/>
            </a:pPr>
            <a:r>
              <a:rPr lang="en-US" dirty="0"/>
              <a:t>Local: queue to speak a microphone; remember remote attendees will hear you only if you use the microphone!</a:t>
            </a:r>
          </a:p>
          <a:p>
            <a:pPr marL="457200" indent="-457200">
              <a:buAutoNum type="arabicPeriod"/>
            </a:pPr>
            <a:r>
              <a:rPr lang="en-US" dirty="0"/>
              <a:t>Remote attendees please queue via chat window</a:t>
            </a:r>
          </a:p>
          <a:p>
            <a:pPr marL="457200" indent="-457200">
              <a:buFont typeface="Times New Roman" pitchFamily="18" charset="0"/>
              <a:buAutoNum type="arabicPeriod"/>
            </a:pPr>
            <a:r>
              <a:rPr lang="en-US" dirty="0"/>
              <a:t>Local attendees when joining WebEx </a:t>
            </a:r>
            <a:r>
              <a:rPr lang="en-US" dirty="0">
                <a:solidFill>
                  <a:srgbClr val="FF0000"/>
                </a:solidFill>
              </a:rPr>
              <a:t>connect without audio! </a:t>
            </a:r>
          </a:p>
          <a:p>
            <a:pPr marL="0" indent="0"/>
            <a:r>
              <a:rPr lang="en-US" dirty="0">
                <a:solidFill>
                  <a:srgbClr val="FF0000"/>
                </a:solidFill>
              </a:rPr>
              <a:t>	In-room Webex with audio enabled will disrupt the meeting!</a:t>
            </a:r>
            <a:endParaRPr lang="en-US" dirty="0"/>
          </a:p>
          <a:p>
            <a:pPr marL="457200" indent="-457200">
              <a:buAutoNum type="arabicPeriod"/>
            </a:pPr>
            <a:r>
              <a:rPr lang="en-US" dirty="0">
                <a:solidFill>
                  <a:schemeClr val="accent1">
                    <a:lumMod val="50000"/>
                  </a:schemeClr>
                </a:solidFill>
              </a:rPr>
              <a:t>Presenters, both local and remote, will present via WebEx</a:t>
            </a:r>
          </a:p>
          <a:p>
            <a:pPr marL="457200" indent="-457200">
              <a:buAutoNum type="arabicPeriod"/>
            </a:pPr>
            <a:r>
              <a:rPr lang="en-US" dirty="0">
                <a:solidFill>
                  <a:schemeClr val="tx1"/>
                </a:solidFill>
              </a:rPr>
              <a:t>For those Remote Attendees connecting to Webex, Configure Webex Audio to use “Music Mode”.</a:t>
            </a:r>
          </a:p>
          <a:p>
            <a:pPr marL="457200" indent="-457200">
              <a:buAutoNum type="arabicPeriod"/>
            </a:pPr>
            <a:r>
              <a:rPr lang="en-US" dirty="0">
                <a:solidFill>
                  <a:schemeClr val="tx1"/>
                </a:solidFill>
              </a:rPr>
              <a:t>Makes sure “mute on entry” is set in WebEx</a:t>
            </a:r>
          </a:p>
          <a:p>
            <a:pPr marL="457200" indent="-457200">
              <a:buAutoNum type="arabicPeriod"/>
            </a:pPr>
            <a:r>
              <a:rPr lang="en-US" dirty="0">
                <a:solidFill>
                  <a:schemeClr val="tx1"/>
                </a:solidFill>
              </a:rPr>
              <a:t>Please do not turn on video.</a:t>
            </a:r>
          </a:p>
        </p:txBody>
      </p:sp>
    </p:spTree>
    <p:extLst>
      <p:ext uri="{BB962C8B-B14F-4D97-AF65-F5344CB8AC3E}">
        <p14:creationId xmlns:p14="http://schemas.microsoft.com/office/powerpoint/2010/main" val="3339781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4C44A-158B-F784-E8C0-CD821DE16C07}"/>
              </a:ext>
            </a:extLst>
          </p:cNvPr>
          <p:cNvSpPr>
            <a:spLocks noGrp="1"/>
          </p:cNvSpPr>
          <p:nvPr>
            <p:ph type="title"/>
          </p:nvPr>
        </p:nvSpPr>
        <p:spPr/>
        <p:txBody>
          <a:bodyPr/>
          <a:lstStyle/>
          <a:p>
            <a:r>
              <a:rPr lang="en-US" dirty="0"/>
              <a:t>Hybrid Meeting Conduct: Other</a:t>
            </a:r>
          </a:p>
        </p:txBody>
      </p:sp>
      <p:sp>
        <p:nvSpPr>
          <p:cNvPr id="3" name="Text Placeholder 2">
            <a:extLst>
              <a:ext uri="{FF2B5EF4-FFF2-40B4-BE49-F238E27FC236}">
                <a16:creationId xmlns:a16="http://schemas.microsoft.com/office/drawing/2014/main" id="{7C0420DF-12BC-3723-CC1D-78D3BEE01663}"/>
              </a:ext>
            </a:extLst>
          </p:cNvPr>
          <p:cNvSpPr>
            <a:spLocks noGrp="1"/>
          </p:cNvSpPr>
          <p:nvPr>
            <p:ph type="body" sz="half" idx="1"/>
          </p:nvPr>
        </p:nvSpPr>
        <p:spPr/>
        <p:txBody>
          <a:bodyPr>
            <a:normAutofit fontScale="85000" lnSpcReduction="10000"/>
          </a:bodyPr>
          <a:lstStyle/>
          <a:p>
            <a:pPr marL="0" indent="0">
              <a:buNone/>
            </a:pPr>
            <a:r>
              <a:rPr lang="en-US" dirty="0"/>
              <a:t>In room breakouts:</a:t>
            </a:r>
          </a:p>
          <a:p>
            <a:r>
              <a:rPr lang="en-US" dirty="0"/>
              <a:t>We have the TG4ab Meeting rooms (physical and virtual) during our scheduled meeting times</a:t>
            </a:r>
          </a:p>
          <a:p>
            <a:r>
              <a:rPr lang="en-US" dirty="0"/>
              <a:t>We have a 2nd breakout room (physical and virtual) with coordination with WG chair</a:t>
            </a:r>
          </a:p>
          <a:p>
            <a:r>
              <a:rPr lang="en-US" dirty="0"/>
              <a:t>If leading a breakout – get with TC chair or VC for </a:t>
            </a:r>
            <a:r>
              <a:rPr lang="en-US" dirty="0" err="1"/>
              <a:t>webex</a:t>
            </a:r>
            <a:r>
              <a:rPr lang="en-US" dirty="0"/>
              <a:t> details</a:t>
            </a:r>
          </a:p>
          <a:p>
            <a:r>
              <a:rPr lang="en-US" dirty="0"/>
              <a:t>Keep in mind we have remote attendees in inconvenient time zones when able (use email reflector, </a:t>
            </a:r>
            <a:r>
              <a:rPr lang="en-US" dirty="0" err="1"/>
              <a:t>etc</a:t>
            </a:r>
            <a:r>
              <a:rPr lang="en-US" dirty="0"/>
              <a:t>)</a:t>
            </a:r>
          </a:p>
          <a:p>
            <a:r>
              <a:rPr lang="en-US" dirty="0"/>
              <a:t>We will do the best we can and keep learning as we go!</a:t>
            </a:r>
          </a:p>
          <a:p>
            <a:endParaRPr lang="en-US" dirty="0"/>
          </a:p>
        </p:txBody>
      </p:sp>
      <p:sp>
        <p:nvSpPr>
          <p:cNvPr id="4" name="Slide Number Placeholder 3">
            <a:extLst>
              <a:ext uri="{FF2B5EF4-FFF2-40B4-BE49-F238E27FC236}">
                <a16:creationId xmlns:a16="http://schemas.microsoft.com/office/drawing/2014/main" id="{FC831635-9572-BD66-A641-460E159D108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5</a:t>
            </a:fld>
            <a:endParaRPr lang="en-US"/>
          </a:p>
        </p:txBody>
      </p:sp>
    </p:spTree>
    <p:extLst>
      <p:ext uri="{BB962C8B-B14F-4D97-AF65-F5344CB8AC3E}">
        <p14:creationId xmlns:p14="http://schemas.microsoft.com/office/powerpoint/2010/main" val="2825242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5204D-96FC-8ABF-84D1-37BBB7BB42A2}"/>
              </a:ext>
            </a:extLst>
          </p:cNvPr>
          <p:cNvSpPr>
            <a:spLocks noGrp="1"/>
          </p:cNvSpPr>
          <p:nvPr>
            <p:ph type="title"/>
          </p:nvPr>
        </p:nvSpPr>
        <p:spPr/>
        <p:txBody>
          <a:bodyPr/>
          <a:lstStyle/>
          <a:p>
            <a:r>
              <a:rPr lang="en-US" dirty="0"/>
              <a:t>Time Management</a:t>
            </a:r>
          </a:p>
        </p:txBody>
      </p:sp>
      <p:sp>
        <p:nvSpPr>
          <p:cNvPr id="3" name="Text Placeholder 2">
            <a:extLst>
              <a:ext uri="{FF2B5EF4-FFF2-40B4-BE49-F238E27FC236}">
                <a16:creationId xmlns:a16="http://schemas.microsoft.com/office/drawing/2014/main" id="{88F177ED-8E8A-F563-8EE7-D97347E4B7A2}"/>
              </a:ext>
            </a:extLst>
          </p:cNvPr>
          <p:cNvSpPr>
            <a:spLocks noGrp="1"/>
          </p:cNvSpPr>
          <p:nvPr>
            <p:ph type="body" sz="half" idx="1"/>
          </p:nvPr>
        </p:nvSpPr>
        <p:spPr/>
        <p:txBody>
          <a:bodyPr/>
          <a:lstStyle/>
          <a:p>
            <a:r>
              <a:rPr lang="en-US" dirty="0"/>
              <a:t>We will need to stay within the allocated time to get through everything</a:t>
            </a:r>
          </a:p>
          <a:p>
            <a:r>
              <a:rPr lang="en-US" dirty="0"/>
              <a:t>If less than the allocated time is used in a time slot, we’ll start the next time slot (accumulate any unused time to the end of the meeting)</a:t>
            </a:r>
          </a:p>
          <a:p>
            <a:r>
              <a:rPr lang="en-US" dirty="0"/>
              <a:t>Accumulated time will be used to continue discussion where needed</a:t>
            </a:r>
          </a:p>
        </p:txBody>
      </p:sp>
      <p:sp>
        <p:nvSpPr>
          <p:cNvPr id="4" name="Slide Number Placeholder 3">
            <a:extLst>
              <a:ext uri="{FF2B5EF4-FFF2-40B4-BE49-F238E27FC236}">
                <a16:creationId xmlns:a16="http://schemas.microsoft.com/office/drawing/2014/main" id="{FD55ED54-BB1F-F159-8269-BD1C917DC6BA}"/>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6</a:t>
            </a:fld>
            <a:endParaRPr lang="en-US"/>
          </a:p>
        </p:txBody>
      </p:sp>
    </p:spTree>
    <p:extLst>
      <p:ext uri="{BB962C8B-B14F-4D97-AF65-F5344CB8AC3E}">
        <p14:creationId xmlns:p14="http://schemas.microsoft.com/office/powerpoint/2010/main" val="4231101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BAE06-8A99-F5A2-FF2A-996344DE8476}"/>
              </a:ext>
            </a:extLst>
          </p:cNvPr>
          <p:cNvSpPr>
            <a:spLocks noGrp="1"/>
          </p:cNvSpPr>
          <p:nvPr>
            <p:ph type="title"/>
          </p:nvPr>
        </p:nvSpPr>
        <p:spPr>
          <a:xfrm>
            <a:off x="914400" y="685800"/>
            <a:ext cx="10363200" cy="609600"/>
          </a:xfrm>
        </p:spPr>
        <p:txBody>
          <a:bodyPr/>
          <a:lstStyle/>
          <a:p>
            <a:r>
              <a:rPr lang="en-US" dirty="0"/>
              <a:t>Additional Reminders</a:t>
            </a:r>
          </a:p>
        </p:txBody>
      </p:sp>
      <p:sp>
        <p:nvSpPr>
          <p:cNvPr id="3" name="Text Placeholder 2">
            <a:extLst>
              <a:ext uri="{FF2B5EF4-FFF2-40B4-BE49-F238E27FC236}">
                <a16:creationId xmlns:a16="http://schemas.microsoft.com/office/drawing/2014/main" id="{80851E5A-7623-547A-0D0A-E7184C848B15}"/>
              </a:ext>
            </a:extLst>
          </p:cNvPr>
          <p:cNvSpPr>
            <a:spLocks noGrp="1"/>
          </p:cNvSpPr>
          <p:nvPr>
            <p:ph type="body" sz="half" idx="1"/>
          </p:nvPr>
        </p:nvSpPr>
        <p:spPr/>
        <p:txBody>
          <a:bodyPr>
            <a:normAutofit/>
          </a:bodyPr>
          <a:lstStyle/>
          <a:p>
            <a:pPr lvl="0"/>
            <a:r>
              <a:rPr lang="en-GB" dirty="0"/>
              <a:t>No Photography or recording is allowed</a:t>
            </a:r>
          </a:p>
          <a:p>
            <a:pPr lvl="0"/>
            <a:r>
              <a:rPr lang="en-GB" dirty="0"/>
              <a:t>Press (i.e., anyone reporting publicly on this meeting) are to announce their presence (Jan 2019 IEEE-SA Standards Board Ops Manual 5.3.3.2)</a:t>
            </a:r>
            <a:endParaRPr lang="en-GB" sz="1400" dirty="0"/>
          </a:p>
          <a:p>
            <a:pPr lvl="0"/>
            <a:r>
              <a:rPr lang="en-GB" dirty="0"/>
              <a:t>In-person attendees: Wear badges at all times in meeting areas </a:t>
            </a:r>
            <a:endParaRPr lang="en-GB" sz="1400" dirty="0"/>
          </a:p>
        </p:txBody>
      </p:sp>
      <p:sp>
        <p:nvSpPr>
          <p:cNvPr id="4" name="Slide Number Placeholder 3">
            <a:extLst>
              <a:ext uri="{FF2B5EF4-FFF2-40B4-BE49-F238E27FC236}">
                <a16:creationId xmlns:a16="http://schemas.microsoft.com/office/drawing/2014/main" id="{78FB0769-60C3-450E-BD8B-09D92016D0C4}"/>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7</a:t>
            </a:fld>
            <a:endParaRPr lang="en-US"/>
          </a:p>
        </p:txBody>
      </p:sp>
    </p:spTree>
    <p:extLst>
      <p:ext uri="{BB962C8B-B14F-4D97-AF65-F5344CB8AC3E}">
        <p14:creationId xmlns:p14="http://schemas.microsoft.com/office/powerpoint/2010/main" val="1935716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2A396E6-AC8C-FBC3-49B8-22ECCCCDBEC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8</a:t>
            </a:fld>
            <a:endParaRPr lang="en-US"/>
          </a:p>
        </p:txBody>
      </p:sp>
      <p:sp>
        <p:nvSpPr>
          <p:cNvPr id="2" name="Content Placeholder 2">
            <a:extLst>
              <a:ext uri="{FF2B5EF4-FFF2-40B4-BE49-F238E27FC236}">
                <a16:creationId xmlns:a16="http://schemas.microsoft.com/office/drawing/2014/main" id="{0D4E12AA-0DC0-7A7A-9EBE-572CFDD3F3BB}"/>
              </a:ext>
            </a:extLst>
          </p:cNvPr>
          <p:cNvSpPr txBox="1">
            <a:spLocks/>
          </p:cNvSpPr>
          <p:nvPr/>
        </p:nvSpPr>
        <p:spPr bwMode="auto">
          <a:xfrm>
            <a:off x="2209802" y="2204864"/>
            <a:ext cx="7770813" cy="4189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normAutofit fontScale="85000" lnSpcReduction="10000"/>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buFont typeface="Arial" panose="020B0604020202020204" pitchFamily="34" charset="0"/>
              <a:buChar char="•"/>
            </a:pPr>
            <a:r>
              <a:rPr lang="en-US" sz="2000" b="1" kern="0" dirty="0">
                <a:solidFill>
                  <a:srgbClr val="FF0000"/>
                </a:solidFill>
              </a:rPr>
              <a:t>This 802.15 meeting is part of the IEEE 802 wireless </a:t>
            </a:r>
            <a:r>
              <a:rPr lang="en-US" sz="2000" b="1" kern="0" dirty="0" err="1">
                <a:solidFill>
                  <a:srgbClr val="FF0000"/>
                </a:solidFill>
              </a:rPr>
              <a:t>inerim</a:t>
            </a:r>
            <a:r>
              <a:rPr lang="en-US" sz="2000" b="1" kern="0" dirty="0">
                <a:solidFill>
                  <a:srgbClr val="FF0000"/>
                </a:solidFill>
              </a:rPr>
              <a:t> session</a:t>
            </a:r>
          </a:p>
          <a:p>
            <a:pPr>
              <a:buFont typeface="Arial" panose="020B0604020202020204" pitchFamily="34" charset="0"/>
              <a:buChar char="•"/>
            </a:pPr>
            <a:r>
              <a:rPr lang="en-US" sz="2000" kern="0" dirty="0"/>
              <a:t>You must pay the registration fee in order to attend </a:t>
            </a:r>
            <a:r>
              <a:rPr lang="en-US" sz="2000" b="1" u="sng" kern="0" dirty="0"/>
              <a:t>virtually or in person</a:t>
            </a:r>
          </a:p>
          <a:p>
            <a:pPr>
              <a:buFont typeface="Arial" panose="020B0604020202020204" pitchFamily="34" charset="0"/>
              <a:buChar char="•"/>
            </a:pPr>
            <a:r>
              <a:rPr lang="en-US" sz="2000" kern="0" dirty="0"/>
              <a:t>If you have not already done so please register:</a:t>
            </a:r>
          </a:p>
          <a:p>
            <a:pPr marL="0" indent="0"/>
            <a:endParaRPr lang="en-US" sz="2000" kern="0" dirty="0"/>
          </a:p>
          <a:p>
            <a:pPr marL="0" indent="0" algn="ctr"/>
            <a:r>
              <a:rPr lang="en-US" sz="2400" b="1" kern="0" dirty="0"/>
              <a:t>Session Information &amp; Registration Website: </a:t>
            </a:r>
          </a:p>
          <a:p>
            <a:pPr marL="457200" lvl="1" indent="0" algn="ctr">
              <a:buNone/>
            </a:pPr>
            <a:r>
              <a:rPr lang="en-US" sz="2400" kern="0" dirty="0">
                <a:hlinkClick r:id="rId2"/>
              </a:rPr>
              <a:t>https://web.cvent.com/event/64f6931c-b20d-44af-a54e-4830fa2f7097/</a:t>
            </a:r>
            <a:endParaRPr lang="en-US" sz="2400" kern="0" dirty="0"/>
          </a:p>
          <a:p>
            <a:pPr marL="457200" lvl="1" indent="0" algn="ctr">
              <a:buNone/>
            </a:pPr>
            <a:endParaRPr lang="en-US" sz="2400" kern="0" dirty="0"/>
          </a:p>
          <a:p>
            <a:pPr marL="457200" lvl="1" indent="0" algn="ctr">
              <a:buNone/>
            </a:pPr>
            <a:endParaRPr lang="en-US" sz="2400" kern="0" dirty="0"/>
          </a:p>
          <a:p>
            <a:pPr marL="457200" lvl="1" indent="0" algn="ctr">
              <a:buNone/>
            </a:pPr>
            <a:r>
              <a:rPr lang="en-US" sz="2400" b="1" kern="0" dirty="0">
                <a:solidFill>
                  <a:srgbClr val="FF0000"/>
                </a:solidFill>
              </a:rPr>
              <a:t>If you do not intend to register for this session you must leave this meeting and, if you have logged attendance on IMAT, email the appropriate WG chair or vice chairs to have your attendance cancelled</a:t>
            </a:r>
          </a:p>
          <a:p>
            <a:endParaRPr lang="en-US" kern="0" dirty="0"/>
          </a:p>
        </p:txBody>
      </p:sp>
      <p:sp>
        <p:nvSpPr>
          <p:cNvPr id="3" name="Title 1">
            <a:extLst>
              <a:ext uri="{FF2B5EF4-FFF2-40B4-BE49-F238E27FC236}">
                <a16:creationId xmlns:a16="http://schemas.microsoft.com/office/drawing/2014/main" id="{1EF1EB42-E07B-08EB-CDDB-7D605F295A5F}"/>
              </a:ext>
            </a:extLst>
          </p:cNvPr>
          <p:cNvSpPr>
            <a:spLocks noGrp="1"/>
          </p:cNvSpPr>
          <p:nvPr>
            <p:ph type="title"/>
          </p:nvPr>
        </p:nvSpPr>
        <p:spPr>
          <a:xfrm>
            <a:off x="2286001" y="685800"/>
            <a:ext cx="7764463" cy="1303040"/>
          </a:xfrm>
        </p:spPr>
        <p:txBody>
          <a:bodyPr anchor="t"/>
          <a:lstStyle/>
          <a:p>
            <a:r>
              <a:rPr lang="en-US" sz="3600" dirty="0"/>
              <a:t>Registration for </a:t>
            </a:r>
            <a:r>
              <a:rPr lang="en-US" sz="3600" b="1" dirty="0"/>
              <a:t>802 LMSC Plenaries </a:t>
            </a:r>
            <a:r>
              <a:rPr lang="en-US" sz="3600" dirty="0"/>
              <a:t>and 802 Wireless Interims</a:t>
            </a:r>
          </a:p>
        </p:txBody>
      </p:sp>
    </p:spTree>
    <p:extLst>
      <p:ext uri="{BB962C8B-B14F-4D97-AF65-F5344CB8AC3E}">
        <p14:creationId xmlns:p14="http://schemas.microsoft.com/office/powerpoint/2010/main" val="10480019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0CD1AC1-9EB6-42CD-2D50-0D57D55B161D}"/>
              </a:ext>
            </a:extLst>
          </p:cNvPr>
          <p:cNvSpPr>
            <a:spLocks noGrp="1"/>
          </p:cNvSpPr>
          <p:nvPr>
            <p:ph type="title"/>
          </p:nvPr>
        </p:nvSpPr>
        <p:spPr/>
        <p:txBody>
          <a:bodyPr/>
          <a:lstStyle/>
          <a:p>
            <a:r>
              <a:rPr lang="en-US" dirty="0"/>
              <a:t>Task Group Rules</a:t>
            </a:r>
          </a:p>
        </p:txBody>
      </p:sp>
      <p:sp>
        <p:nvSpPr>
          <p:cNvPr id="7" name="Text Placeholder 6">
            <a:extLst>
              <a:ext uri="{FF2B5EF4-FFF2-40B4-BE49-F238E27FC236}">
                <a16:creationId xmlns:a16="http://schemas.microsoft.com/office/drawing/2014/main" id="{24BA0305-4752-4A4F-B402-CE02265FCC6E}"/>
              </a:ext>
            </a:extLst>
          </p:cNvPr>
          <p:cNvSpPr>
            <a:spLocks noGrp="1"/>
          </p:cNvSpPr>
          <p:nvPr>
            <p:ph type="body" sz="half" idx="1"/>
          </p:nvPr>
        </p:nvSpPr>
        <p:spPr/>
        <p:txBody>
          <a:bodyPr>
            <a:normAutofit fontScale="92500" lnSpcReduction="20000"/>
          </a:bodyPr>
          <a:lstStyle/>
          <a:p>
            <a:r>
              <a:rPr lang="en-US" dirty="0"/>
              <a:t>Discussion: Everyone present is welcome</a:t>
            </a:r>
          </a:p>
          <a:p>
            <a:r>
              <a:rPr lang="en-US" dirty="0"/>
              <a:t>Straw polls: Everyone present may vote</a:t>
            </a:r>
          </a:p>
          <a:p>
            <a:r>
              <a:rPr lang="en-US" dirty="0"/>
              <a:t>Formal motions: WG voters</a:t>
            </a:r>
          </a:p>
          <a:p>
            <a:r>
              <a:rPr lang="en-US" dirty="0"/>
              <a:t>To make, second and vote</a:t>
            </a:r>
          </a:p>
          <a:p>
            <a:r>
              <a:rPr lang="en-US" dirty="0"/>
              <a:t>Patent policy for PAR activities applies</a:t>
            </a:r>
          </a:p>
          <a:p>
            <a:r>
              <a:rPr lang="en-US" dirty="0"/>
              <a:t>All the usual rules of conduct</a:t>
            </a:r>
          </a:p>
          <a:p>
            <a:endParaRPr lang="en-US" dirty="0">
              <a:solidFill>
                <a:schemeClr val="accent1">
                  <a:lumMod val="50000"/>
                </a:schemeClr>
              </a:solidFill>
            </a:endParaRPr>
          </a:p>
          <a:p>
            <a:pPr marL="0" indent="0" algn="ctr">
              <a:buNone/>
            </a:pPr>
            <a:r>
              <a:rPr lang="en-US" dirty="0">
                <a:solidFill>
                  <a:schemeClr val="accent1">
                    <a:lumMod val="50000"/>
                  </a:schemeClr>
                </a:solidFill>
              </a:rPr>
              <a:t>Please identify yourself on first contact with name and affiliation</a:t>
            </a:r>
          </a:p>
        </p:txBody>
      </p:sp>
      <p:sp>
        <p:nvSpPr>
          <p:cNvPr id="5" name="Slide Number Placeholder 4">
            <a:extLst>
              <a:ext uri="{FF2B5EF4-FFF2-40B4-BE49-F238E27FC236}">
                <a16:creationId xmlns:a16="http://schemas.microsoft.com/office/drawing/2014/main" id="{2CC92302-9016-8F7F-76AE-8CE24BFF20A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9</a:t>
            </a:fld>
            <a:endParaRPr lang="en-US"/>
          </a:p>
        </p:txBody>
      </p:sp>
    </p:spTree>
    <p:extLst>
      <p:ext uri="{BB962C8B-B14F-4D97-AF65-F5344CB8AC3E}">
        <p14:creationId xmlns:p14="http://schemas.microsoft.com/office/powerpoint/2010/main" val="2699925113"/>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58890</TotalTime>
  <Words>3600</Words>
  <Application>Microsoft Office PowerPoint</Application>
  <PresentationFormat>Widescreen</PresentationFormat>
  <Paragraphs>433</Paragraphs>
  <Slides>33</Slides>
  <Notes>3</Notes>
  <HiddenSlides>1</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33</vt:i4>
      </vt:variant>
    </vt:vector>
  </HeadingPairs>
  <TitlesOfParts>
    <vt:vector size="40" baseType="lpstr">
      <vt:lpstr>Arial</vt:lpstr>
      <vt:lpstr>Calibri</vt:lpstr>
      <vt:lpstr>Lucida Grande</vt:lpstr>
      <vt:lpstr>Monotype Sorts</vt:lpstr>
      <vt:lpstr>Open Sans</vt:lpstr>
      <vt:lpstr>Times New Roman</vt:lpstr>
      <vt:lpstr>IEEE-802_15</vt:lpstr>
      <vt:lpstr>PowerPoint Presentation</vt:lpstr>
      <vt:lpstr>Task Group 15.4ab Next Generation UWB Amendment</vt:lpstr>
      <vt:lpstr>Meeting Preamble </vt:lpstr>
      <vt:lpstr>PowerPoint Presentation</vt:lpstr>
      <vt:lpstr>Hybrid Meeting Conduct: Other</vt:lpstr>
      <vt:lpstr>Time Management</vt:lpstr>
      <vt:lpstr>Additional Reminders</vt:lpstr>
      <vt:lpstr>Registration for 802 LMSC Plenaries and 802 Wireless Interims</vt:lpstr>
      <vt:lpstr>Task Group Rules</vt:lpstr>
      <vt:lpstr>IEEE-SA Patent, Copyright, and Participation Policies</vt:lpstr>
      <vt:lpstr>PARTICIPANTS HAVE A DUTY TO INFORM THE IEEE</vt:lpstr>
      <vt:lpstr>Participants have a duty to inform the IEEE</vt:lpstr>
      <vt:lpstr>OTHER GUIDELINES FOR IEEE WORKING GROUP MEETINGS</vt:lpstr>
      <vt:lpstr>PATENT-RELATED INFORMATION</vt:lpstr>
      <vt:lpstr>Participant behavior in IEEE-SA activities is guided by the IEEE Codes of Ethics &amp; Conduct</vt:lpstr>
      <vt:lpstr>Participants in the IEEE-SA “individual process” shall act independently of others, including employers </vt:lpstr>
      <vt:lpstr>IEEE-SA standards activities shall allow the fair &amp; equitable consideration of all viewpoints </vt:lpstr>
      <vt:lpstr>IEEE SA Copyright Policy</vt:lpstr>
      <vt:lpstr>IEEE SA Copyright Policy</vt:lpstr>
      <vt:lpstr>Reminders</vt:lpstr>
      <vt:lpstr>Agenda</vt:lpstr>
      <vt:lpstr>Participants have a duty to inform the IEEE</vt:lpstr>
      <vt:lpstr>Approvals of Minutes</vt:lpstr>
      <vt:lpstr>Session Objectives</vt:lpstr>
      <vt:lpstr>5.2.b Scope of the project (As approved):</vt:lpstr>
      <vt:lpstr>PowerPoint Presentation</vt:lpstr>
      <vt:lpstr>Editor’s Corner</vt:lpstr>
      <vt:lpstr>Editorial Issues: Comment Resolution Reminders</vt:lpstr>
      <vt:lpstr>Comment Resolution</vt:lpstr>
      <vt:lpstr>Overview of Comments</vt:lpstr>
      <vt:lpstr>Comment Resolution Reminders</vt:lpstr>
      <vt:lpstr>Next Steps</vt:lpstr>
      <vt:lpstr>Call schedule, July thru Sept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Benjamin Rolfe</cp:lastModifiedBy>
  <cp:revision>1287</cp:revision>
  <cp:lastPrinted>2000-07-07T01:25:49Z</cp:lastPrinted>
  <dcterms:created xsi:type="dcterms:W3CDTF">1999-06-22T06:24:01Z</dcterms:created>
  <dcterms:modified xsi:type="dcterms:W3CDTF">2024-07-15T16:09:13Z</dcterms:modified>
  <cp:category/>
</cp:coreProperties>
</file>