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89" r:id="rId4"/>
    <p:sldId id="265" r:id="rId5"/>
    <p:sldId id="273" r:id="rId6"/>
    <p:sldId id="293" r:id="rId7"/>
    <p:sldId id="299" r:id="rId8"/>
    <p:sldId id="300" r:id="rId9"/>
    <p:sldId id="297" r:id="rId10"/>
    <p:sldId id="298" r:id="rId11"/>
    <p:sldId id="295" r:id="rId12"/>
    <p:sldId id="291" r:id="rId13"/>
    <p:sldId id="296" r:id="rId14"/>
    <p:sldId id="29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1"/>
    <p:restoredTop sz="86531"/>
  </p:normalViewPr>
  <p:slideViewPr>
    <p:cSldViewPr>
      <p:cViewPr varScale="1">
        <p:scale>
          <a:sx n="110" d="100"/>
          <a:sy n="110" d="100"/>
        </p:scale>
        <p:origin x="1352"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2705540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413307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err="1"/>
              <a:t>Januray</a:t>
            </a:r>
            <a:r>
              <a:rPr lang="en-US" altLang="en-US" dirty="0"/>
              <a:t>,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15-24-0038-01-04me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2024 IEEE 802.15.4me Opening Agenda and Closing</a:t>
            </a:r>
          </a:p>
          <a:p>
            <a:r>
              <a:rPr lang="en-US" altLang="en-US" sz="1600" b="1" dirty="0">
                <a:solidFill>
                  <a:schemeClr val="tx2"/>
                </a:solidFill>
              </a:rPr>
              <a:t>Date Submitted</a:t>
            </a:r>
            <a:r>
              <a:rPr lang="en-US" altLang="en-US" sz="1600" b="1">
                <a:solidFill>
                  <a:schemeClr val="tx2"/>
                </a:solidFill>
              </a:rPr>
              <a:t>: January 14, 2024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15-24-0038-01-04me </a:t>
            </a:r>
            <a:r>
              <a:rPr lang="en-US" altLang="en-US" sz="1600" b="1" dirty="0">
                <a:solidFill>
                  <a:schemeClr val="tx2"/>
                </a:solidFill>
              </a:rPr>
              <a:t>Abstract: January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WG Motion:</a:t>
            </a:r>
            <a:br>
              <a:rPr lang="en-US" dirty="0"/>
            </a:br>
            <a:r>
              <a:rPr lang="en-US" dirty="0"/>
              <a:t>Draft needs edits before Recirculation </a:t>
            </a:r>
          </a:p>
        </p:txBody>
      </p:sp>
      <p:sp>
        <p:nvSpPr>
          <p:cNvPr id="5" name="TextBox 4">
            <a:extLst>
              <a:ext uri="{FF2B5EF4-FFF2-40B4-BE49-F238E27FC236}">
                <a16:creationId xmlns:a16="http://schemas.microsoft.com/office/drawing/2014/main" id="{C4A6466D-EEEB-20C9-6F38-967775000DF0}"/>
              </a:ext>
            </a:extLst>
          </p:cNvPr>
          <p:cNvSpPr txBox="1"/>
          <p:nvPr/>
        </p:nvSpPr>
        <p:spPr>
          <a:xfrm>
            <a:off x="685800" y="2133600"/>
            <a:ext cx="7711425" cy="2832314"/>
          </a:xfrm>
          <a:prstGeom prst="rect">
            <a:avLst/>
          </a:prstGeom>
          <a:noFill/>
        </p:spPr>
        <p:txBody>
          <a:bodyPr wrap="square">
            <a:spAutoFit/>
          </a:bodyPr>
          <a:lstStyle/>
          <a:p>
            <a:pPr marL="0" marR="0">
              <a:lnSpc>
                <a:spcPct val="107000"/>
              </a:lnSpc>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Move that 802.15 WG start a WG recirculation ballot requesting approval of document P802.15.04me D02 (as edited in accordance with the instructions in document 15-23-497-19-04me) and to forward document P802.15.04me D02 (as edited in accordance with the instructions in document 15-23-497-19-04me), to Standards Association ballot pending the completion and inclusion of the edits in the draft.</a:t>
            </a:r>
          </a:p>
          <a:p>
            <a:pPr marL="685800" marR="0">
              <a:spcBef>
                <a:spcPts val="0"/>
              </a:spcBef>
              <a:spcAft>
                <a:spcPts val="0"/>
              </a:spcAft>
            </a:pPr>
            <a:endParaRPr lang="en-US" sz="2000" dirty="0">
              <a:latin typeface="+mj-lt"/>
              <a:cs typeface="Times New Roman" panose="02020603050405020304" pitchFamily="18" charset="0"/>
            </a:endParaRPr>
          </a:p>
          <a:p>
            <a:pPr marL="685800" marR="0">
              <a:spcBef>
                <a:spcPts val="0"/>
              </a:spcBef>
              <a:spcAft>
                <a:spcPts val="0"/>
              </a:spcAft>
            </a:pPr>
            <a:r>
              <a:rPr lang="en-US" sz="2000" dirty="0">
                <a:latin typeface="+mj-lt"/>
                <a:cs typeface="Times New Roman" panose="02020603050405020304" pitchFamily="18" charset="0"/>
              </a:rPr>
              <a:t>Moved: Gary Stuebing</a:t>
            </a:r>
          </a:p>
          <a:p>
            <a:pPr marL="685800" marR="0">
              <a:spcBef>
                <a:spcPts val="0"/>
              </a:spcBef>
              <a:spcAft>
                <a:spcPts val="0"/>
              </a:spcAft>
            </a:pPr>
            <a:r>
              <a:rPr lang="en-US" sz="2000" dirty="0"/>
              <a:t>Second: </a:t>
            </a:r>
          </a:p>
        </p:txBody>
      </p:sp>
    </p:spTree>
    <p:extLst>
      <p:ext uri="{BB962C8B-B14F-4D97-AF65-F5344CB8AC3E}">
        <p14:creationId xmlns:p14="http://schemas.microsoft.com/office/powerpoint/2010/main" val="2877600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11</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21403"/>
          </a:xfrm>
          <a:prstGeom prst="rect">
            <a:avLst/>
          </a:prstGeom>
          <a:noFill/>
        </p:spPr>
        <p:txBody>
          <a:bodyPr wrap="square">
            <a:spAutoFit/>
          </a:bodyPr>
          <a:lstStyle/>
          <a:p>
            <a:pPr marL="0" marR="0">
              <a:lnSpc>
                <a:spcPct val="107000"/>
              </a:lnSpc>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Move that 802.15 WG approve the formation of a Comment Resolution Group (CRG) for the WG balloting of the P802.15.04.me_D03 with the following membership: Gary Stuebing(chair), Phil Beecher, Tero </a:t>
            </a:r>
            <a:r>
              <a:rPr lang="en-US" sz="1800" kern="100" dirty="0" err="1">
                <a:effectLst/>
                <a:latin typeface="Calibri" panose="020F0502020204030204" pitchFamily="34" charset="0"/>
                <a:ea typeface="Yu Mincho" panose="02020400000000000000" pitchFamily="18" charset="-128"/>
                <a:cs typeface="Times New Roman" panose="02020603050405020304" pitchFamily="18" charset="0"/>
              </a:rPr>
              <a:t>Kivinen</a:t>
            </a: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Billy Verso, Ben Rolfe, and Ann Krieger.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2000" dirty="0"/>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66 </a:t>
            </a:r>
          </a:p>
          <a:p>
            <a:pPr marL="0" indent="0">
              <a:buNone/>
            </a:pPr>
            <a:r>
              <a:rPr lang="en-US" sz="2800" dirty="0"/>
              <a:t>		MEC		16</a:t>
            </a:r>
          </a:p>
          <a:p>
            <a:pPr marL="0" indent="0">
              <a:buNone/>
            </a:pPr>
            <a:r>
              <a:rPr lang="en-US" sz="2800" dirty="0"/>
              <a:t>		Rogue	5</a:t>
            </a:r>
          </a:p>
          <a:p>
            <a:pPr marL="0" indent="0">
              <a:buNone/>
            </a:pPr>
            <a:r>
              <a:rPr lang="en-US" sz="2800" dirty="0"/>
              <a:t>Latest Spreadsheet: 15-23-0497-19-04me</a:t>
            </a:r>
          </a:p>
          <a:p>
            <a:pPr marL="0" indent="0">
              <a:buNone/>
            </a:pPr>
            <a:r>
              <a:rPr lang="en-US" sz="2800" dirty="0"/>
              <a:t>Minutes: 15-23-0052-00-04me</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663E0FB3-DF63-3C04-6DA2-E0C3297F2986}"/>
              </a:ext>
            </a:extLst>
          </p:cNvPr>
          <p:cNvPicPr>
            <a:picLocks noChangeAspect="1"/>
          </p:cNvPicPr>
          <p:nvPr/>
        </p:nvPicPr>
        <p:blipFill>
          <a:blip r:embed="rId2"/>
          <a:stretch>
            <a:fillRect/>
          </a:stretch>
        </p:blipFill>
        <p:spPr>
          <a:xfrm>
            <a:off x="5207000" y="1219200"/>
            <a:ext cx="2184400" cy="4064000"/>
          </a:xfrm>
          <a:prstGeom prst="rect">
            <a:avLst/>
          </a:prstGeom>
        </p:spPr>
      </p:pic>
    </p:spTree>
    <p:extLst>
      <p:ext uri="{BB962C8B-B14F-4D97-AF65-F5344CB8AC3E}">
        <p14:creationId xmlns:p14="http://schemas.microsoft.com/office/powerpoint/2010/main" val="2664823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Motion today</a:t>
            </a:r>
          </a:p>
          <a:p>
            <a:pPr marL="0" indent="0">
              <a:buNone/>
            </a:pPr>
            <a:r>
              <a:rPr lang="en-US" sz="2800" dirty="0"/>
              <a:t>			Notification via reflector</a:t>
            </a:r>
          </a:p>
          <a:p>
            <a:pPr marL="0" indent="0">
              <a:buNone/>
            </a:pPr>
            <a:r>
              <a:rPr lang="en-US" sz="2800" dirty="0"/>
              <a:t>Sponsor Pool and MEC review are complete</a:t>
            </a:r>
          </a:p>
          <a:p>
            <a:pPr marL="0" indent="0">
              <a:buNone/>
            </a:pPr>
            <a:r>
              <a:rPr lang="en-US" sz="2800" dirty="0"/>
              <a:t>				138 Ballot Members</a:t>
            </a:r>
          </a:p>
          <a:p>
            <a:pPr marL="0" indent="0">
              <a:buNone/>
            </a:pPr>
            <a:r>
              <a:rPr lang="en-US" sz="2800" dirty="0"/>
              <a:t>Checklist: 	15-23-0400-05-04me</a:t>
            </a:r>
          </a:p>
          <a:p>
            <a:pPr marL="0" indent="0">
              <a:buNone/>
            </a:pPr>
            <a:r>
              <a:rPr lang="en-US" sz="2800" dirty="0"/>
              <a:t>Next meeting agenda</a:t>
            </a:r>
            <a:r>
              <a:rPr lang="en-US" sz="2800"/>
              <a:t>: 15-24-0082-04me</a:t>
            </a: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Jan/24 - Working Group Motion for a letter Ballot Re-Circ and CRG</a:t>
            </a:r>
          </a:p>
          <a:p>
            <a:r>
              <a:rPr lang="en-US" sz="2000" dirty="0"/>
              <a:t>Mar/24– SA Ballot and CRG Motion and (LMSC Packet)</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err="1"/>
              <a:t>Januray</a:t>
            </a:r>
            <a:r>
              <a:rPr lang="en-US" dirty="0"/>
              <a:t>,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4007500245"/>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sng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Working Group</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(DCN 15-24-0039-00-04me)</a:t>
            </a:r>
          </a:p>
          <a:p>
            <a:pPr lvl="2"/>
            <a:r>
              <a:rPr lang="en-US" sz="2000" dirty="0"/>
              <a:t>MEC REVIEW (DCN 15-24-0053-00-04me)</a:t>
            </a:r>
          </a:p>
          <a:p>
            <a:pPr lvl="1"/>
            <a:r>
              <a:rPr lang="en-US" sz="2400" dirty="0"/>
              <a:t>Next Steps </a:t>
            </a:r>
          </a:p>
          <a:p>
            <a:pPr lvl="1"/>
            <a:r>
              <a:rPr lang="en-US" sz="2400" dirty="0"/>
              <a:t>Review Draft Timeline</a:t>
            </a:r>
          </a:p>
          <a:p>
            <a:pPr lvl="1"/>
            <a:r>
              <a:rPr lang="en-US" sz="2400" dirty="0"/>
              <a:t>Update Checklist (DCN 15-0400-xx-04me)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524229440"/>
              </p:ext>
            </p:extLst>
          </p:nvPr>
        </p:nvGraphicFramePr>
        <p:xfrm>
          <a:off x="1204784"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717411" cy="707886"/>
          </a:xfrm>
          <a:prstGeom prst="rect">
            <a:avLst/>
          </a:prstGeom>
          <a:noFill/>
        </p:spPr>
        <p:txBody>
          <a:bodyPr wrap="none" rtlCol="0">
            <a:spAutoFit/>
          </a:bodyPr>
          <a:lstStyle/>
          <a:p>
            <a:r>
              <a:rPr lang="en-US" sz="2000" dirty="0"/>
              <a:t>Accepted Comments: 66</a:t>
            </a:r>
          </a:p>
          <a:p>
            <a:r>
              <a:rPr lang="en-US" sz="2000" dirty="0"/>
              <a:t>Rogue Comments: 0</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149233183"/>
              </p:ext>
            </p:extLst>
          </p:nvPr>
        </p:nvGraphicFramePr>
        <p:xfrm>
          <a:off x="3505199" y="1371600"/>
          <a:ext cx="2030182" cy="3892361"/>
        </p:xfrm>
        <a:graphic>
          <a:graphicData uri="http://schemas.openxmlformats.org/drawingml/2006/table">
            <a:tbl>
              <a:tblPr>
                <a:tableStyleId>{5C22544A-7EE6-4342-B048-85BDC9FD1C3A}</a:tableStyleId>
              </a:tblPr>
              <a:tblGrid>
                <a:gridCol w="1252847">
                  <a:extLst>
                    <a:ext uri="{9D8B030D-6E8A-4147-A177-3AD203B41FA5}">
                      <a16:colId xmlns:a16="http://schemas.microsoft.com/office/drawing/2014/main" val="1156844265"/>
                    </a:ext>
                  </a:extLst>
                </a:gridCol>
                <a:gridCol w="777335">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1600200" y="4980801"/>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3407270" y="5438001"/>
            <a:ext cx="1422184" cy="369332"/>
          </a:xfrm>
          <a:prstGeom prst="rect">
            <a:avLst/>
          </a:prstGeom>
          <a:noFill/>
        </p:spPr>
        <p:txBody>
          <a:bodyPr wrap="none" rtlCol="0">
            <a:spAutoFit/>
          </a:bodyPr>
          <a:lstStyle/>
          <a:p>
            <a:r>
              <a:rPr lang="en-US" sz="1800" dirty="0"/>
              <a:t>January 2024</a:t>
            </a:r>
          </a:p>
        </p:txBody>
      </p:sp>
      <p:graphicFrame>
        <p:nvGraphicFramePr>
          <p:cNvPr id="10" name="Table 9">
            <a:extLst>
              <a:ext uri="{FF2B5EF4-FFF2-40B4-BE49-F238E27FC236}">
                <a16:creationId xmlns:a16="http://schemas.microsoft.com/office/drawing/2014/main" id="{9BAC419A-57C4-E8B7-771A-31F2D34EBD5B}"/>
              </a:ext>
            </a:extLst>
          </p:cNvPr>
          <p:cNvGraphicFramePr>
            <a:graphicFrameLocks noGrp="1"/>
          </p:cNvGraphicFramePr>
          <p:nvPr>
            <p:extLst>
              <p:ext uri="{D42A27DB-BD31-4B8C-83A1-F6EECF244321}">
                <p14:modId xmlns:p14="http://schemas.microsoft.com/office/powerpoint/2010/main" val="1670851952"/>
              </p:ext>
            </p:extLst>
          </p:nvPr>
        </p:nvGraphicFramePr>
        <p:xfrm>
          <a:off x="5791198"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102</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92</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74.45%</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95.83%</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5.88%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35</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25.5%</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12/20/23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01/11/24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D2</a:t>
                      </a:r>
                    </a:p>
                    <a:p>
                      <a:pPr algn="ctr" fontAlgn="ctr"/>
                      <a:r>
                        <a:rPr lang="en-US" sz="1400" b="0" i="0" u="none" strike="noStrike" dirty="0">
                          <a:effectLst/>
                          <a:latin typeface="Arial" panose="020B0604020202020204" pitchFamily="34" charset="0"/>
                        </a:rPr>
                        <a:t>LB202</a:t>
                      </a:r>
                    </a:p>
                  </a:txBody>
                  <a:tcPr marL="9525" marR="9525" marT="9525" marB="0" anchor="ctr"/>
                </a:tc>
                <a:extLst>
                  <a:ext uri="{0D108BD9-81ED-4DB2-BD59-A6C34878D82A}">
                    <a16:rowId xmlns:a16="http://schemas.microsoft.com/office/drawing/2014/main" val="1762585234"/>
                  </a:ext>
                </a:extLst>
              </a:tr>
            </a:tbl>
          </a:graphicData>
        </a:graphic>
      </p:graphicFrame>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a:t>
            </a:r>
            <a:br>
              <a:rPr lang="en-US" dirty="0"/>
            </a:br>
            <a:r>
              <a:rPr lang="en-US" dirty="0"/>
              <a:t>Draft needs edits before recirculation </a:t>
            </a:r>
          </a:p>
        </p:txBody>
      </p:sp>
      <p:sp>
        <p:nvSpPr>
          <p:cNvPr id="5" name="TextBox 4">
            <a:extLst>
              <a:ext uri="{FF2B5EF4-FFF2-40B4-BE49-F238E27FC236}">
                <a16:creationId xmlns:a16="http://schemas.microsoft.com/office/drawing/2014/main" id="{C4A6466D-EEEB-20C9-6F38-967775000DF0}"/>
              </a:ext>
            </a:extLst>
          </p:cNvPr>
          <p:cNvSpPr txBox="1"/>
          <p:nvPr/>
        </p:nvSpPr>
        <p:spPr>
          <a:xfrm>
            <a:off x="685800" y="2133600"/>
            <a:ext cx="7711425" cy="2185214"/>
          </a:xfrm>
          <a:prstGeom prst="rect">
            <a:avLst/>
          </a:prstGeom>
          <a:noFill/>
        </p:spPr>
        <p:txBody>
          <a:bodyPr wrap="square">
            <a:spAutoFit/>
          </a:bodyPr>
          <a:lstStyle/>
          <a:p>
            <a:r>
              <a:rPr lang="en-US" sz="3200" dirty="0">
                <a:solidFill>
                  <a:srgbClr val="262626"/>
                </a:solidFill>
                <a:effectLst/>
                <a:latin typeface="Helvetica Neue" panose="02000503000000020004" pitchFamily="2" charset="0"/>
              </a:rPr>
              <a:t>Move that TG4me approves comment resolutions in document DCN 15-23-497-19-04me.</a:t>
            </a:r>
          </a:p>
          <a:p>
            <a:pPr marL="685800" marR="0">
              <a:spcBef>
                <a:spcPts val="0"/>
              </a:spcBef>
              <a:spcAft>
                <a:spcPts val="0"/>
              </a:spcAft>
            </a:pPr>
            <a:r>
              <a:rPr lang="en-US" sz="2000" dirty="0">
                <a:latin typeface="+mj-lt"/>
                <a:cs typeface="Times New Roman" panose="02020603050405020304" pitchFamily="18" charset="0"/>
              </a:rPr>
              <a:t>Moved: Ben Rolfe</a:t>
            </a:r>
          </a:p>
          <a:p>
            <a:pPr marL="685800" marR="0">
              <a:spcBef>
                <a:spcPts val="0"/>
              </a:spcBef>
              <a:spcAft>
                <a:spcPts val="0"/>
              </a:spcAft>
            </a:pPr>
            <a:r>
              <a:rPr lang="en-US" sz="2000" dirty="0"/>
              <a:t>Second: Phil Beecher	 </a:t>
            </a:r>
          </a:p>
        </p:txBody>
      </p:sp>
    </p:spTree>
    <p:extLst>
      <p:ext uri="{BB962C8B-B14F-4D97-AF65-F5344CB8AC3E}">
        <p14:creationId xmlns:p14="http://schemas.microsoft.com/office/powerpoint/2010/main" val="24105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a:t>
            </a:r>
            <a:br>
              <a:rPr lang="en-US" dirty="0"/>
            </a:br>
            <a:r>
              <a:rPr lang="en-US" dirty="0"/>
              <a:t>Draft needs edits before recirculation </a:t>
            </a:r>
          </a:p>
        </p:txBody>
      </p:sp>
      <p:sp>
        <p:nvSpPr>
          <p:cNvPr id="5" name="TextBox 4">
            <a:extLst>
              <a:ext uri="{FF2B5EF4-FFF2-40B4-BE49-F238E27FC236}">
                <a16:creationId xmlns:a16="http://schemas.microsoft.com/office/drawing/2014/main" id="{C4A6466D-EEEB-20C9-6F38-967775000DF0}"/>
              </a:ext>
            </a:extLst>
          </p:cNvPr>
          <p:cNvSpPr txBox="1"/>
          <p:nvPr/>
        </p:nvSpPr>
        <p:spPr>
          <a:xfrm>
            <a:off x="685800" y="2133600"/>
            <a:ext cx="7711425" cy="2954655"/>
          </a:xfrm>
          <a:prstGeom prst="rect">
            <a:avLst/>
          </a:prstGeom>
          <a:noFill/>
        </p:spPr>
        <p:txBody>
          <a:bodyPr wrap="square">
            <a:spAutoFit/>
          </a:bodyPr>
          <a:lstStyle/>
          <a:p>
            <a:pPr marL="685800">
              <a:spcBef>
                <a:spcPts val="0"/>
              </a:spcBef>
              <a:spcAft>
                <a:spcPts val="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Move that TG4me formally request that 802.15 WG start a WG recirculation ballot requesting approval of document P802.15.04me D02 (as edited in accordance with the instructions in document 15-23-497-19-04me) and to forward document P802.15.04me D02 (as edited in accordance with the instructions in document 15-23-497-19-04me), to Standards Association ballot pending the completion and inclusion of the edits in the draft.</a:t>
            </a:r>
            <a:endParaRPr lang="en-US" sz="2000" dirty="0">
              <a:effectLst/>
              <a:latin typeface="+mj-lt"/>
              <a:ea typeface="Times New Roman" panose="02020603050405020304" pitchFamily="18" charset="0"/>
              <a:cs typeface="Times New Roman" panose="02020603050405020304" pitchFamily="18" charset="0"/>
            </a:endParaRPr>
          </a:p>
          <a:p>
            <a:pPr marL="685800" marR="0">
              <a:spcBef>
                <a:spcPts val="0"/>
              </a:spcBef>
              <a:spcAft>
                <a:spcPts val="0"/>
              </a:spcAft>
            </a:pPr>
            <a:endParaRPr lang="en-US" sz="2000" dirty="0">
              <a:latin typeface="+mj-lt"/>
              <a:cs typeface="Times New Roman" panose="02020603050405020304" pitchFamily="18" charset="0"/>
            </a:endParaRPr>
          </a:p>
          <a:p>
            <a:pPr marL="685800" marR="0">
              <a:spcBef>
                <a:spcPts val="0"/>
              </a:spcBef>
              <a:spcAft>
                <a:spcPts val="0"/>
              </a:spcAft>
            </a:pPr>
            <a:r>
              <a:rPr lang="en-US" sz="2000" dirty="0">
                <a:latin typeface="+mj-lt"/>
                <a:cs typeface="Times New Roman" panose="02020603050405020304" pitchFamily="18" charset="0"/>
              </a:rPr>
              <a:t>Moved: Ben Rolfe</a:t>
            </a:r>
          </a:p>
          <a:p>
            <a:pPr marL="685800" marR="0">
              <a:spcBef>
                <a:spcPts val="0"/>
              </a:spcBef>
              <a:spcAft>
                <a:spcPts val="0"/>
              </a:spcAft>
            </a:pPr>
            <a:r>
              <a:rPr lang="en-US" sz="2000" dirty="0"/>
              <a:t>Second: Phil Beecher	 </a:t>
            </a:r>
          </a:p>
        </p:txBody>
      </p:sp>
    </p:spTree>
    <p:extLst>
      <p:ext uri="{BB962C8B-B14F-4D97-AF65-F5344CB8AC3E}">
        <p14:creationId xmlns:p14="http://schemas.microsoft.com/office/powerpoint/2010/main" val="3909125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9</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21403"/>
          </a:xfrm>
          <a:prstGeom prst="rect">
            <a:avLst/>
          </a:prstGeom>
          <a:noFill/>
        </p:spPr>
        <p:txBody>
          <a:bodyPr wrap="square">
            <a:spAutoFit/>
          </a:bodyPr>
          <a:lstStyle/>
          <a:p>
            <a:pPr marL="0" marR="0">
              <a:lnSpc>
                <a:spcPct val="107000"/>
              </a:lnSpc>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Move that TG4me formally request that 802.15 WG approve the formation of a Comment Resolution Group (CRG) for the WG balloting of the P802.15.04.me_D03 with the following membership: Gary Stuebing(chair), Phil Beecher, Tero </a:t>
            </a:r>
            <a:r>
              <a:rPr lang="en-US" sz="1800" kern="100" dirty="0" err="1">
                <a:effectLst/>
                <a:latin typeface="Calibri" panose="020F0502020204030204" pitchFamily="34" charset="0"/>
                <a:ea typeface="Yu Mincho" panose="02020400000000000000" pitchFamily="18" charset="-128"/>
                <a:cs typeface="Times New Roman" panose="02020603050405020304" pitchFamily="18" charset="0"/>
              </a:rPr>
              <a:t>Kivinen</a:t>
            </a: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Billy Verso, Ben Rolfe, and Ann Krieger.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2000" dirty="0"/>
          </a:p>
          <a:p>
            <a:r>
              <a:rPr lang="en-US" sz="2000" dirty="0"/>
              <a:t>Moved: Ben Rolfe		</a:t>
            </a:r>
          </a:p>
          <a:p>
            <a:r>
              <a:rPr lang="en-US" sz="2000" dirty="0"/>
              <a:t>Second: Phil Beecher</a:t>
            </a:r>
          </a:p>
        </p:txBody>
      </p:sp>
    </p:spTree>
    <p:extLst>
      <p:ext uri="{BB962C8B-B14F-4D97-AF65-F5344CB8AC3E}">
        <p14:creationId xmlns:p14="http://schemas.microsoft.com/office/powerpoint/2010/main" val="21591877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11255</TotalTime>
  <Words>1244</Words>
  <Application>Microsoft Macintosh PowerPoint</Application>
  <PresentationFormat>On-screen Show (4:3)</PresentationFormat>
  <Paragraphs>223</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Helvetica Neue</vt:lpstr>
      <vt:lpstr>Times New Roman</vt:lpstr>
      <vt:lpstr>Office Theme</vt:lpstr>
      <vt:lpstr>PowerPoint Presentation</vt:lpstr>
      <vt:lpstr>PowerPoint Presentation</vt:lpstr>
      <vt:lpstr>IEEE 802.15.4me Januray, 2024 Interim Plenary Agenda and Closing</vt:lpstr>
      <vt:lpstr>15.4me Sessions this Week</vt:lpstr>
      <vt:lpstr>Agenda </vt:lpstr>
      <vt:lpstr>Results of Workgroup Ballot </vt:lpstr>
      <vt:lpstr>TG Motion: Draft needs edits before recirculation </vt:lpstr>
      <vt:lpstr>TG Motion: Draft needs edits before recirculation </vt:lpstr>
      <vt:lpstr>TG Motion for CRG</vt:lpstr>
      <vt:lpstr>WG Motion: Draft needs edits before Recirculation </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157</cp:revision>
  <cp:lastPrinted>1998-02-10T13:28:06Z</cp:lastPrinted>
  <dcterms:created xsi:type="dcterms:W3CDTF">2018-03-03T14:04:29Z</dcterms:created>
  <dcterms:modified xsi:type="dcterms:W3CDTF">2024-01-18T13:53:41Z</dcterms:modified>
  <cp:category/>
</cp:coreProperties>
</file>