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304" r:id="rId3"/>
    <p:sldId id="369" r:id="rId4"/>
    <p:sldId id="370" r:id="rId5"/>
    <p:sldId id="371" r:id="rId6"/>
    <p:sldId id="2422" r:id="rId7"/>
    <p:sldId id="2423" r:id="rId8"/>
    <p:sldId id="2424" r:id="rId9"/>
    <p:sldId id="401" r:id="rId10"/>
    <p:sldId id="402" r:id="rId11"/>
    <p:sldId id="261" r:id="rId12"/>
    <p:sldId id="289" r:id="rId13"/>
    <p:sldId id="265" r:id="rId14"/>
    <p:sldId id="273" r:id="rId15"/>
    <p:sldId id="293" r:id="rId16"/>
    <p:sldId id="291" r:id="rId17"/>
    <p:sldId id="2430" r:id="rId18"/>
    <p:sldId id="2429" r:id="rId19"/>
    <p:sldId id="292"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36"/>
    <p:restoredTop sz="86667"/>
  </p:normalViewPr>
  <p:slideViewPr>
    <p:cSldViewPr>
      <p:cViewPr varScale="1">
        <p:scale>
          <a:sx n="110" d="100"/>
          <a:sy n="110" d="100"/>
        </p:scale>
        <p:origin x="2344" y="1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13</a:t>
            </a:fld>
            <a:endParaRPr lang="en-US" altLang="en-US"/>
          </a:p>
        </p:txBody>
      </p:sp>
    </p:spTree>
    <p:extLst>
      <p:ext uri="{BB962C8B-B14F-4D97-AF65-F5344CB8AC3E}">
        <p14:creationId xmlns:p14="http://schemas.microsoft.com/office/powerpoint/2010/main" val="594938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14</a:t>
            </a:fld>
            <a:endParaRPr lang="en-US" altLang="en-US"/>
          </a:p>
        </p:txBody>
      </p:sp>
    </p:spTree>
    <p:extLst>
      <p:ext uri="{BB962C8B-B14F-4D97-AF65-F5344CB8AC3E}">
        <p14:creationId xmlns:p14="http://schemas.microsoft.com/office/powerpoint/2010/main" val="3452430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15</a:t>
            </a:fld>
            <a:endParaRPr lang="en-US" altLang="en-US"/>
          </a:p>
        </p:txBody>
      </p:sp>
    </p:spTree>
    <p:extLst>
      <p:ext uri="{BB962C8B-B14F-4D97-AF65-F5344CB8AC3E}">
        <p14:creationId xmlns:p14="http://schemas.microsoft.com/office/powerpoint/2010/main" val="4223643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16</a:t>
            </a:fld>
            <a:endParaRPr lang="en-US" altLang="en-US"/>
          </a:p>
        </p:txBody>
      </p:sp>
    </p:spTree>
    <p:extLst>
      <p:ext uri="{BB962C8B-B14F-4D97-AF65-F5344CB8AC3E}">
        <p14:creationId xmlns:p14="http://schemas.microsoft.com/office/powerpoint/2010/main" val="22847772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18</a:t>
            </a:fld>
            <a:endParaRPr lang="en-US" altLang="en-US"/>
          </a:p>
        </p:txBody>
      </p:sp>
    </p:spTree>
    <p:extLst>
      <p:ext uri="{BB962C8B-B14F-4D97-AF65-F5344CB8AC3E}">
        <p14:creationId xmlns:p14="http://schemas.microsoft.com/office/powerpoint/2010/main" val="3741294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19</a:t>
            </a:fld>
            <a:endParaRPr lang="en-US" altLang="en-US"/>
          </a:p>
        </p:txBody>
      </p:sp>
    </p:spTree>
    <p:extLst>
      <p:ext uri="{BB962C8B-B14F-4D97-AF65-F5344CB8AC3E}">
        <p14:creationId xmlns:p14="http://schemas.microsoft.com/office/powerpoint/2010/main" val="1470009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661576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461434" y="823385"/>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62901" y="6280151"/>
            <a:ext cx="734484"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1" y="6267451"/>
            <a:ext cx="1570567"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37354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2024</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15-24-0399-05-04me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 id="2147483662" r:id="rId13"/>
    <p:sldLayoutId id="2147483663" r:id="rId14"/>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4.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13.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a:t>
            </a:r>
            <a:r>
              <a:rPr lang="en-US" altLang="en-US" sz="1600" dirty="0">
                <a:solidFill>
                  <a:schemeClr val="tx2"/>
                </a:solidFill>
              </a:rPr>
              <a:t>September, 2024 IEEE 802.15.4me Opening Agenda and Closing</a:t>
            </a:r>
          </a:p>
          <a:p>
            <a:r>
              <a:rPr lang="en-US" altLang="en-US" sz="1600" b="1" dirty="0">
                <a:solidFill>
                  <a:schemeClr val="tx2"/>
                </a:solidFill>
              </a:rPr>
              <a:t>Date Submitted</a:t>
            </a:r>
            <a:r>
              <a:rPr lang="en-US" altLang="en-US" sz="1600" b="1">
                <a:solidFill>
                  <a:schemeClr val="tx2"/>
                </a:solidFill>
              </a:rPr>
              <a:t>: September 12</a:t>
            </a:r>
            <a:r>
              <a:rPr lang="en-US" altLang="en-US" sz="1600">
                <a:solidFill>
                  <a:schemeClr val="tx2"/>
                </a:solidFill>
              </a:rPr>
              <a:t>, </a:t>
            </a:r>
            <a:r>
              <a:rPr lang="en-US" altLang="en-US" sz="1600" dirty="0">
                <a:solidFill>
                  <a:schemeClr val="tx2"/>
                </a:solidFill>
              </a:rPr>
              <a:t>2024</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15-24-0399-05-04me </a:t>
            </a:r>
            <a:r>
              <a:rPr lang="en-US" altLang="en-US" sz="1600" b="1" dirty="0">
                <a:solidFill>
                  <a:schemeClr val="tx2"/>
                </a:solidFill>
              </a:rPr>
              <a:t>Abstract: September 2024</a:t>
            </a:r>
            <a:r>
              <a:rPr lang="en-US" altLang="en-US" sz="1600" dirty="0">
                <a:solidFill>
                  <a:schemeClr val="tx2"/>
                </a:solidFill>
              </a:rPr>
              <a:t>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457200" y="1655427"/>
            <a:ext cx="8229600" cy="4521007"/>
          </a:xfrm>
        </p:spPr>
        <p:txBody>
          <a:bodyPr>
            <a:normAutofit fontScale="625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sz="2400" dirty="0"/>
              <a:t>IEEE SA Best Practices for IEEE Standards Development </a:t>
            </a:r>
          </a:p>
          <a:p>
            <a:pPr marL="1588" lvl="2" indent="0">
              <a:buSzPct val="150000"/>
              <a:buNone/>
            </a:pPr>
            <a:r>
              <a:rPr lang="en-US" sz="2400" dirty="0">
                <a:hlinkClick r:id="rId6"/>
              </a:rPr>
              <a:t>http://standards.ieee.org/content/dam/ieee-standards/standards/web/documents/other/best_practices_for_ieee_standards_development_051215.pdf</a:t>
            </a:r>
            <a:endParaRPr lang="en-US" sz="2400" dirty="0"/>
          </a:p>
          <a:p>
            <a:pPr marL="114297" lvl="3" indent="0">
              <a:buSzPct val="150000"/>
              <a:buNone/>
            </a:pPr>
            <a:br>
              <a:rPr lang="en-US" sz="1867" dirty="0"/>
            </a:b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a:t>10</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11</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September 11, 2024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12</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13</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3313841035"/>
              </p:ext>
            </p:extLst>
          </p:nvPr>
        </p:nvGraphicFramePr>
        <p:xfrm>
          <a:off x="857825" y="1493440"/>
          <a:ext cx="7752774" cy="425510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1828867">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gridCol w="15239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9:00am 802.15 WG Opening Plenary</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802.15 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IEEE 802.15.4me TG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802.15 Closing Plenary</a:t>
                      </a: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SOCIAL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Tree>
    <p:extLst>
      <p:ext uri="{BB962C8B-B14F-4D97-AF65-F5344CB8AC3E}">
        <p14:creationId xmlns:p14="http://schemas.microsoft.com/office/powerpoint/2010/main" val="772851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457200" lvl="1" indent="0">
              <a:buNone/>
            </a:pPr>
            <a:r>
              <a:rPr lang="en-US" dirty="0"/>
              <a:t>-  </a:t>
            </a:r>
            <a:r>
              <a:rPr lang="en-US" sz="2400" dirty="0"/>
              <a:t>Call for Patents</a:t>
            </a:r>
          </a:p>
          <a:p>
            <a:pPr lvl="1"/>
            <a:r>
              <a:rPr lang="en-US" sz="2400" dirty="0"/>
              <a:t>Approve Agenda </a:t>
            </a:r>
          </a:p>
          <a:p>
            <a:pPr lvl="1"/>
            <a:r>
              <a:rPr lang="en-US" sz="2400" dirty="0"/>
              <a:t>Approve Minutes</a:t>
            </a:r>
          </a:p>
          <a:p>
            <a:pPr lvl="2"/>
            <a:r>
              <a:rPr lang="en-US" sz="2000" dirty="0"/>
              <a:t>July Minutes – DCN 15-24-0390-00-04me</a:t>
            </a:r>
          </a:p>
          <a:p>
            <a:pPr lvl="2"/>
            <a:r>
              <a:rPr lang="en-US" sz="2000" dirty="0"/>
              <a:t>CRG  Aug 16  Minutes – DCN 15-24-0443-00-04me</a:t>
            </a:r>
          </a:p>
          <a:p>
            <a:pPr lvl="1"/>
            <a:r>
              <a:rPr lang="en-US" dirty="0"/>
              <a:t>4th Recirc Results</a:t>
            </a:r>
          </a:p>
          <a:p>
            <a:pPr lvl="1"/>
            <a:r>
              <a:rPr lang="en-US" sz="2400" dirty="0"/>
              <a:t>COMMENTS FROM REVCOM</a:t>
            </a:r>
          </a:p>
          <a:p>
            <a:pPr lvl="1"/>
            <a:r>
              <a:rPr lang="en-US" sz="2400" dirty="0"/>
              <a:t>CONGRATULATIONS ALL</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14</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Results of 3rd Recirc Standards Ballot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TextBox 6">
            <a:extLst>
              <a:ext uri="{FF2B5EF4-FFF2-40B4-BE49-F238E27FC236}">
                <a16:creationId xmlns:a16="http://schemas.microsoft.com/office/drawing/2014/main" id="{4C3DE79A-1C9E-3AF0-EC60-31E5F33B3BA4}"/>
              </a:ext>
            </a:extLst>
          </p:cNvPr>
          <p:cNvSpPr txBox="1"/>
          <p:nvPr/>
        </p:nvSpPr>
        <p:spPr>
          <a:xfrm>
            <a:off x="1676400" y="2743200"/>
            <a:ext cx="1170513" cy="461665"/>
          </a:xfrm>
          <a:prstGeom prst="rect">
            <a:avLst/>
          </a:prstGeom>
          <a:noFill/>
        </p:spPr>
        <p:txBody>
          <a:bodyPr wrap="none" rtlCol="0">
            <a:spAutoFit/>
          </a:bodyPr>
          <a:lstStyle/>
          <a:p>
            <a:r>
              <a:rPr lang="en-US" dirty="0"/>
              <a:t>THERE WERE</a:t>
            </a:r>
          </a:p>
          <a:p>
            <a:r>
              <a:rPr lang="en-US" dirty="0"/>
              <a:t>3 COMMENTS</a:t>
            </a:r>
          </a:p>
        </p:txBody>
      </p:sp>
      <p:pic>
        <p:nvPicPr>
          <p:cNvPr id="6" name="Picture 5" descr="A screenshot of a ballot&#10;&#10;Description automatically generated">
            <a:extLst>
              <a:ext uri="{FF2B5EF4-FFF2-40B4-BE49-F238E27FC236}">
                <a16:creationId xmlns:a16="http://schemas.microsoft.com/office/drawing/2014/main" id="{713FBEB9-0445-72D4-89EF-75ADF2F163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7581" y="1307678"/>
            <a:ext cx="4965469" cy="4876800"/>
          </a:xfrm>
          <a:prstGeom prst="rect">
            <a:avLst/>
          </a:prstGeom>
        </p:spPr>
      </p:pic>
    </p:spTree>
    <p:extLst>
      <p:ext uri="{BB962C8B-B14F-4D97-AF65-F5344CB8AC3E}">
        <p14:creationId xmlns:p14="http://schemas.microsoft.com/office/powerpoint/2010/main" val="2737222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TG Motion</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lnSpc>
                <a:spcPct val="100000"/>
              </a:lnSpc>
              <a:buNone/>
            </a:pPr>
            <a:r>
              <a:rPr lang="en-US" sz="1800" b="0" i="1" strike="noStrike" spc="-1" dirty="0">
                <a:solidFill>
                  <a:srgbClr val="000000"/>
                </a:solidFill>
                <a:latin typeface="Arial"/>
                <a:ea typeface="DejaVu Sans"/>
              </a:rPr>
              <a:t>Move that 802.15.4me TG approve the formation of a Comment Resolution Group (CRG) for the Standards Association balloting of the P802.15.</a:t>
            </a:r>
            <a:r>
              <a:rPr lang="en-US" sz="1800" i="1" spc="-1" dirty="0">
                <a:solidFill>
                  <a:srgbClr val="000000"/>
                </a:solidFill>
                <a:latin typeface="Arial"/>
                <a:ea typeface="DejaVu Sans"/>
              </a:rPr>
              <a:t>4me</a:t>
            </a:r>
            <a:r>
              <a:rPr lang="en-US" sz="1800" b="0" i="1" strike="noStrike" spc="-1" dirty="0">
                <a:solidFill>
                  <a:srgbClr val="000000"/>
                </a:solidFill>
                <a:latin typeface="Arial"/>
                <a:ea typeface="DejaVu Sans"/>
              </a:rPr>
              <a:t>_D07 with the following membership: Gary Stuebing(Chair), </a:t>
            </a:r>
            <a:r>
              <a:rPr lang="en-US" sz="1800" i="1" spc="-1" dirty="0">
                <a:solidFill>
                  <a:srgbClr val="000000"/>
                </a:solidFill>
                <a:latin typeface="Arial"/>
                <a:ea typeface="DejaVu Sans"/>
              </a:rPr>
              <a:t>Alex Krebs</a:t>
            </a:r>
            <a:r>
              <a:rPr lang="en-US" sz="1800" b="0" i="1" strike="noStrike" spc="-1" dirty="0">
                <a:solidFill>
                  <a:srgbClr val="000000"/>
                </a:solidFill>
                <a:latin typeface="Arial"/>
                <a:ea typeface="DejaVu Sans"/>
              </a:rPr>
              <a:t>, Ann Krieger, Ben Rolfe, Phil Beecher, Billy Verso. The 802.15.</a:t>
            </a:r>
            <a:r>
              <a:rPr lang="en-US" sz="1800" i="1" spc="-1" dirty="0">
                <a:solidFill>
                  <a:srgbClr val="000000"/>
                </a:solidFill>
                <a:latin typeface="Arial"/>
                <a:ea typeface="DejaVu Sans"/>
              </a:rPr>
              <a:t>4me</a:t>
            </a:r>
            <a:r>
              <a:rPr lang="en-US" sz="1800" b="0" i="1" strike="noStrike" spc="-1" dirty="0">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b="0" strike="noStrike" spc="-1" dirty="0">
              <a:solidFill>
                <a:srgbClr val="000000"/>
              </a:solidFill>
              <a:latin typeface="Arial"/>
            </a:endParaRPr>
          </a:p>
          <a:p>
            <a:pPr marL="0" indent="0">
              <a:lnSpc>
                <a:spcPct val="100000"/>
              </a:lnSpc>
              <a:buNone/>
            </a:pPr>
            <a:endParaRPr lang="en-US" sz="1800" b="0" strike="noStrike" spc="-1" dirty="0">
              <a:solidFill>
                <a:srgbClr val="000000"/>
              </a:solidFill>
              <a:latin typeface="Arial"/>
            </a:endParaRPr>
          </a:p>
          <a:p>
            <a:pPr marL="0" indent="0">
              <a:lnSpc>
                <a:spcPct val="100000"/>
              </a:lnSpc>
              <a:buNone/>
            </a:pPr>
            <a:r>
              <a:rPr lang="en-US" sz="1800" b="0" strike="noStrike" spc="-1" dirty="0">
                <a:solidFill>
                  <a:srgbClr val="000000"/>
                </a:solidFill>
                <a:latin typeface="Arial"/>
                <a:ea typeface="DejaVu Sans"/>
              </a:rPr>
              <a:t>Moved by: Phil Beecher	</a:t>
            </a:r>
            <a:endParaRPr lang="en-US" sz="1800" b="0" strike="noStrike" spc="-1" dirty="0">
              <a:solidFill>
                <a:srgbClr val="000000"/>
              </a:solidFill>
              <a:latin typeface="Arial"/>
            </a:endParaRPr>
          </a:p>
          <a:p>
            <a:pPr marL="0" indent="0">
              <a:lnSpc>
                <a:spcPct val="100000"/>
              </a:lnSpc>
              <a:buNone/>
            </a:pPr>
            <a:r>
              <a:rPr lang="en-US" sz="1800" b="0" strike="noStrike" spc="-1" dirty="0">
                <a:solidFill>
                  <a:srgbClr val="000000"/>
                </a:solidFill>
                <a:latin typeface="Arial"/>
                <a:ea typeface="DejaVu Sans"/>
              </a:rPr>
              <a:t>Seconded by: Ann Krieger</a:t>
            </a:r>
          </a:p>
          <a:p>
            <a:pPr marL="0" indent="0">
              <a:lnSpc>
                <a:spcPct val="100000"/>
              </a:lnSpc>
              <a:buNone/>
            </a:pPr>
            <a:r>
              <a:rPr lang="en-US" sz="1800" b="0" strike="noStrike" spc="-1" dirty="0">
                <a:solidFill>
                  <a:srgbClr val="000000"/>
                </a:solidFill>
                <a:latin typeface="Arial"/>
                <a:ea typeface="DejaVu Sans"/>
              </a:rPr>
              <a:t>Result: </a:t>
            </a:r>
            <a:endParaRPr lang="en-US" sz="1800" b="0" strike="noStrike" spc="-1" dirty="0">
              <a:solidFill>
                <a:srgbClr val="000000"/>
              </a:solidFill>
              <a:latin typeface="Arial"/>
            </a:endParaRPr>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WG Motion</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lnSpc>
                <a:spcPct val="100000"/>
              </a:lnSpc>
              <a:buNone/>
            </a:pPr>
            <a:r>
              <a:rPr lang="en-US" sz="1800" b="0" i="1" strike="noStrike" spc="-1" dirty="0">
                <a:solidFill>
                  <a:srgbClr val="000000"/>
                </a:solidFill>
                <a:latin typeface="Arial"/>
                <a:ea typeface="DejaVu Sans"/>
              </a:rPr>
              <a:t>Move that 802.15 </a:t>
            </a:r>
            <a:r>
              <a:rPr lang="en-US" sz="1800" i="1" spc="-1" dirty="0">
                <a:solidFill>
                  <a:srgbClr val="000000"/>
                </a:solidFill>
                <a:latin typeface="Arial"/>
                <a:ea typeface="DejaVu Sans"/>
              </a:rPr>
              <a:t>WG</a:t>
            </a:r>
            <a:r>
              <a:rPr lang="en-US" sz="1800" b="0" i="1" strike="noStrike" spc="-1" dirty="0">
                <a:solidFill>
                  <a:srgbClr val="000000"/>
                </a:solidFill>
                <a:latin typeface="Arial"/>
                <a:ea typeface="DejaVu Sans"/>
              </a:rPr>
              <a:t> approve the formation of a Comment Resolution Group (CRG) for the Standards Association balloting of the P802.15.</a:t>
            </a:r>
            <a:r>
              <a:rPr lang="en-US" sz="1800" i="1" spc="-1" dirty="0">
                <a:solidFill>
                  <a:srgbClr val="000000"/>
                </a:solidFill>
                <a:latin typeface="Arial"/>
                <a:ea typeface="DejaVu Sans"/>
              </a:rPr>
              <a:t>4me</a:t>
            </a:r>
            <a:r>
              <a:rPr lang="en-US" sz="1800" b="0" i="1" strike="noStrike" spc="-1" dirty="0">
                <a:solidFill>
                  <a:srgbClr val="000000"/>
                </a:solidFill>
                <a:latin typeface="Arial"/>
                <a:ea typeface="DejaVu Sans"/>
              </a:rPr>
              <a:t>_D07 with the following membership: Gary Stuebing(Chair), </a:t>
            </a:r>
            <a:r>
              <a:rPr lang="en-US" sz="1800" i="1" spc="-1" dirty="0">
                <a:solidFill>
                  <a:srgbClr val="000000"/>
                </a:solidFill>
                <a:latin typeface="Arial"/>
                <a:ea typeface="DejaVu Sans"/>
              </a:rPr>
              <a:t>Alex Krebs</a:t>
            </a:r>
            <a:r>
              <a:rPr lang="en-US" sz="1800" b="0" i="1" strike="noStrike" spc="-1" dirty="0">
                <a:solidFill>
                  <a:srgbClr val="000000"/>
                </a:solidFill>
                <a:latin typeface="Arial"/>
                <a:ea typeface="DejaVu Sans"/>
              </a:rPr>
              <a:t>, Ann Krieger, Ben Rolfe, Phil Beecher, Billy Verso. The 802.15.</a:t>
            </a:r>
            <a:r>
              <a:rPr lang="en-US" sz="1800" i="1" spc="-1" dirty="0">
                <a:solidFill>
                  <a:srgbClr val="000000"/>
                </a:solidFill>
                <a:latin typeface="Arial"/>
                <a:ea typeface="DejaVu Sans"/>
              </a:rPr>
              <a:t>4me</a:t>
            </a:r>
            <a:r>
              <a:rPr lang="en-US" sz="1800" b="0" i="1" strike="noStrike" spc="-1" dirty="0">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b="0" strike="noStrike" spc="-1" dirty="0">
              <a:solidFill>
                <a:srgbClr val="000000"/>
              </a:solidFill>
              <a:latin typeface="Arial"/>
            </a:endParaRPr>
          </a:p>
          <a:p>
            <a:pPr marL="0" indent="0">
              <a:lnSpc>
                <a:spcPct val="100000"/>
              </a:lnSpc>
              <a:buNone/>
            </a:pPr>
            <a:endParaRPr lang="en-US" sz="1800" b="0" strike="noStrike" spc="-1" dirty="0">
              <a:solidFill>
                <a:srgbClr val="000000"/>
              </a:solidFill>
              <a:latin typeface="Arial"/>
            </a:endParaRPr>
          </a:p>
          <a:p>
            <a:pPr marL="0" indent="0">
              <a:lnSpc>
                <a:spcPct val="100000"/>
              </a:lnSpc>
              <a:buNone/>
            </a:pPr>
            <a:r>
              <a:rPr lang="en-US" sz="1800" b="0" strike="noStrike" spc="-1" dirty="0">
                <a:solidFill>
                  <a:srgbClr val="000000"/>
                </a:solidFill>
                <a:latin typeface="Arial"/>
                <a:ea typeface="DejaVu Sans"/>
              </a:rPr>
              <a:t>Moved by: Gary Stuebing</a:t>
            </a:r>
            <a:endParaRPr lang="en-US" sz="1800" b="0" strike="noStrike" spc="-1" dirty="0">
              <a:solidFill>
                <a:srgbClr val="000000"/>
              </a:solidFill>
              <a:latin typeface="Arial"/>
            </a:endParaRPr>
          </a:p>
          <a:p>
            <a:pPr marL="0" indent="0">
              <a:lnSpc>
                <a:spcPct val="100000"/>
              </a:lnSpc>
              <a:buNone/>
            </a:pPr>
            <a:r>
              <a:rPr lang="en-US" sz="1800" b="0" strike="noStrike" spc="-1" dirty="0">
                <a:solidFill>
                  <a:srgbClr val="000000"/>
                </a:solidFill>
                <a:latin typeface="Arial"/>
                <a:ea typeface="DejaVu Sans"/>
              </a:rPr>
              <a:t>Seconded by: Phil Beecher</a:t>
            </a:r>
            <a:endParaRPr lang="en-US" sz="1800" b="0" strike="noStrike" spc="-1" dirty="0">
              <a:solidFill>
                <a:srgbClr val="000000"/>
              </a:solidFill>
              <a:latin typeface="Arial"/>
            </a:endParaRPr>
          </a:p>
          <a:p>
            <a:pPr marL="0" indent="0">
              <a:lnSpc>
                <a:spcPct val="100000"/>
              </a:lnSpc>
              <a:buNone/>
            </a:pPr>
            <a:r>
              <a:rPr lang="en-US" sz="1800" b="0" strike="noStrike" spc="-1" dirty="0">
                <a:solidFill>
                  <a:srgbClr val="000000"/>
                </a:solidFill>
                <a:latin typeface="Arial"/>
                <a:ea typeface="DejaVu Sans"/>
              </a:rPr>
              <a:t>Result: </a:t>
            </a:r>
            <a:endParaRPr lang="en-US" sz="1800" b="0" strike="noStrike" spc="-1" dirty="0">
              <a:solidFill>
                <a:srgbClr val="000000"/>
              </a:solidFill>
              <a:latin typeface="Arial"/>
            </a:endParaRPr>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17</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8806126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r>
              <a:rPr lang="en-US" sz="2800" dirty="0"/>
              <a:t>One Session</a:t>
            </a:r>
          </a:p>
          <a:p>
            <a:pPr>
              <a:buFontTx/>
              <a:buChar char="-"/>
            </a:pPr>
            <a:r>
              <a:rPr lang="en-US" sz="2800" dirty="0"/>
              <a:t>Agenda approved</a:t>
            </a:r>
          </a:p>
          <a:p>
            <a:pPr>
              <a:buFontTx/>
              <a:buChar char="-"/>
            </a:pPr>
            <a:r>
              <a:rPr lang="en-US" sz="2800" dirty="0"/>
              <a:t>Minutes approved </a:t>
            </a:r>
          </a:p>
          <a:p>
            <a:pPr>
              <a:buFontTx/>
              <a:buChar char="-"/>
            </a:pPr>
            <a:r>
              <a:rPr lang="en-US" sz="2800" dirty="0"/>
              <a:t>CRG formed for potential REVCOM Comments</a:t>
            </a:r>
          </a:p>
          <a:p>
            <a:pPr>
              <a:buFontTx/>
              <a:buChar char="-"/>
            </a:pPr>
            <a:r>
              <a:rPr lang="en-US" sz="2800" dirty="0"/>
              <a:t>TG Ballot passed</a:t>
            </a:r>
          </a:p>
          <a:p>
            <a:pPr>
              <a:buFontTx/>
              <a:buChar char="-"/>
            </a:pPr>
            <a:r>
              <a:rPr lang="en-US" sz="2800" dirty="0"/>
              <a:t>Thanks to all. Minutes posted DCN 15-24-0517-00-04me</a:t>
            </a:r>
          </a:p>
          <a:p>
            <a:pPr>
              <a:buFontTx/>
              <a:buChar char="-"/>
            </a:pPr>
            <a:r>
              <a:rPr lang="en-US" sz="2800" dirty="0"/>
              <a:t>WG Ballot</a:t>
            </a:r>
          </a:p>
          <a:p>
            <a:pPr>
              <a:buFontTx/>
              <a:buChar char="-"/>
            </a:pPr>
            <a:r>
              <a:rPr lang="en-US" sz="2800" dirty="0"/>
              <a:t>CRG 10am EDT – September 23, 2024</a:t>
            </a:r>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18</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4778291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85800" y="1355310"/>
            <a:ext cx="7772400" cy="4114800"/>
          </a:xfrm>
        </p:spPr>
        <p:txBody>
          <a:bodyPr/>
          <a:lstStyle/>
          <a:p>
            <a:r>
              <a:rPr lang="en-US" sz="2000"/>
              <a:t>Publish?</a:t>
            </a:r>
            <a:endParaRPr lang="en-US" sz="2000" dirty="0"/>
          </a:p>
          <a:p>
            <a:pPr marL="0" indent="0">
              <a:buNone/>
            </a:pPr>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19</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72744"/>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230308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2</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457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421463"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457200" y="692697"/>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457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340784" y="1551158"/>
            <a:ext cx="8492067" cy="4758162"/>
          </a:xfrm>
          <a:prstGeom prst="rect">
            <a:avLst/>
          </a:prstGeom>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457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340784" y="2017119"/>
            <a:ext cx="8492067" cy="4292201"/>
          </a:xfrm>
          <a:prstGeom prst="rect">
            <a:avLst/>
          </a:prstGeom>
          <a:noFill/>
          <a:ln>
            <a:noFill/>
          </a:ln>
        </p:spPr>
        <p:txBody>
          <a:bodyPr>
            <a:spAutoFit/>
          </a:bodyPr>
          <a:lstStyle/>
          <a:p>
            <a:pPr marL="153596"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specific license rates, terms, or conditions.</a:t>
            </a:r>
          </a:p>
          <a:p>
            <a:pPr marL="767981" lvl="2"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eaLnBrk="1" hangingPunct="1">
              <a:lnSpc>
                <a:spcPct val="80000"/>
              </a:lnSpc>
              <a:spcAft>
                <a:spcPts val="800"/>
              </a:spcAft>
              <a:buClr>
                <a:srgbClr val="4AC9E3"/>
              </a:buClr>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60788" lvl="1" indent="-152396" eaLnBrk="1" hangingPunct="1">
              <a:lnSpc>
                <a:spcPct val="80000"/>
              </a:lnSpc>
              <a:spcAft>
                <a:spcPts val="533"/>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   </a:t>
            </a:r>
          </a:p>
          <a:p>
            <a:pPr algn="ctr" eaLnBrk="1" hangingPunct="1">
              <a:lnSpc>
                <a:spcPct val="80000"/>
              </a:lnSpc>
              <a:spcBef>
                <a:spcPts val="533"/>
              </a:spcBef>
              <a:defRPr/>
            </a:pPr>
            <a:r>
              <a:rPr lang="en-US" altLang="en-US" sz="1600" b="1" dirty="0">
                <a:solidFill>
                  <a:schemeClr val="tx1"/>
                </a:solidFill>
                <a:latin typeface="Calibri" panose="020F0502020204030204" pitchFamily="34" charset="0"/>
                <a:cs typeface="Calibri" panose="020F0502020204030204" pitchFamily="34" charset="0"/>
              </a:rPr>
              <a:t>For more details, see </a:t>
            </a:r>
            <a:r>
              <a:rPr lang="en-US" altLang="en-US" sz="16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600" b="1" dirty="0">
                <a:solidFill>
                  <a:schemeClr val="tx1"/>
                </a:solidFill>
                <a:latin typeface="Calibri" panose="020F0502020204030204" pitchFamily="34" charset="0"/>
                <a:cs typeface="Calibri" panose="020F0502020204030204" pitchFamily="34" charset="0"/>
              </a:rPr>
              <a:t>, clause 5.3.10 and </a:t>
            </a:r>
            <a:br>
              <a:rPr lang="en-US" altLang="en-US" sz="1600" b="1" dirty="0">
                <a:solidFill>
                  <a:schemeClr val="tx1"/>
                </a:solidFill>
                <a:latin typeface="Calibri" panose="020F0502020204030204" pitchFamily="34" charset="0"/>
                <a:cs typeface="Calibri" panose="020F0502020204030204" pitchFamily="34" charset="0"/>
              </a:rPr>
            </a:br>
            <a:r>
              <a:rPr lang="en-US" altLang="en-US" sz="16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600" b="1" dirty="0">
                <a:solidFill>
                  <a:schemeClr val="tx1"/>
                </a:solidFill>
                <a:latin typeface="Calibri" panose="020F0502020204030204" pitchFamily="34" charset="0"/>
                <a:cs typeface="Calibri" panose="020F0502020204030204" pitchFamily="34" charset="0"/>
              </a:rPr>
              <a:t>at http://standards.ieee.org/develop/policies/antitrust.pdf</a:t>
            </a: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620687" y="570186"/>
            <a:ext cx="7902625" cy="5883150"/>
          </a:xfrm>
          <a:prstGeom prst="rect">
            <a:avLst/>
          </a:prstGeom>
        </p:spPr>
      </p:pic>
    </p:spTree>
    <p:extLst>
      <p:ext uri="{BB962C8B-B14F-4D97-AF65-F5344CB8AC3E}">
        <p14:creationId xmlns:p14="http://schemas.microsoft.com/office/powerpoint/2010/main" val="1575626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700704" y="646393"/>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563532" y="548680"/>
            <a:ext cx="8016935" cy="5959356"/>
          </a:xfrm>
          <a:prstGeom prst="rect">
            <a:avLst/>
          </a:prstGeom>
        </p:spPr>
      </p:pic>
    </p:spTree>
    <p:extLst>
      <p:ext uri="{BB962C8B-B14F-4D97-AF65-F5344CB8AC3E}">
        <p14:creationId xmlns:p14="http://schemas.microsoft.com/office/powerpoint/2010/main" val="4218585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fontScale="92500"/>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a:t>9</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10349</TotalTime>
  <Words>1741</Words>
  <Application>Microsoft Macintosh PowerPoint</Application>
  <PresentationFormat>On-screen Show (4:3)</PresentationFormat>
  <Paragraphs>174</Paragraphs>
  <Slides>19</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Lucida Grande</vt:lpstr>
      <vt:lpstr>Monotype Sorts</vt:lpstr>
      <vt:lpstr>Montserrat</vt:lpstr>
      <vt:lpstr>Times New Roman</vt:lpstr>
      <vt:lpstr>Office Theme</vt:lpstr>
      <vt:lpstr>PowerPoint Presentation</vt:lpstr>
      <vt:lpstr>IEEE-SA Patent, Copyright, and Participation Policies</vt:lpstr>
      <vt:lpstr>Participants have a duty to inform the IEEE</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PowerPoint Presentation</vt:lpstr>
      <vt:lpstr>IEEE 802.15.4me September 11, 2024 Interim Plenary Agenda and Closing</vt:lpstr>
      <vt:lpstr>15.4me Sessions this Week</vt:lpstr>
      <vt:lpstr>Agenda </vt:lpstr>
      <vt:lpstr>Results of 3rd Recirc Standards Ballot </vt:lpstr>
      <vt:lpstr>TG Motion</vt:lpstr>
      <vt:lpstr>WG Motion</vt:lpstr>
      <vt:lpstr>CLOSING REPORT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181</cp:revision>
  <cp:lastPrinted>1998-02-10T13:28:06Z</cp:lastPrinted>
  <dcterms:created xsi:type="dcterms:W3CDTF">2018-03-03T14:04:29Z</dcterms:created>
  <dcterms:modified xsi:type="dcterms:W3CDTF">2024-09-13T02:16:00Z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2024-06-14T13:41:50Z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d0d5bddf-4940-46b9-a15f-ade689564647</vt:lpwstr>
  </property>
  <property fmtid="{D5CDD505-2E9C-101B-9397-08002B2CF9AE}" pid="8" name="MSIP_Label_c8f49a32-fde3-48a5-9266-b5b0972a22dc_ContentBits">
    <vt:lpwstr>2</vt:lpwstr>
  </property>
  <property fmtid="{D5CDD505-2E9C-101B-9397-08002B2CF9AE}" pid="9" name="ClassificationContentMarkingFooterLocations">
    <vt:lpwstr>Office Theme:3</vt:lpwstr>
  </property>
  <property fmtid="{D5CDD505-2E9C-101B-9397-08002B2CF9AE}" pid="10" name="ClassificationContentMarkingFooterText">
    <vt:lpwstr>Cisco Confidential</vt:lpwstr>
  </property>
</Properties>
</file>