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1" r:id="rId3"/>
    <p:sldId id="369" r:id="rId4"/>
    <p:sldId id="393" r:id="rId5"/>
    <p:sldId id="394" r:id="rId6"/>
    <p:sldId id="382" r:id="rId7"/>
    <p:sldId id="363" r:id="rId8"/>
    <p:sldId id="381" r:id="rId9"/>
    <p:sldId id="395" r:id="rId10"/>
    <p:sldId id="378" r:id="rId11"/>
    <p:sldId id="377" r:id="rId12"/>
    <p:sldId id="372" r:id="rId13"/>
    <p:sldId id="373"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7" d="100"/>
          <a:sy n="57" d="100"/>
        </p:scale>
        <p:origin x="54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802.15-24-0421-00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HID Global</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4/15-24-0359-06-04me-ieee-802-15-4me-to-revcom-package.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4/15-24-0299-01-016t-tg16t-par-extension.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370-01-007a-tg7a-par-extension.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4/15-24-0359-06-04me-ieee-802-15-4me-to-revcom-package.ppt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4/15-24-0286-03-cryp-csd-for-tg9a.docx" TargetMode="External"/><Relationship Id="rId2" Type="http://schemas.openxmlformats.org/officeDocument/2006/relationships/hyperlink" Target="https://mentor.ieee.org/802.15/dcn/24/15-24-0284-01-cryp-par-for-tg9a-edhoc-for-802-15-9.pdf" TargetMode="External"/><Relationship Id="rId1" Type="http://schemas.openxmlformats.org/officeDocument/2006/relationships/slideLayout" Target="../slideLayouts/slideLayout1.xml"/><Relationship Id="rId5" Type="http://schemas.openxmlformats.org/officeDocument/2006/relationships/hyperlink" Target="https://mentor.ieee.org/802.15/dcn/24/15-24-0406-00-cryp-tg4ae-and-tg9a-draft-pars-to-nescom.pptx" TargetMode="External"/><Relationship Id="rId4" Type="http://schemas.openxmlformats.org/officeDocument/2006/relationships/hyperlink" Target="https://mentor.ieee.org/802.15/dcn/24/15-24-0382-02-cryp-par-comment-responses.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4/15-24-0268-02-cryp-csd-for-tg4ae.docx" TargetMode="External"/><Relationship Id="rId2" Type="http://schemas.openxmlformats.org/officeDocument/2006/relationships/hyperlink" Target="https://mentor.ieee.org/802.15/dcn/24/15-24-0267-02-cryp-par-for-tg4ae-ascon-for-802-15-4.pdf" TargetMode="External"/><Relationship Id="rId1" Type="http://schemas.openxmlformats.org/officeDocument/2006/relationships/slideLayout" Target="../slideLayouts/slideLayout1.xml"/><Relationship Id="rId5" Type="http://schemas.openxmlformats.org/officeDocument/2006/relationships/hyperlink" Target="https://mentor.ieee.org/802.15/dcn/24/15-24-0406-00-cryp-tg4ae-and-tg9a-draft-pars-to-nescom.pptx" TargetMode="External"/><Relationship Id="rId4" Type="http://schemas.openxmlformats.org/officeDocument/2006/relationships/hyperlink" Target="https://mentor.ieee.org/802.15/dcn/24/15-24-0382-02-cryp-par-comment-respons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July 2024</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[18 July, 2024]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HID Global</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July 2024</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048000"/>
            <a:ext cx="6400800" cy="1752600"/>
          </a:xfrm>
        </p:spPr>
        <p:txBody>
          <a:bodyPr/>
          <a:lstStyle/>
          <a:p>
            <a:r>
              <a:rPr lang="en-US" altLang="en-US" sz="3200" dirty="0"/>
              <a:t>Packages for 802.15 WG Motions to Proceed to SA Ballot</a:t>
            </a:r>
          </a:p>
        </p:txBody>
      </p:sp>
    </p:spTree>
    <p:extLst>
      <p:ext uri="{BB962C8B-B14F-4D97-AF65-F5344CB8AC3E}">
        <p14:creationId xmlns:p14="http://schemas.microsoft.com/office/powerpoint/2010/main" val="1550600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11</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SA Ballot</a:t>
            </a:r>
          </a:p>
        </p:txBody>
      </p:sp>
      <p:sp>
        <p:nvSpPr>
          <p:cNvPr id="2" name="Rectangle 1">
            <a:extLst>
              <a:ext uri="{FF2B5EF4-FFF2-40B4-BE49-F238E27FC236}">
                <a16:creationId xmlns:a16="http://schemas.microsoft.com/office/drawing/2014/main" id="{8D65A110-1EF7-FFDD-FE77-02872F6DBB0C}"/>
              </a:ext>
            </a:extLst>
          </p:cNvPr>
          <p:cNvSpPr/>
          <p:nvPr/>
        </p:nvSpPr>
        <p:spPr>
          <a:xfrm>
            <a:off x="304800" y="1905000"/>
            <a:ext cx="8534400" cy="461665"/>
          </a:xfrm>
          <a:prstGeom prst="rect">
            <a:avLst/>
          </a:prstGeom>
        </p:spPr>
        <p:txBody>
          <a:bodyPr wrap="square">
            <a:spAutoFit/>
          </a:bodyPr>
          <a:lstStyle/>
          <a:p>
            <a:pPr marR="0">
              <a:spcBef>
                <a:spcPts val="0"/>
              </a:spcBef>
              <a:spcAft>
                <a:spcPts val="0"/>
              </a:spcAft>
            </a:pPr>
            <a:r>
              <a:rPr lang="en-US" sz="2400" dirty="0">
                <a:effectLst/>
                <a:latin typeface="Calibri" panose="020F0502020204030204" pitchFamily="34" charset="0"/>
                <a:ea typeface="Calibri" panose="020F0502020204030204" pitchFamily="34" charset="0"/>
              </a:rPr>
              <a:t>None</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976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12</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July 2024</a:t>
            </a:r>
          </a:p>
        </p:txBody>
      </p:sp>
      <p:sp>
        <p:nvSpPr>
          <p:cNvPr id="7" name="Rectangle 3">
            <a:extLst>
              <a:ext uri="{FF2B5EF4-FFF2-40B4-BE49-F238E27FC236}">
                <a16:creationId xmlns:a16="http://schemas.microsoft.com/office/drawing/2014/main" id="{D90D9F1B-5510-9584-30C8-36C17F7EF08A}"/>
              </a:ext>
            </a:extLst>
          </p:cNvPr>
          <p:cNvSpPr txBox="1">
            <a:spLocks noChangeArrowheads="1"/>
          </p:cNvSpPr>
          <p:nvPr/>
        </p:nvSpPr>
        <p:spPr bwMode="auto">
          <a:xfrm>
            <a:off x="1371600" y="3048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r>
              <a:rPr lang="en-US" altLang="en-US" kern="0" dirty="0"/>
              <a:t>Packages for 802.15 WG Motions to Proceed to </a:t>
            </a:r>
            <a:r>
              <a:rPr lang="en-US" altLang="en-US" kern="0" dirty="0" err="1"/>
              <a:t>RevCom</a:t>
            </a:r>
            <a:endParaRPr lang="en-US" altLang="en-US" kern="0" dirty="0"/>
          </a:p>
        </p:txBody>
      </p:sp>
    </p:spTree>
    <p:extLst>
      <p:ext uri="{BB962C8B-B14F-4D97-AF65-F5344CB8AC3E}">
        <p14:creationId xmlns:p14="http://schemas.microsoft.com/office/powerpoint/2010/main" val="1366494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13</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905000"/>
            <a:ext cx="8534400" cy="461665"/>
          </a:xfrm>
          <a:prstGeom prst="rect">
            <a:avLst/>
          </a:prstGeom>
        </p:spPr>
        <p:txBody>
          <a:bodyPr wrap="square">
            <a:spAutoFit/>
          </a:bodyPr>
          <a:lstStyle/>
          <a:p>
            <a:pPr marR="0">
              <a:spcBef>
                <a:spcPts val="0"/>
              </a:spcBef>
              <a:spcAft>
                <a:spcPts val="0"/>
              </a:spcAft>
            </a:pPr>
            <a:r>
              <a:rPr lang="en-US" sz="2400" dirty="0">
                <a:effectLst/>
                <a:latin typeface="Calibri" panose="020F0502020204030204" pitchFamily="34" charset="0"/>
                <a:ea typeface="Calibri" panose="020F0502020204030204" pitchFamily="34" charset="0"/>
              </a:rPr>
              <a:t>P802.15.4 to </a:t>
            </a:r>
            <a:r>
              <a:rPr lang="en-US" sz="2400" dirty="0">
                <a:effectLst/>
                <a:latin typeface="Calibri" panose="020F0502020204030204" pitchFamily="34" charset="0"/>
                <a:ea typeface="Calibri" panose="020F0502020204030204" pitchFamily="34" charset="0"/>
                <a:cs typeface="Calibri" panose="020F0502020204030204" pitchFamily="34" charset="0"/>
              </a:rPr>
              <a:t>RevCom: </a:t>
            </a:r>
            <a:r>
              <a:rPr lang="en-US" sz="24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15-24-0359-06-04me</a:t>
            </a:r>
            <a:endParaRPr lang="en-US" sz="2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758606C8-A8BE-DD42-BC14-83F4CD900403}"/>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a:t>
            </a:r>
            <a:r>
              <a:rPr lang="en-US" kern="0" dirty="0" err="1"/>
              <a:t>RevCom</a:t>
            </a:r>
            <a:endParaRPr lang="en-US" kern="0" dirty="0"/>
          </a:p>
        </p:txBody>
      </p:sp>
    </p:spTree>
    <p:extLst>
      <p:ext uri="{BB962C8B-B14F-4D97-AF65-F5344CB8AC3E}">
        <p14:creationId xmlns:p14="http://schemas.microsoft.com/office/powerpoint/2010/main" val="150623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2024</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293209"/>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approve P802.16t PAR Extension (under 48 </a:t>
            </a:r>
            <a:r>
              <a:rPr lang="en-US" sz="1600" b="1" dirty="0" err="1">
                <a:effectLst/>
                <a:latin typeface="Calibri" panose="020F0502020204030204" pitchFamily="34" charset="0"/>
                <a:ea typeface="Calibri" panose="020F0502020204030204" pitchFamily="34" charset="0"/>
              </a:rPr>
              <a:t>hr</a:t>
            </a:r>
            <a:r>
              <a:rPr lang="en-US" sz="1600" b="1" dirty="0">
                <a:effectLst/>
                <a:latin typeface="Calibri" panose="020F0502020204030204" pitchFamily="34" charset="0"/>
                <a:ea typeface="Calibri" panose="020F0502020204030204" pitchFamily="34" charset="0"/>
              </a:rPr>
              <a:t> rule)</a:t>
            </a:r>
          </a:p>
          <a:p>
            <a:pPr>
              <a:spcBef>
                <a:spcPts val="0"/>
              </a:spcBef>
              <a:spcAft>
                <a:spcPts val="0"/>
              </a:spcAft>
            </a:pPr>
            <a:r>
              <a:rPr lang="en-US" sz="1600" dirty="0">
                <a:latin typeface="Calibri" panose="020F0502020204030204" pitchFamily="34" charset="0"/>
                <a:cs typeface="Calibri" panose="020F0502020204030204" pitchFamily="34" charset="0"/>
              </a:rPr>
              <a:t>Approve forwarding P802.16t PAR extension </a:t>
            </a:r>
            <a:r>
              <a:rPr lang="en-US" sz="1600" dirty="0">
                <a:latin typeface="Calibri" panose="020F0502020204030204" pitchFamily="34" charset="0"/>
                <a:ea typeface="Calibri" panose="020F0502020204030204" pitchFamily="34" charset="0"/>
                <a:cs typeface="Calibri" panose="020F0502020204030204" pitchFamily="34" charset="0"/>
              </a:rPr>
              <a:t>documentation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15-24-0299-01-016t</a:t>
            </a:r>
            <a:r>
              <a:rPr lang="en-US" sz="1600" u="sng" dirty="0">
                <a:solidFill>
                  <a:srgbClr val="467886"/>
                </a:solidFill>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to </a:t>
            </a:r>
            <a:r>
              <a:rPr lang="en-US" sz="1600" dirty="0" err="1">
                <a:latin typeface="Calibri" panose="020F0502020204030204" pitchFamily="34" charset="0"/>
                <a:cs typeface="Calibri" panose="020F0502020204030204" pitchFamily="34" charset="0"/>
              </a:rPr>
              <a:t>NesCom</a:t>
            </a:r>
            <a:r>
              <a:rPr lang="en-US" sz="1600" dirty="0">
                <a:latin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July 2024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802.15 WG requests that the IEEE 802 LMSC forward the P802.16t PAR extension documentation contained in 15-24-0299-01-016t to </a:t>
            </a:r>
            <a:r>
              <a:rPr lang="en-US" sz="1600" dirty="0" err="1">
                <a:effectLst/>
                <a:latin typeface="Calibri" panose="020F0502020204030204" pitchFamily="34" charset="0"/>
                <a:ea typeface="Calibri" panose="020F0502020204030204" pitchFamily="34" charset="0"/>
              </a:rPr>
              <a:t>NesCom</a:t>
            </a:r>
            <a:r>
              <a:rPr lang="en-US" sz="1600" dirty="0">
                <a:effectLst/>
                <a:latin typeface="Calibri" panose="020F0502020204030204" pitchFamily="34" charset="0"/>
                <a:ea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Tim Godfrey</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29/0/4</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293209"/>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approve P802.15.7a PAR Extension (under 48 </a:t>
            </a:r>
            <a:r>
              <a:rPr lang="en-US" sz="1600" b="1" dirty="0" err="1">
                <a:effectLst/>
                <a:latin typeface="Calibri" panose="020F0502020204030204" pitchFamily="34" charset="0"/>
                <a:ea typeface="Calibri" panose="020F0502020204030204" pitchFamily="34" charset="0"/>
              </a:rPr>
              <a:t>hr</a:t>
            </a:r>
            <a:r>
              <a:rPr lang="en-US" sz="1600" b="1" dirty="0">
                <a:effectLst/>
                <a:latin typeface="Calibri" panose="020F0502020204030204" pitchFamily="34" charset="0"/>
                <a:ea typeface="Calibri" panose="020F0502020204030204" pitchFamily="34" charset="0"/>
              </a:rPr>
              <a:t> rule)</a:t>
            </a:r>
          </a:p>
          <a:p>
            <a:pPr>
              <a:spcBef>
                <a:spcPts val="0"/>
              </a:spcBef>
              <a:spcAft>
                <a:spcPts val="0"/>
              </a:spcAft>
            </a:pPr>
            <a:r>
              <a:rPr lang="en-US" sz="1600" dirty="0">
                <a:latin typeface="Calibri" panose="020F0502020204030204" pitchFamily="34" charset="0"/>
                <a:cs typeface="Calibri" panose="020F0502020204030204" pitchFamily="34" charset="0"/>
              </a:rPr>
              <a:t>Approve </a:t>
            </a:r>
            <a:r>
              <a:rPr lang="en-US" sz="1600" dirty="0">
                <a:latin typeface="Calibri" panose="020F0502020204030204" pitchFamily="34" charset="0"/>
                <a:ea typeface="Calibri" panose="020F0502020204030204" pitchFamily="34" charset="0"/>
                <a:cs typeface="Calibri" panose="020F0502020204030204" pitchFamily="34" charset="0"/>
              </a:rPr>
              <a:t>forwarding P802.15.7a PAR extension documentation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15-24-0370-01-007a</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to </a:t>
            </a:r>
            <a:r>
              <a:rPr lang="en-US" sz="1600" dirty="0" err="1">
                <a:latin typeface="Calibri" panose="020F0502020204030204" pitchFamily="34" charset="0"/>
                <a:ea typeface="Calibri" panose="020F0502020204030204" pitchFamily="34" charset="0"/>
                <a:cs typeface="Calibri" panose="020F0502020204030204" pitchFamily="34" charset="0"/>
              </a:rPr>
              <a:t>NesCom</a:t>
            </a:r>
            <a:r>
              <a:rPr lang="en-US" sz="1600" dirty="0">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July 2024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802.15 WG requests that the IEEE 802 LMSC forward the 802.15.7a PAR extension documentation contained </a:t>
            </a:r>
            <a:r>
              <a:rPr lang="en-US" sz="1600" dirty="0">
                <a:effectLst/>
                <a:latin typeface="Calibri" panose="020F0502020204030204" pitchFamily="34" charset="0"/>
                <a:ea typeface="Calibri" panose="020F0502020204030204" pitchFamily="34" charset="0"/>
                <a:cs typeface="Calibri" panose="020F0502020204030204" pitchFamily="34" charset="0"/>
              </a:rPr>
              <a:t>in </a:t>
            </a:r>
            <a:r>
              <a:rPr lang="en-US" sz="1600" dirty="0">
                <a:latin typeface="Calibri" panose="020F0502020204030204" pitchFamily="34" charset="0"/>
                <a:ea typeface="Calibri" panose="020F0502020204030204" pitchFamily="34" charset="0"/>
                <a:cs typeface="Calibri" panose="020F0502020204030204" pitchFamily="34" charset="0"/>
              </a:rPr>
              <a:t>15-24-0370-01-007a-tg7a-par-extension.pdf </a:t>
            </a:r>
            <a:r>
              <a:rPr lang="en-US" sz="1600" dirty="0">
                <a:effectLst/>
                <a:latin typeface="Calibri" panose="020F0502020204030204" pitchFamily="34" charset="0"/>
                <a:ea typeface="Calibri" panose="020F0502020204030204" pitchFamily="34" charset="0"/>
              </a:rPr>
              <a:t>to </a:t>
            </a:r>
            <a:r>
              <a:rPr lang="en-US" sz="1600" dirty="0" err="1">
                <a:effectLst/>
                <a:latin typeface="Calibri" panose="020F0502020204030204" pitchFamily="34" charset="0"/>
                <a:ea typeface="Calibri" panose="020F0502020204030204" pitchFamily="34" charset="0"/>
              </a:rPr>
              <a:t>NesCom</a:t>
            </a:r>
            <a:r>
              <a:rPr lang="en-US" sz="1600" dirty="0">
                <a:effectLst/>
                <a:latin typeface="Calibri" panose="020F0502020204030204" pitchFamily="34" charset="0"/>
                <a:ea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Yeong Min Jang</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effectLst/>
                <a:latin typeface="Calibri" panose="020F0502020204030204" pitchFamily="34" charset="0"/>
                <a:ea typeface="Calibri" panose="020F0502020204030204" pitchFamily="34" charset="0"/>
              </a:rPr>
              <a:t>35</a:t>
            </a:r>
            <a:r>
              <a:rPr lang="en-US" sz="1600" dirty="0">
                <a:solidFill>
                  <a:srgbClr val="FF0000"/>
                </a:solidFill>
                <a:latin typeface="Calibri" panose="020F0502020204030204" pitchFamily="34" charset="0"/>
                <a:ea typeface="Calibri" panose="020F0502020204030204" pitchFamily="34" charset="0"/>
              </a:rPr>
              <a:t>/0/3</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4195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524315"/>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conditionally approve P802.15.15.4me RevCom</a:t>
            </a:r>
          </a:p>
          <a:p>
            <a:pPr>
              <a:spcBef>
                <a:spcPts val="0"/>
              </a:spcBef>
              <a:spcAft>
                <a:spcPts val="0"/>
              </a:spcAft>
            </a:pPr>
            <a:r>
              <a:rPr lang="en-US" sz="1600" dirty="0">
                <a:latin typeface="Calibri" panose="020F0502020204030204" pitchFamily="34" charset="0"/>
                <a:cs typeface="Calibri" panose="020F0502020204030204" pitchFamily="34" charset="0"/>
              </a:rPr>
              <a:t>Conditionally approve sending P802.15.4 D07 to RevCom</a:t>
            </a:r>
            <a:r>
              <a:rPr lang="en-US" sz="1600" dirty="0">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July 2024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802.15 WG requests conditional approval from the IEEE 802 LMSC to submit P802.15.4me-D07 (or current revision) to RevCom.</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Gary Stuebing</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effectLst/>
                <a:latin typeface="Calibri" panose="020F0502020204030204" pitchFamily="34" charset="0"/>
                <a:ea typeface="Calibri" panose="020F0502020204030204" pitchFamily="34" charset="0"/>
              </a:rPr>
              <a:t>42/0</a:t>
            </a:r>
            <a:r>
              <a:rPr lang="en-US" sz="1600" dirty="0">
                <a:solidFill>
                  <a:srgbClr val="FF0000"/>
                </a:solidFill>
                <a:latin typeface="Calibri" panose="020F0502020204030204" pitchFamily="34" charset="0"/>
                <a:ea typeface="Calibri" panose="020F0502020204030204" pitchFamily="34" charset="0"/>
              </a:rPr>
              <a:t>/0</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WG15 Package for LMSC Approval of TG4me to SA Ballot</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157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785652"/>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approve submitting IEEE Std 802.15.3™-2023 to ISO/IEC JTC1/SC6  for adoption:</a:t>
            </a:r>
          </a:p>
          <a:p>
            <a:pPr>
              <a:spcBef>
                <a:spcPts val="0"/>
              </a:spcBef>
              <a:spcAft>
                <a:spcPts val="0"/>
              </a:spcAft>
            </a:pPr>
            <a:r>
              <a:rPr lang="en-US" sz="1600" dirty="0">
                <a:latin typeface="Calibri" panose="020F0502020204030204" pitchFamily="34" charset="0"/>
                <a:cs typeface="Calibri" panose="020F0502020204030204" pitchFamily="34" charset="0"/>
              </a:rPr>
              <a:t>Approve submission of the following project to ISO/IEC JTC1/SC6 for adoption under the PSDO agreement: </a:t>
            </a:r>
          </a:p>
          <a:p>
            <a:pPr lvl="1">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IEEE Std 802.15.3™-2023 - IEEE Standard for Wireless Multi-Media Network</a:t>
            </a:r>
            <a:endParaRPr lang="en-US" sz="1600" dirty="0">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a:t>
            </a:r>
            <a:r>
              <a:rPr lang="en-US" sz="1600" dirty="0">
                <a:latin typeface="Calibri" panose="020F0502020204030204" pitchFamily="34" charset="0"/>
                <a:ea typeface="Calibri" panose="020F0502020204030204" pitchFamily="34" charset="0"/>
              </a:rPr>
              <a:t>May</a:t>
            </a:r>
            <a:r>
              <a:rPr lang="en-US" sz="1600" dirty="0">
                <a:effectLst/>
                <a:latin typeface="Calibri" panose="020F0502020204030204" pitchFamily="34" charset="0"/>
                <a:ea typeface="Calibri" panose="020F0502020204030204" pitchFamily="34" charset="0"/>
              </a:rPr>
              <a:t> 2024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IEEE 802.15 WG requests that IEEE 802 EC approve submission of the following project IEEE Std 802.15.4y™-2021 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Ann Krieger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36</a:t>
            </a:r>
            <a:r>
              <a:rPr lang="en-US" sz="1600"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latin typeface="Calibri" panose="020F0502020204030204" pitchFamily="34" charset="0"/>
                <a:ea typeface="Calibri" panose="020F0502020204030204" pitchFamily="34" charset="0"/>
              </a:rPr>
              <a:t>0</a:t>
            </a:r>
            <a:r>
              <a:rPr lang="en-US" sz="1600" dirty="0">
                <a:solidFill>
                  <a:srgbClr val="FF0000"/>
                </a:solidFill>
                <a:effectLst/>
                <a:latin typeface="Calibri" panose="020F0502020204030204" pitchFamily="34" charset="0"/>
                <a:ea typeface="Calibri" panose="020F0502020204030204" pitchFamily="34" charset="0"/>
              </a:rPr>
              <a:t>/0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69261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610600" cy="5109091"/>
          </a:xfrm>
          <a:prstGeom prst="rect">
            <a:avLst/>
          </a:prstGeom>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rPr>
              <a:t>Motion </a:t>
            </a:r>
            <a:r>
              <a:rPr lang="en-US" sz="1400" b="1" dirty="0">
                <a:latin typeface="Calibri" panose="020F0502020204030204" pitchFamily="34" charset="0"/>
                <a:ea typeface="Calibri" panose="020F0502020204030204" pitchFamily="34" charset="0"/>
              </a:rPr>
              <a:t>to forward PAR and CSD for P802.15.9a:</a:t>
            </a:r>
            <a:endParaRPr lang="en-US" sz="1400" dirty="0">
              <a:effectLst/>
              <a:latin typeface="Calibri" panose="020F0502020204030204" pitchFamily="34" charset="0"/>
              <a:ea typeface="Calibri" panose="020F0502020204030204" pitchFamily="34" charset="0"/>
            </a:endParaRPr>
          </a:p>
          <a:p>
            <a:pPr marL="0" lvl="1">
              <a:spcBef>
                <a:spcPts val="0"/>
              </a:spcBef>
              <a:spcAft>
                <a:spcPts val="0"/>
              </a:spcAft>
            </a:pPr>
            <a:r>
              <a:rPr lang="en-US" sz="1400" dirty="0">
                <a:effectLst/>
                <a:latin typeface="Calibri" panose="020F0502020204030204" pitchFamily="34" charset="0"/>
                <a:ea typeface="Calibri" panose="020F0502020204030204" pitchFamily="34" charset="0"/>
              </a:rPr>
              <a:t>Approve forwarding P802.15.9a PAR documentation in </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15-24-0284-01</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a:effectLst/>
                <a:latin typeface="Calibri" panose="020F0502020204030204" pitchFamily="34" charset="0"/>
                <a:ea typeface="Calibri" panose="020F0502020204030204" pitchFamily="34" charset="0"/>
              </a:rPr>
              <a:t>to </a:t>
            </a:r>
            <a:r>
              <a:rPr lang="en-US" sz="1400" dirty="0" err="1">
                <a:effectLst/>
                <a:latin typeface="Calibri" panose="020F0502020204030204" pitchFamily="34" charset="0"/>
                <a:ea typeface="Calibri" panose="020F0502020204030204" pitchFamily="34" charset="0"/>
              </a:rPr>
              <a:t>NesCom</a:t>
            </a:r>
            <a:endParaRPr lang="en-US" sz="1400" dirty="0">
              <a:effectLst/>
              <a:latin typeface="Calibri" panose="020F0502020204030204" pitchFamily="34" charset="0"/>
              <a:ea typeface="Calibri" panose="020F0502020204030204" pitchFamily="34" charset="0"/>
            </a:endParaRPr>
          </a:p>
          <a:p>
            <a:pPr marL="0" lvl="1">
              <a:spcBef>
                <a:spcPts val="0"/>
              </a:spcBef>
              <a:spcAft>
                <a:spcPts val="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Approve CSD documentation in </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15-24-0286-03</a:t>
            </a:r>
            <a:endPar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4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400" dirty="0">
                <a:effectLst/>
                <a:latin typeface="Calibri" panose="020F0502020204030204" pitchFamily="34" charset="0"/>
                <a:ea typeface="Calibri" panose="020F0502020204030204" pitchFamily="34" charset="0"/>
              </a:rPr>
              <a:t>Seconded by: Robert Stacey</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The following motion was approved during the </a:t>
            </a:r>
            <a:r>
              <a:rPr lang="en-US" sz="1400" dirty="0">
                <a:latin typeface="Calibri" panose="020F0502020204030204" pitchFamily="34" charset="0"/>
                <a:ea typeface="Calibri" panose="020F0502020204030204" pitchFamily="34" charset="0"/>
              </a:rPr>
              <a:t>May</a:t>
            </a:r>
            <a:r>
              <a:rPr lang="en-US" sz="1400" dirty="0">
                <a:effectLst/>
                <a:latin typeface="Calibri" panose="020F0502020204030204" pitchFamily="34" charset="0"/>
                <a:ea typeface="Calibri" panose="020F0502020204030204" pitchFamily="34" charset="0"/>
              </a:rPr>
              <a:t> 2024 WG15 Closing Plenary.</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Motion: Move that the PAR and CSD contained in documents 15-24-0284-00 and 15-24-0286-02, respectively, be approved by the IEEE 802.15 WG and that the LMSC be requested to forward the PAR to </a:t>
            </a:r>
            <a:r>
              <a:rPr lang="en-US" sz="1400" dirty="0" err="1">
                <a:effectLst/>
                <a:latin typeface="Calibri" panose="020F0502020204030204" pitchFamily="34" charset="0"/>
                <a:ea typeface="Calibri" panose="020F0502020204030204" pitchFamily="34" charset="0"/>
              </a:rPr>
              <a:t>NesCom</a:t>
            </a:r>
            <a:r>
              <a:rPr lang="en-US" sz="1400" dirty="0">
                <a:effectLst/>
                <a:latin typeface="Calibri" panose="020F0502020204030204" pitchFamily="34" charset="0"/>
                <a:ea typeface="Calibri" panose="020F0502020204030204" pitchFamily="34" charset="0"/>
              </a:rPr>
              <a:t>. The 802.15 working group chair and technical editor are authorized to make additional modifications to the PAR and CSD as needed to reflect LMSC discussion at its closing meeting.</a:t>
            </a:r>
          </a:p>
          <a:p>
            <a:pPr lvl="1">
              <a:spcBef>
                <a:spcPts val="0"/>
              </a:spcBef>
              <a:spcAft>
                <a:spcPts val="0"/>
              </a:spcAft>
            </a:pPr>
            <a:r>
              <a:rPr lang="en-US" sz="1400" dirty="0">
                <a:effectLst/>
                <a:latin typeface="Calibri" panose="020F0502020204030204" pitchFamily="34" charset="0"/>
                <a:ea typeface="Calibri" panose="020F0502020204030204" pitchFamily="34" charset="0"/>
              </a:rPr>
              <a:t>Moved: </a:t>
            </a:r>
            <a:r>
              <a:rPr lang="en-US" sz="1400" dirty="0" err="1">
                <a:latin typeface="Calibri" panose="020F0502020204030204" pitchFamily="34" charset="0"/>
                <a:ea typeface="Calibri" panose="020F0502020204030204" pitchFamily="34" charset="0"/>
              </a:rPr>
              <a:t>Tero</a:t>
            </a:r>
            <a:r>
              <a:rPr lang="en-US" sz="1400" dirty="0">
                <a:latin typeface="Calibri" panose="020F0502020204030204" pitchFamily="34" charset="0"/>
                <a:ea typeface="Calibri" panose="020F0502020204030204" pitchFamily="34" charset="0"/>
              </a:rPr>
              <a:t> </a:t>
            </a:r>
            <a:r>
              <a:rPr lang="en-US" sz="1400" dirty="0" err="1">
                <a:latin typeface="Calibri" panose="020F0502020204030204" pitchFamily="34" charset="0"/>
                <a:ea typeface="Calibri" panose="020F0502020204030204" pitchFamily="34" charset="0"/>
              </a:rPr>
              <a:t>Kivinen</a:t>
            </a:r>
            <a:endParaRPr lang="en-US" sz="1400" dirty="0">
              <a:effectLst/>
              <a:latin typeface="Calibri" panose="020F0502020204030204" pitchFamily="34" charset="0"/>
              <a:ea typeface="Calibri" panose="020F0502020204030204" pitchFamily="34" charset="0"/>
            </a:endParaRPr>
          </a:p>
          <a:p>
            <a:pPr lvl="1">
              <a:spcBef>
                <a:spcPts val="0"/>
              </a:spcBef>
              <a:spcAft>
                <a:spcPts val="0"/>
              </a:spcAft>
            </a:pPr>
            <a:r>
              <a:rPr lang="en-US" sz="14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400" dirty="0">
                <a:effectLst/>
                <a:latin typeface="Calibri" panose="020F0502020204030204" pitchFamily="34" charset="0"/>
                <a:ea typeface="Calibri" panose="020F0502020204030204" pitchFamily="34" charset="0"/>
              </a:rPr>
              <a:t>No discussion, DVL vote:  </a:t>
            </a:r>
            <a:r>
              <a:rPr lang="en-US" sz="1400" dirty="0">
                <a:solidFill>
                  <a:srgbClr val="FF0000"/>
                </a:solidFill>
                <a:latin typeface="Calibri" panose="020F0502020204030204" pitchFamily="34" charset="0"/>
                <a:ea typeface="Calibri" panose="020F0502020204030204" pitchFamily="34" charset="0"/>
              </a:rPr>
              <a:t>36</a:t>
            </a:r>
            <a:r>
              <a:rPr lang="en-US" sz="1400" dirty="0">
                <a:solidFill>
                  <a:srgbClr val="FF0000"/>
                </a:solidFill>
                <a:effectLst/>
                <a:latin typeface="Calibri" panose="020F0502020204030204" pitchFamily="34" charset="0"/>
                <a:ea typeface="Calibri" panose="020F0502020204030204" pitchFamily="34" charset="0"/>
              </a:rPr>
              <a:t>/0/1 </a:t>
            </a:r>
            <a:r>
              <a:rPr lang="en-US" sz="1400" dirty="0">
                <a:effectLst/>
                <a:latin typeface="Calibri" panose="020F0502020204030204" pitchFamily="34" charset="0"/>
                <a:ea typeface="Calibri" panose="020F0502020204030204" pitchFamily="34" charset="0"/>
              </a:rPr>
              <a:t>(Y/N/A)</a:t>
            </a:r>
          </a:p>
          <a:p>
            <a:pPr marL="0" lvl="1">
              <a:spcBef>
                <a:spcPts val="0"/>
              </a:spcBef>
              <a:spcAft>
                <a:spcPts val="0"/>
              </a:spcAft>
            </a:pPr>
            <a:endParaRPr lang="en-US" sz="1400" dirty="0">
              <a:latin typeface="Calibri" panose="020F0502020204030204" pitchFamily="34" charset="0"/>
              <a:ea typeface="Calibri" panose="020F0502020204030204" pitchFamily="34" charset="0"/>
            </a:endParaRPr>
          </a:p>
          <a:p>
            <a:pPr marL="0" lvl="1">
              <a:spcBef>
                <a:spcPts val="0"/>
              </a:spcBef>
              <a:spcAft>
                <a:spcPts val="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r>
              <a:rPr lang="en-US" sz="1400" dirty="0">
                <a:effectLst/>
                <a:latin typeface="Calibri" panose="020F0502020204030204" pitchFamily="34" charset="0"/>
                <a:ea typeface="Calibri" panose="020F0502020204030204" pitchFamily="34" charset="0"/>
                <a:cs typeface="Calibri" panose="020F0502020204030204" pitchFamily="34" charset="0"/>
              </a:rPr>
              <a:t>WG15 Response to comments received on this PAR (in word): </a:t>
            </a:r>
            <a:r>
              <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15-24-0382-02</a:t>
            </a:r>
            <a:r>
              <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p>
          <a:p>
            <a:pPr marL="457200"/>
            <a:r>
              <a:rPr lang="en-US" sz="1400" dirty="0">
                <a:effectLst/>
                <a:latin typeface="Calibri" panose="020F0502020204030204" pitchFamily="34" charset="0"/>
                <a:ea typeface="Calibri" panose="020F0502020204030204" pitchFamily="34" charset="0"/>
                <a:cs typeface="Calibri" panose="020F0502020204030204" pitchFamily="34" charset="0"/>
              </a:rPr>
              <a:t>WG Vote (7/17/24)</a:t>
            </a:r>
          </a:p>
          <a:p>
            <a:pPr marL="457200" marR="0"/>
            <a:r>
              <a:rPr lang="en-US" sz="1400" dirty="0">
                <a:effectLst/>
                <a:latin typeface="Calibri" panose="020F0502020204030204" pitchFamily="34" charset="0"/>
                <a:ea typeface="Calibri" panose="020F0502020204030204" pitchFamily="34" charset="0"/>
                <a:cs typeface="Calibri" panose="020F0502020204030204" pitchFamily="34" charset="0"/>
              </a:rPr>
              <a:t>Y/N/A: 38/0/3</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rPr>
              <a:t>r</a:t>
            </a:r>
            <a:r>
              <a:rPr lang="en-US" sz="1600" dirty="0">
                <a:effectLst/>
                <a:latin typeface="Calibri" panose="020F0502020204030204" pitchFamily="34" charset="0"/>
                <a:ea typeface="Calibri" panose="020F0502020204030204" pitchFamily="34" charset="0"/>
                <a:cs typeface="Calibri" panose="020F0502020204030204" pitchFamily="34" charset="0"/>
              </a:rPr>
              <a:t>eposted (in pptx) for LMSC: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15-24-0406-00</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3654368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610600" cy="5139869"/>
          </a:xfrm>
          <a:prstGeom prst="rect">
            <a:avLst/>
          </a:prstGeom>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rPr>
              <a:t>Motion </a:t>
            </a:r>
            <a:r>
              <a:rPr lang="en-US" sz="1400" b="1" dirty="0">
                <a:latin typeface="Calibri" panose="020F0502020204030204" pitchFamily="34" charset="0"/>
                <a:ea typeface="Calibri" panose="020F0502020204030204" pitchFamily="34" charset="0"/>
              </a:rPr>
              <a:t>to forward PAR and CSD for P802.15.4ae:</a:t>
            </a:r>
            <a:endParaRPr lang="en-US" sz="1400" dirty="0">
              <a:effectLst/>
              <a:latin typeface="Calibri" panose="020F0502020204030204" pitchFamily="34" charset="0"/>
              <a:ea typeface="Calibri" panose="020F0502020204030204" pitchFamily="34" charset="0"/>
            </a:endParaRPr>
          </a:p>
          <a:p>
            <a:pPr marL="0" lvl="1">
              <a:spcBef>
                <a:spcPts val="0"/>
              </a:spcBef>
              <a:spcAft>
                <a:spcPts val="0"/>
              </a:spcAft>
            </a:pPr>
            <a:r>
              <a:rPr lang="en-US" sz="1400" dirty="0">
                <a:effectLst/>
                <a:latin typeface="Calibri" panose="020F0502020204030204" pitchFamily="34" charset="0"/>
                <a:ea typeface="Calibri" panose="020F0502020204030204" pitchFamily="34" charset="0"/>
              </a:rPr>
              <a:t>Approve forwarding P802.15.4ae PAR documentation in </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15-24-0267-02</a:t>
            </a:r>
            <a:r>
              <a:rPr lang="en-US" sz="1400" u="sng" dirty="0">
                <a:solidFill>
                  <a:srgbClr val="467886"/>
                </a:solidFill>
                <a:latin typeface="Calibri" panose="020F0502020204030204" pitchFamily="34" charset="0"/>
                <a:ea typeface="Calibri" panose="020F0502020204030204" pitchFamily="34" charset="0"/>
                <a:cs typeface="Calibri" panose="020F0502020204030204" pitchFamily="34" charset="0"/>
              </a:rPr>
              <a:t> </a:t>
            </a:r>
            <a:r>
              <a:rPr lang="en-US" sz="1400" dirty="0">
                <a:effectLst/>
                <a:latin typeface="Calibri" panose="020F0502020204030204" pitchFamily="34" charset="0"/>
                <a:ea typeface="Calibri" panose="020F0502020204030204" pitchFamily="34" charset="0"/>
              </a:rPr>
              <a:t>to </a:t>
            </a:r>
            <a:r>
              <a:rPr lang="en-US" sz="1400" dirty="0" err="1">
                <a:effectLst/>
                <a:latin typeface="Calibri" panose="020F0502020204030204" pitchFamily="34" charset="0"/>
                <a:ea typeface="Calibri" panose="020F0502020204030204" pitchFamily="34" charset="0"/>
              </a:rPr>
              <a:t>NesCom</a:t>
            </a:r>
            <a:endParaRPr lang="en-US" sz="1400" dirty="0">
              <a:effectLst/>
              <a:latin typeface="Calibri" panose="020F0502020204030204" pitchFamily="34" charset="0"/>
              <a:ea typeface="Calibri" panose="020F0502020204030204" pitchFamily="34" charset="0"/>
            </a:endParaRPr>
          </a:p>
          <a:p>
            <a:pPr lvl="1">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lvl="1">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Approve CSD documentation in </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15-24-0268-02</a:t>
            </a:r>
            <a:endPar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4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400" dirty="0">
                <a:effectLst/>
                <a:latin typeface="Calibri" panose="020F0502020204030204" pitchFamily="34" charset="0"/>
                <a:ea typeface="Calibri" panose="020F0502020204030204" pitchFamily="34" charset="0"/>
              </a:rPr>
              <a:t>Seconded by: Robert Stacey</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The following motion was approved during the </a:t>
            </a:r>
            <a:r>
              <a:rPr lang="en-US" sz="1400" dirty="0">
                <a:latin typeface="Calibri" panose="020F0502020204030204" pitchFamily="34" charset="0"/>
                <a:ea typeface="Calibri" panose="020F0502020204030204" pitchFamily="34" charset="0"/>
              </a:rPr>
              <a:t>May</a:t>
            </a:r>
            <a:r>
              <a:rPr lang="en-US" sz="1400" dirty="0">
                <a:effectLst/>
                <a:latin typeface="Calibri" panose="020F0502020204030204" pitchFamily="34" charset="0"/>
                <a:ea typeface="Calibri" panose="020F0502020204030204" pitchFamily="34" charset="0"/>
              </a:rPr>
              <a:t> 2024 WG15 Closing Plenary.</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Motion: Move that the PAR and CSD contained in documents 15-24-0267-01 and 15-24-0268-01, respectively, be approved by the IEEE 802.15 WG and that the LMSC be requested to forward the PAR to </a:t>
            </a:r>
            <a:r>
              <a:rPr lang="en-US" sz="1400" dirty="0" err="1">
                <a:effectLst/>
                <a:latin typeface="Calibri" panose="020F0502020204030204" pitchFamily="34" charset="0"/>
                <a:ea typeface="Calibri" panose="020F0502020204030204" pitchFamily="34" charset="0"/>
              </a:rPr>
              <a:t>NesCom</a:t>
            </a:r>
            <a:r>
              <a:rPr lang="en-US" sz="1400" dirty="0">
                <a:effectLst/>
                <a:latin typeface="Calibri" panose="020F0502020204030204" pitchFamily="34" charset="0"/>
                <a:ea typeface="Calibri" panose="020F0502020204030204" pitchFamily="34" charset="0"/>
              </a:rPr>
              <a:t>. The 802.15 working group chair and technical editor are authorized to make additional modifications to the PAR and CSD as needed to reflect LMSC discussion at its closing meeting.</a:t>
            </a:r>
          </a:p>
          <a:p>
            <a:pPr lvl="1">
              <a:spcBef>
                <a:spcPts val="0"/>
              </a:spcBef>
              <a:spcAft>
                <a:spcPts val="0"/>
              </a:spcAft>
            </a:pPr>
            <a:r>
              <a:rPr lang="en-US" sz="1400" dirty="0">
                <a:effectLst/>
                <a:latin typeface="Calibri" panose="020F0502020204030204" pitchFamily="34" charset="0"/>
                <a:ea typeface="Calibri" panose="020F0502020204030204" pitchFamily="34" charset="0"/>
              </a:rPr>
              <a:t>Moved: </a:t>
            </a:r>
            <a:r>
              <a:rPr lang="en-US" sz="1400" dirty="0" err="1">
                <a:latin typeface="Calibri" panose="020F0502020204030204" pitchFamily="34" charset="0"/>
                <a:ea typeface="Calibri" panose="020F0502020204030204" pitchFamily="34" charset="0"/>
              </a:rPr>
              <a:t>Tero</a:t>
            </a:r>
            <a:r>
              <a:rPr lang="en-US" sz="1400" dirty="0">
                <a:latin typeface="Calibri" panose="020F0502020204030204" pitchFamily="34" charset="0"/>
                <a:ea typeface="Calibri" panose="020F0502020204030204" pitchFamily="34" charset="0"/>
              </a:rPr>
              <a:t> </a:t>
            </a:r>
            <a:r>
              <a:rPr lang="en-US" sz="1400" dirty="0" err="1">
                <a:latin typeface="Calibri" panose="020F0502020204030204" pitchFamily="34" charset="0"/>
                <a:ea typeface="Calibri" panose="020F0502020204030204" pitchFamily="34" charset="0"/>
              </a:rPr>
              <a:t>Kivinen</a:t>
            </a:r>
            <a:endParaRPr lang="en-US" sz="1400" dirty="0">
              <a:effectLst/>
              <a:latin typeface="Calibri" panose="020F0502020204030204" pitchFamily="34" charset="0"/>
              <a:ea typeface="Calibri" panose="020F0502020204030204" pitchFamily="34" charset="0"/>
            </a:endParaRPr>
          </a:p>
          <a:p>
            <a:pPr lvl="1">
              <a:spcBef>
                <a:spcPts val="0"/>
              </a:spcBef>
              <a:spcAft>
                <a:spcPts val="0"/>
              </a:spcAft>
            </a:pPr>
            <a:r>
              <a:rPr lang="en-US" sz="14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400" dirty="0">
                <a:effectLst/>
                <a:latin typeface="Calibri" panose="020F0502020204030204" pitchFamily="34" charset="0"/>
                <a:ea typeface="Calibri" panose="020F0502020204030204" pitchFamily="34" charset="0"/>
              </a:rPr>
              <a:t>No discussion, DVL vote:  </a:t>
            </a:r>
            <a:r>
              <a:rPr lang="en-US" sz="1400" dirty="0">
                <a:solidFill>
                  <a:srgbClr val="FF0000"/>
                </a:solidFill>
                <a:latin typeface="Calibri" panose="020F0502020204030204" pitchFamily="34" charset="0"/>
                <a:ea typeface="Calibri" panose="020F0502020204030204" pitchFamily="34" charset="0"/>
              </a:rPr>
              <a:t>36</a:t>
            </a:r>
            <a:r>
              <a:rPr lang="en-US" sz="1400" dirty="0">
                <a:solidFill>
                  <a:srgbClr val="FF0000"/>
                </a:solidFill>
                <a:effectLst/>
                <a:latin typeface="Calibri" panose="020F0502020204030204" pitchFamily="34" charset="0"/>
                <a:ea typeface="Calibri" panose="020F0502020204030204" pitchFamily="34" charset="0"/>
              </a:rPr>
              <a:t>/0/1 </a:t>
            </a:r>
            <a:r>
              <a:rPr lang="en-US" sz="1400" dirty="0">
                <a:effectLst/>
                <a:latin typeface="Calibri" panose="020F0502020204030204" pitchFamily="34" charset="0"/>
                <a:ea typeface="Calibri" panose="020F0502020204030204" pitchFamily="34" charset="0"/>
              </a:rPr>
              <a:t>(Y/N/A)</a:t>
            </a:r>
          </a:p>
          <a:p>
            <a:pPr marL="0" lvl="1">
              <a:spcBef>
                <a:spcPts val="0"/>
              </a:spcBef>
              <a:spcAft>
                <a:spcPts val="0"/>
              </a:spcAft>
            </a:pPr>
            <a:endParaRPr lang="en-US" sz="1400" dirty="0">
              <a:latin typeface="Calibri" panose="020F0502020204030204" pitchFamily="34" charset="0"/>
              <a:ea typeface="Calibri" panose="020F0502020204030204" pitchFamily="34" charset="0"/>
            </a:endParaRPr>
          </a:p>
          <a:p>
            <a:pPr marL="0" lvl="1">
              <a:spcBef>
                <a:spcPts val="0"/>
              </a:spcBef>
              <a:spcAft>
                <a:spcPts val="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r>
              <a:rPr lang="en-US" sz="1400" dirty="0">
                <a:effectLst/>
                <a:latin typeface="Calibri" panose="020F0502020204030204" pitchFamily="34" charset="0"/>
                <a:ea typeface="Calibri" panose="020F0502020204030204" pitchFamily="34" charset="0"/>
                <a:cs typeface="Calibri" panose="020F0502020204030204" pitchFamily="34" charset="0"/>
              </a:rPr>
              <a:t>WG15 Response to comments received on this PAR (in word): </a:t>
            </a:r>
            <a:r>
              <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15-24-0382-02</a:t>
            </a:r>
            <a:r>
              <a:rPr lang="en-US" sz="1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p>
          <a:p>
            <a:pPr marL="457200"/>
            <a:r>
              <a:rPr lang="en-US" sz="1400" dirty="0">
                <a:effectLst/>
                <a:latin typeface="Calibri" panose="020F0502020204030204" pitchFamily="34" charset="0"/>
                <a:ea typeface="Calibri" panose="020F0502020204030204" pitchFamily="34" charset="0"/>
                <a:cs typeface="Calibri" panose="020F0502020204030204" pitchFamily="34" charset="0"/>
              </a:rPr>
              <a:t>WG Vote (7/17/24)</a:t>
            </a:r>
          </a:p>
          <a:p>
            <a:pPr marL="457200" marR="0"/>
            <a:r>
              <a:rPr lang="en-US" sz="1400" dirty="0">
                <a:effectLst/>
                <a:latin typeface="Calibri" panose="020F0502020204030204" pitchFamily="34" charset="0"/>
                <a:ea typeface="Calibri" panose="020F0502020204030204" pitchFamily="34" charset="0"/>
                <a:cs typeface="Calibri" panose="020F0502020204030204" pitchFamily="34" charset="0"/>
              </a:rPr>
              <a:t>Y/N/A: 38/0/3</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rPr>
              <a:t>r</a:t>
            </a:r>
            <a:r>
              <a:rPr lang="en-US" sz="1600" dirty="0">
                <a:effectLst/>
                <a:latin typeface="Calibri" panose="020F0502020204030204" pitchFamily="34" charset="0"/>
                <a:ea typeface="Calibri" panose="020F0502020204030204" pitchFamily="34" charset="0"/>
                <a:cs typeface="Calibri" panose="020F0502020204030204" pitchFamily="34" charset="0"/>
              </a:rPr>
              <a:t>eposted (in pptx) for LMSC: </a:t>
            </a:r>
            <a:r>
              <a:rPr lang="en-US" sz="1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15-24-0406-00</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12721293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47112</TotalTime>
  <Words>1131</Words>
  <Application>Microsoft Office PowerPoint</Application>
  <PresentationFormat>On-screen Show (4:3)</PresentationFormat>
  <Paragraphs>127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IEEE-802_15</vt:lpstr>
      <vt:lpstr>PowerPoint Presentation</vt:lpstr>
      <vt:lpstr>802 LMSC Closing Plenary July 2024</vt:lpstr>
      <vt:lpstr>PowerPoint Presentation</vt:lpstr>
      <vt:lpstr>PowerPoint Presentation</vt:lpstr>
      <vt:lpstr>PowerPoint Presentation</vt:lpstr>
      <vt:lpstr>PowerPoint Presentation</vt:lpstr>
      <vt:lpstr>802 LMSC Closing Plenary November 2024</vt:lpstr>
      <vt:lpstr>PowerPoint Presentation</vt:lpstr>
      <vt:lpstr>PowerPoint Presentation</vt:lpstr>
      <vt:lpstr>802 LMSC Closing Plenary July 2024</vt:lpstr>
      <vt:lpstr>PowerPoint Presentation</vt:lpstr>
      <vt:lpstr>802 LMSC Closing Plenary July 2024</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1150</cp:revision>
  <cp:lastPrinted>2000-07-07T01:25:49Z</cp:lastPrinted>
  <dcterms:created xsi:type="dcterms:W3CDTF">1999-06-22T06:24:01Z</dcterms:created>
  <dcterms:modified xsi:type="dcterms:W3CDTF">2024-07-18T22:19:13Z</dcterms:modified>
  <cp:category/>
</cp:coreProperties>
</file>