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9"/>
  </p:notesMasterIdLst>
  <p:handoutMasterIdLst>
    <p:handoutMasterId r:id="rId20"/>
  </p:handoutMasterIdLst>
  <p:sldIdLst>
    <p:sldId id="360" r:id="rId2"/>
    <p:sldId id="361" r:id="rId3"/>
    <p:sldId id="362" r:id="rId4"/>
    <p:sldId id="365" r:id="rId5"/>
    <p:sldId id="366" r:id="rId6"/>
    <p:sldId id="367" r:id="rId7"/>
    <p:sldId id="368" r:id="rId8"/>
    <p:sldId id="369" r:id="rId9"/>
    <p:sldId id="370" r:id="rId10"/>
    <p:sldId id="377" r:id="rId11"/>
    <p:sldId id="388" r:id="rId12"/>
    <p:sldId id="382" r:id="rId13"/>
    <p:sldId id="381" r:id="rId14"/>
    <p:sldId id="411" r:id="rId15"/>
    <p:sldId id="383" r:id="rId16"/>
    <p:sldId id="408" r:id="rId17"/>
    <p:sldId id="393" r:id="rId18"/>
  </p:sldIdLst>
  <p:sldSz cx="12192000" cy="6858000"/>
  <p:notesSz cx="6858000" cy="9144000"/>
  <p:defaultTex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455" autoAdjust="0"/>
    <p:restoredTop sz="94676" autoAdjust="0"/>
  </p:normalViewPr>
  <p:slideViewPr>
    <p:cSldViewPr>
      <p:cViewPr varScale="1">
        <p:scale>
          <a:sx n="119" d="100"/>
          <a:sy n="119" d="100"/>
        </p:scale>
        <p:origin x="492" y="96"/>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101" d="100"/>
          <a:sy n="101" d="100"/>
        </p:scale>
        <p:origin x="2842" y="41"/>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05200" y="171450"/>
            <a:ext cx="26654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20750">
              <a:defRPr sz="1400" b="1">
                <a:latin typeface="Times New Roman" pitchFamily="18" charset="0"/>
                <a:ea typeface="+mn-ea"/>
              </a:defRPr>
            </a:lvl1pPr>
          </a:lstStyle>
          <a:p>
            <a:pPr>
              <a:defRPr/>
            </a:pPr>
            <a:r>
              <a:rPr lang="en-US" dirty="0"/>
              <a:t>doc.: IEEE 802.15-01/468r0</a:t>
            </a:r>
          </a:p>
        </p:txBody>
      </p:sp>
      <p:sp>
        <p:nvSpPr>
          <p:cNvPr id="3075" name="Rectangle 3"/>
          <p:cNvSpPr>
            <a:spLocks noGrp="1" noChangeArrowheads="1"/>
          </p:cNvSpPr>
          <p:nvPr>
            <p:ph type="dt" sz="quarter" idx="1"/>
          </p:nvPr>
        </p:nvSpPr>
        <p:spPr bwMode="auto">
          <a:xfrm>
            <a:off x="687388" y="171450"/>
            <a:ext cx="2284412"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20750">
              <a:defRPr sz="1400" b="1">
                <a:latin typeface="Times New Roman" pitchFamily="18" charset="0"/>
                <a:ea typeface="+mn-ea"/>
              </a:defRPr>
            </a:lvl1pPr>
          </a:lstStyle>
          <a:p>
            <a:pPr>
              <a:defRPr/>
            </a:pPr>
            <a:r>
              <a:rPr lang="en-US" dirty="0"/>
              <a:t>November 2001</a:t>
            </a:r>
          </a:p>
        </p:txBody>
      </p:sp>
      <p:sp>
        <p:nvSpPr>
          <p:cNvPr id="3076" name="Rectangle 4"/>
          <p:cNvSpPr>
            <a:spLocks noGrp="1" noChangeArrowheads="1"/>
          </p:cNvSpPr>
          <p:nvPr>
            <p:ph type="ftr" sz="quarter" idx="2"/>
          </p:nvPr>
        </p:nvSpPr>
        <p:spPr bwMode="auto">
          <a:xfrm>
            <a:off x="4114800" y="8850313"/>
            <a:ext cx="2133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20750">
              <a:defRPr sz="1000">
                <a:latin typeface="Times New Roman" pitchFamily="18" charset="0"/>
                <a:ea typeface="+mn-ea"/>
              </a:defRPr>
            </a:lvl1pPr>
          </a:lstStyle>
          <a:p>
            <a:pPr>
              <a:defRPr/>
            </a:pPr>
            <a:r>
              <a:rPr lang="en-US" dirty="0"/>
              <a:t>Robert F. </a:t>
            </a:r>
            <a:r>
              <a:rPr lang="en-US" dirty="0" err="1"/>
              <a:t>Heile</a:t>
            </a:r>
            <a:endParaRPr lang="en-US" dirty="0"/>
          </a:p>
        </p:txBody>
      </p:sp>
      <p:sp>
        <p:nvSpPr>
          <p:cNvPr id="3077" name="Rectangle 5"/>
          <p:cNvSpPr>
            <a:spLocks noGrp="1" noChangeArrowheads="1"/>
          </p:cNvSpPr>
          <p:nvPr>
            <p:ph type="sldNum" sz="quarter" idx="3"/>
          </p:nvPr>
        </p:nvSpPr>
        <p:spPr bwMode="auto">
          <a:xfrm>
            <a:off x="2667000" y="8850313"/>
            <a:ext cx="1371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20750">
              <a:defRPr sz="1000"/>
            </a:lvl1pPr>
          </a:lstStyle>
          <a:p>
            <a:pPr>
              <a:defRPr/>
            </a:pPr>
            <a:r>
              <a:rPr lang="en-US"/>
              <a:t>Page </a:t>
            </a:r>
            <a:fld id="{D5CB87EC-05DA-49A1-AD33-2683CE92549F}" type="slidenum">
              <a:rPr lang="en-US"/>
              <a:pPr>
                <a:defRPr/>
              </a:pPr>
              <a:t>‹#›</a:t>
            </a:fld>
            <a:endParaRPr lang="en-US"/>
          </a:p>
        </p:txBody>
      </p:sp>
      <p:sp>
        <p:nvSpPr>
          <p:cNvPr id="13318" name="Line 6"/>
          <p:cNvSpPr>
            <a:spLocks noChangeShapeType="1"/>
          </p:cNvSpPr>
          <p:nvPr/>
        </p:nvSpPr>
        <p:spPr bwMode="auto">
          <a:xfrm>
            <a:off x="685800" y="381000"/>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3319" name="Rectangle 7"/>
          <p:cNvSpPr>
            <a:spLocks noChangeArrowheads="1"/>
          </p:cNvSpPr>
          <p:nvPr/>
        </p:nvSpPr>
        <p:spPr bwMode="auto">
          <a:xfrm>
            <a:off x="685800" y="8850313"/>
            <a:ext cx="703263"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defTabSz="920750">
              <a:defRPr/>
            </a:pPr>
            <a:r>
              <a:rPr lang="en-US" sz="1200">
                <a:latin typeface="Times New Roman" charset="0"/>
                <a:ea typeface="ＭＳ Ｐゴシック" charset="0"/>
              </a:rPr>
              <a:t>Submission</a:t>
            </a:r>
          </a:p>
        </p:txBody>
      </p:sp>
      <p:sp>
        <p:nvSpPr>
          <p:cNvPr id="13320" name="Line 8"/>
          <p:cNvSpPr>
            <a:spLocks noChangeShapeType="1"/>
          </p:cNvSpPr>
          <p:nvPr/>
        </p:nvSpPr>
        <p:spPr bwMode="auto">
          <a:xfrm>
            <a:off x="685800" y="8839200"/>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Tree>
    <p:extLst>
      <p:ext uri="{BB962C8B-B14F-4D97-AF65-F5344CB8AC3E}">
        <p14:creationId xmlns:p14="http://schemas.microsoft.com/office/powerpoint/2010/main" val="42923792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73" name="Line 9"/>
          <p:cNvSpPr>
            <a:spLocks noChangeShapeType="1"/>
          </p:cNvSpPr>
          <p:nvPr/>
        </p:nvSpPr>
        <p:spPr bwMode="auto">
          <a:xfrm>
            <a:off x="715963" y="8851900"/>
            <a:ext cx="542607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Times New Roman" charset="0"/>
              <a:ea typeface="ＭＳ Ｐゴシック" charset="0"/>
            </a:endParaRPr>
          </a:p>
        </p:txBody>
      </p:sp>
      <p:sp>
        <p:nvSpPr>
          <p:cNvPr id="11274" name="Line 10"/>
          <p:cNvSpPr>
            <a:spLocks noChangeShapeType="1"/>
          </p:cNvSpPr>
          <p:nvPr/>
        </p:nvSpPr>
        <p:spPr bwMode="auto">
          <a:xfrm>
            <a:off x="641350" y="292100"/>
            <a:ext cx="55753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Times New Roman" charset="0"/>
              <a:ea typeface="ＭＳ Ｐゴシック" charset="0"/>
            </a:endParaRPr>
          </a:p>
        </p:txBody>
      </p:sp>
      <p:sp>
        <p:nvSpPr>
          <p:cNvPr id="2" name="Slide Image Placeholder 1">
            <a:extLst>
              <a:ext uri="{FF2B5EF4-FFF2-40B4-BE49-F238E27FC236}">
                <a16:creationId xmlns:a16="http://schemas.microsoft.com/office/drawing/2014/main" id="{0AEED6CC-816A-E548-A8CE-9121A88906AA}"/>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Tree>
    <p:extLst>
      <p:ext uri="{BB962C8B-B14F-4D97-AF65-F5344CB8AC3E}">
        <p14:creationId xmlns:p14="http://schemas.microsoft.com/office/powerpoint/2010/main" val="3426628279"/>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dirty="0"/>
              <a:t>Slide </a:t>
            </a:r>
            <a:fld id="{8269BD7D-1DCB-4C55-B36B-7043228FA0F3}" type="slidenum">
              <a:rPr lang="en-US"/>
              <a:pPr>
                <a:defRPr/>
              </a:pPr>
              <a:t>‹#›</a:t>
            </a:fld>
            <a:endParaRPr lang="en-US" dirty="0"/>
          </a:p>
        </p:txBody>
      </p:sp>
      <p:sp>
        <p:nvSpPr>
          <p:cNvPr id="7" name="TextBox 6">
            <a:extLst>
              <a:ext uri="{FF2B5EF4-FFF2-40B4-BE49-F238E27FC236}">
                <a16:creationId xmlns:a16="http://schemas.microsoft.com/office/drawing/2014/main" id="{D9278CFC-6982-294A-ABFA-64C1A0D13BCF}"/>
              </a:ext>
            </a:extLst>
          </p:cNvPr>
          <p:cNvSpPr txBox="1"/>
          <p:nvPr userDrawn="1"/>
        </p:nvSpPr>
        <p:spPr>
          <a:xfrm>
            <a:off x="11101138" y="519765"/>
            <a:ext cx="184731" cy="584775"/>
          </a:xfrm>
          <a:prstGeom prst="rect">
            <a:avLst/>
          </a:prstGeom>
          <a:noFill/>
        </p:spPr>
        <p:txBody>
          <a:bodyPr wrap="none" rtlCol="0">
            <a:spAutoFit/>
          </a:bodyPr>
          <a:lstStyle/>
          <a:p>
            <a:endParaRPr lang="en-US" sz="3200" dirty="0"/>
          </a:p>
        </p:txBody>
      </p:sp>
      <p:sp>
        <p:nvSpPr>
          <p:cNvPr id="8" name="TextBox 7">
            <a:extLst>
              <a:ext uri="{FF2B5EF4-FFF2-40B4-BE49-F238E27FC236}">
                <a16:creationId xmlns:a16="http://schemas.microsoft.com/office/drawing/2014/main" id="{4D2E936D-6A11-C44F-942B-2DED49317366}"/>
              </a:ext>
            </a:extLst>
          </p:cNvPr>
          <p:cNvSpPr txBox="1"/>
          <p:nvPr userDrawn="1"/>
        </p:nvSpPr>
        <p:spPr>
          <a:xfrm>
            <a:off x="10587790" y="519765"/>
            <a:ext cx="184731" cy="584775"/>
          </a:xfrm>
          <a:prstGeom prst="rect">
            <a:avLst/>
          </a:prstGeom>
          <a:noFill/>
        </p:spPr>
        <p:txBody>
          <a:bodyPr wrap="none" rtlCol="0">
            <a:spAutoFit/>
          </a:bodyPr>
          <a:lstStyle/>
          <a:p>
            <a:endParaRPr lang="en-US" sz="3200" dirty="0"/>
          </a:p>
        </p:txBody>
      </p:sp>
      <p:sp>
        <p:nvSpPr>
          <p:cNvPr id="9" name="TextBox 8">
            <a:extLst>
              <a:ext uri="{FF2B5EF4-FFF2-40B4-BE49-F238E27FC236}">
                <a16:creationId xmlns:a16="http://schemas.microsoft.com/office/drawing/2014/main" id="{099E0B8D-1721-C14A-8963-980C6B4ACC25}"/>
              </a:ext>
            </a:extLst>
          </p:cNvPr>
          <p:cNvSpPr txBox="1"/>
          <p:nvPr userDrawn="1"/>
        </p:nvSpPr>
        <p:spPr>
          <a:xfrm>
            <a:off x="9676598" y="481264"/>
            <a:ext cx="184731" cy="584775"/>
          </a:xfrm>
          <a:prstGeom prst="rect">
            <a:avLst/>
          </a:prstGeom>
          <a:noFill/>
        </p:spPr>
        <p:txBody>
          <a:bodyPr wrap="none" rtlCol="0">
            <a:spAutoFit/>
          </a:bodyPr>
          <a:lstStyle/>
          <a:p>
            <a:endParaRPr lang="en-US" sz="3200" dirty="0"/>
          </a:p>
        </p:txBody>
      </p:sp>
    </p:spTree>
    <p:extLst>
      <p:ext uri="{BB962C8B-B14F-4D97-AF65-F5344CB8AC3E}">
        <p14:creationId xmlns:p14="http://schemas.microsoft.com/office/powerpoint/2010/main" val="1730410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10363200" cy="1066800"/>
          </a:xfrm>
        </p:spPr>
        <p:txBody>
          <a:bodyPr/>
          <a:lstStyle>
            <a:lvl1pPr>
              <a:defRPr sz="4000">
                <a:latin typeface="+mn-lt"/>
              </a:defRPr>
            </a:lvl1pPr>
          </a:lstStyle>
          <a:p>
            <a:r>
              <a:rPr lang="en-US" dirty="0"/>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dirty="0"/>
              <a:t>Slide </a:t>
            </a:r>
            <a:fld id="{C251FCF5-DCE1-4BE7-BAC9-5817EB43EA6A}" type="slidenum">
              <a:rPr lang="en-US"/>
              <a:pPr>
                <a:defRPr/>
              </a:pPr>
              <a:t>‹#›</a:t>
            </a:fld>
            <a:endParaRPr lang="en-US" dirty="0"/>
          </a:p>
        </p:txBody>
      </p:sp>
    </p:spTree>
    <p:extLst>
      <p:ext uri="{BB962C8B-B14F-4D97-AF65-F5344CB8AC3E}">
        <p14:creationId xmlns:p14="http://schemas.microsoft.com/office/powerpoint/2010/main" val="3731129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10363200" cy="1066800"/>
          </a:xfrm>
        </p:spPr>
        <p:txBody>
          <a:bodyPr/>
          <a:lstStyle>
            <a:lvl1pPr>
              <a:defRPr sz="4000">
                <a:latin typeface="+mn-lt"/>
              </a:defRPr>
            </a:lvl1pPr>
          </a:lstStyle>
          <a:p>
            <a:r>
              <a:rPr lang="en-US" dirty="0"/>
              <a:t>Click to edit Master title style</a:t>
            </a:r>
          </a:p>
        </p:txBody>
      </p:sp>
      <p:sp>
        <p:nvSpPr>
          <p:cNvPr id="3" name="Text Placeholder 2"/>
          <p:cNvSpPr>
            <a:spLocks noGrp="1"/>
          </p:cNvSpPr>
          <p:nvPr>
            <p:ph type="body" sz="half" idx="1"/>
          </p:nvPr>
        </p:nvSpPr>
        <p:spPr>
          <a:xfrm>
            <a:off x="914400" y="1981200"/>
            <a:ext cx="103632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dirty="0"/>
              <a:t>Slide </a:t>
            </a:r>
            <a:fld id="{C251FCF5-DCE1-4BE7-BAC9-5817EB43EA6A}" type="slidenum">
              <a:rPr lang="en-US"/>
              <a:pPr>
                <a:defRPr/>
              </a:pPr>
              <a:t>‹#›</a:t>
            </a:fld>
            <a:endParaRPr lang="en-US" dirty="0"/>
          </a:p>
        </p:txBody>
      </p:sp>
    </p:spTree>
    <p:extLst>
      <p:ext uri="{BB962C8B-B14F-4D97-AF65-F5344CB8AC3E}">
        <p14:creationId xmlns:p14="http://schemas.microsoft.com/office/powerpoint/2010/main" val="114239476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85800"/>
            <a:ext cx="103632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auto">
          <a:xfrm>
            <a:off x="5879100" y="6475413"/>
            <a:ext cx="53540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sz="1200"/>
            </a:lvl1pPr>
          </a:lstStyle>
          <a:p>
            <a:pPr>
              <a:defRPr/>
            </a:pPr>
            <a:r>
              <a:rPr lang="en-US" dirty="0"/>
              <a:t>Slide </a:t>
            </a:r>
            <a:fld id="{B0E774AB-328E-4169-BDA4-F9A4CFC1ECF4}" type="slidenum">
              <a:rPr lang="en-US"/>
              <a:pPr>
                <a:defRPr/>
              </a:pPr>
              <a:t>‹#›</a:t>
            </a:fld>
            <a:endParaRPr lang="en-US" dirty="0"/>
          </a:p>
        </p:txBody>
      </p:sp>
      <p:sp>
        <p:nvSpPr>
          <p:cNvPr id="1031" name="Rectangle 7"/>
          <p:cNvSpPr>
            <a:spLocks noChangeArrowheads="1"/>
          </p:cNvSpPr>
          <p:nvPr userDrawn="1"/>
        </p:nvSpPr>
        <p:spPr bwMode="auto">
          <a:xfrm>
            <a:off x="5689600" y="393700"/>
            <a:ext cx="55880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b">
            <a:spAutoFit/>
          </a:bodyPr>
          <a:lstStyle/>
          <a:p>
            <a:pPr lvl="4" algn="r">
              <a:defRPr/>
            </a:pPr>
            <a:r>
              <a:rPr lang="en-US" sz="1400" b="1" dirty="0">
                <a:latin typeface="Times New Roman" charset="0"/>
                <a:ea typeface="ＭＳ Ｐゴシック" charset="0"/>
              </a:rPr>
              <a:t>doc: IEEE 802.15-24-0432-03</a:t>
            </a:r>
          </a:p>
        </p:txBody>
      </p:sp>
      <p:sp>
        <p:nvSpPr>
          <p:cNvPr id="1032" name="Line 8"/>
          <p:cNvSpPr>
            <a:spLocks noChangeShapeType="1"/>
          </p:cNvSpPr>
          <p:nvPr/>
        </p:nvSpPr>
        <p:spPr bwMode="auto">
          <a:xfrm>
            <a:off x="914400" y="609600"/>
            <a:ext cx="103632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3200" dirty="0">
              <a:latin typeface="Times New Roman" charset="0"/>
              <a:ea typeface="ＭＳ Ｐゴシック" charset="0"/>
            </a:endParaRPr>
          </a:p>
        </p:txBody>
      </p:sp>
      <p:sp>
        <p:nvSpPr>
          <p:cNvPr id="1033" name="Rectangle 9"/>
          <p:cNvSpPr>
            <a:spLocks noChangeArrowheads="1"/>
          </p:cNvSpPr>
          <p:nvPr/>
        </p:nvSpPr>
        <p:spPr bwMode="auto">
          <a:xfrm>
            <a:off x="914400" y="6475413"/>
            <a:ext cx="948267"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a:defRPr/>
            </a:pPr>
            <a:r>
              <a:rPr lang="en-US" sz="1200" dirty="0">
                <a:latin typeface="Times New Roman" charset="0"/>
                <a:ea typeface="ＭＳ Ｐゴシック" charset="0"/>
              </a:rPr>
              <a:t>Submission</a:t>
            </a:r>
          </a:p>
        </p:txBody>
      </p:sp>
      <p:sp>
        <p:nvSpPr>
          <p:cNvPr id="1034" name="Line 10"/>
          <p:cNvSpPr>
            <a:spLocks noChangeShapeType="1"/>
          </p:cNvSpPr>
          <p:nvPr/>
        </p:nvSpPr>
        <p:spPr bwMode="auto">
          <a:xfrm>
            <a:off x="914400" y="6477000"/>
            <a:ext cx="10464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3200" dirty="0">
              <a:latin typeface="Times New Roman" charset="0"/>
              <a:ea typeface="ＭＳ Ｐゴシック" charset="0"/>
            </a:endParaRPr>
          </a:p>
        </p:txBody>
      </p:sp>
      <p:sp>
        <p:nvSpPr>
          <p:cNvPr id="3" name="Rectangle 9">
            <a:extLst>
              <a:ext uri="{FF2B5EF4-FFF2-40B4-BE49-F238E27FC236}">
                <a16:creationId xmlns:a16="http://schemas.microsoft.com/office/drawing/2014/main" id="{206BDF95-B92A-A917-90F6-D44BC10530BB}"/>
              </a:ext>
            </a:extLst>
          </p:cNvPr>
          <p:cNvSpPr>
            <a:spLocks noChangeArrowheads="1"/>
          </p:cNvSpPr>
          <p:nvPr userDrawn="1"/>
        </p:nvSpPr>
        <p:spPr bwMode="auto">
          <a:xfrm>
            <a:off x="914400" y="413854"/>
            <a:ext cx="203411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defRPr/>
            </a:pPr>
            <a:r>
              <a:rPr lang="en-US" sz="1400" b="1" dirty="0">
                <a:latin typeface="Times New Roman" charset="0"/>
                <a:ea typeface="ＭＳ Ｐゴシック" charset="0"/>
              </a:rPr>
              <a:t>August 2024</a:t>
            </a:r>
            <a:endParaRPr lang="en-US" sz="1200" b="1" dirty="0">
              <a:latin typeface="Times New Roman" charset="0"/>
              <a:ea typeface="ＭＳ Ｐゴシック" charset="0"/>
            </a:endParaRPr>
          </a:p>
        </p:txBody>
      </p:sp>
      <p:sp>
        <p:nvSpPr>
          <p:cNvPr id="5" name="Rectangle 9">
            <a:extLst>
              <a:ext uri="{FF2B5EF4-FFF2-40B4-BE49-F238E27FC236}">
                <a16:creationId xmlns:a16="http://schemas.microsoft.com/office/drawing/2014/main" id="{5FAB2CC2-B985-EF78-915C-8329A99CE861}"/>
              </a:ext>
            </a:extLst>
          </p:cNvPr>
          <p:cNvSpPr>
            <a:spLocks noChangeArrowheads="1"/>
          </p:cNvSpPr>
          <p:nvPr userDrawn="1"/>
        </p:nvSpPr>
        <p:spPr bwMode="auto">
          <a:xfrm>
            <a:off x="8432801" y="6469556"/>
            <a:ext cx="2941729"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lgn="r">
              <a:defRPr/>
            </a:pPr>
            <a:r>
              <a:rPr lang="en-US" sz="1200" dirty="0"/>
              <a:t>B. Rolfe, BCA</a:t>
            </a:r>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Lst>
  <p:hf hdr="0" ftr="0" dt="0"/>
  <p:txStyles>
    <p:title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development.standards.ieee.org/myproject-web/app#viewpar/9081" TargetMode="Externa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development.standards.ieee.org/myproject/Public/mytools/mob/slideset.pdf" TargetMode="External"/><Relationship Id="rId2" Type="http://schemas.openxmlformats.org/officeDocument/2006/relationships/hyperlink" Target="https://grouper.ieee.org/groups/802/sapolicies.shtml" TargetMode="External"/><Relationship Id="rId1" Type="http://schemas.openxmlformats.org/officeDocument/2006/relationships/slideLayout" Target="../slideLayouts/slideLayout3.xml"/><Relationship Id="rId6" Type="http://schemas.openxmlformats.org/officeDocument/2006/relationships/hyperlink" Target="https://standards.ieee.org/content/dam/ieee-standards/standards/web/documents/other/ieee-sa-copyright-policy-2019.pdf" TargetMode="External"/><Relationship Id="rId5" Type="http://schemas.openxmlformats.org/officeDocument/2006/relationships/hyperlink" Target="https://standards.ieee.org/content/dam/ieee-standards/standards/web/documents/other/Participant-Behavior-Individual-Method.pdf" TargetMode="External"/><Relationship Id="rId4" Type="http://schemas.openxmlformats.org/officeDocument/2006/relationships/hyperlink" Target="https://standards.ieee.org/content/ieee-standards/en/about/sasb/patcom/index.html"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hyperlink" Target="https://mentor.ieee.org/802.15/dcn/24/15-24-0433-03-04ab-tg4ab-agenda-july-sept-2024.xlsx"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7E26A48-FA07-1DDC-99FC-6F7772D0E8B9}"/>
              </a:ext>
            </a:extLst>
          </p:cNvPr>
          <p:cNvSpPr>
            <a:spLocks noGrp="1"/>
          </p:cNvSpPr>
          <p:nvPr>
            <p:ph type="sldNum" sz="quarter" idx="12"/>
          </p:nvPr>
        </p:nvSpPr>
        <p:spPr>
          <a:xfrm>
            <a:off x="5930396" y="6475413"/>
            <a:ext cx="432811" cy="184666"/>
          </a:xfrm>
        </p:spPr>
        <p:txBody>
          <a:bodyPr/>
          <a:lstStyle/>
          <a:p>
            <a:pPr>
              <a:defRPr/>
            </a:pPr>
            <a:r>
              <a:rPr lang="en-US" dirty="0"/>
              <a:t>Slide </a:t>
            </a:r>
            <a:fld id="{8269BD7D-1DCB-4C55-B36B-7043228FA0F3}" type="slidenum">
              <a:rPr lang="en-US" smtClean="0"/>
              <a:pPr>
                <a:defRPr/>
              </a:pPr>
              <a:t>1</a:t>
            </a:fld>
            <a:endParaRPr lang="en-US" dirty="0"/>
          </a:p>
        </p:txBody>
      </p:sp>
      <p:sp>
        <p:nvSpPr>
          <p:cNvPr id="7" name="Rectangle 3">
            <a:extLst>
              <a:ext uri="{FF2B5EF4-FFF2-40B4-BE49-F238E27FC236}">
                <a16:creationId xmlns:a16="http://schemas.microsoft.com/office/drawing/2014/main" id="{D6EF4859-78B3-08D1-AA35-0C09CF36171B}"/>
              </a:ext>
            </a:extLst>
          </p:cNvPr>
          <p:cNvSpPr>
            <a:spLocks noChangeArrowheads="1"/>
          </p:cNvSpPr>
          <p:nvPr/>
        </p:nvSpPr>
        <p:spPr bwMode="auto">
          <a:xfrm>
            <a:off x="1775520" y="1219201"/>
            <a:ext cx="8640960" cy="4126387"/>
          </a:xfrm>
          <a:prstGeom prst="rect">
            <a:avLst/>
          </a:prstGeom>
          <a:noFill/>
          <a:ln>
            <a:noFill/>
          </a:ln>
          <a:effectLst/>
        </p:spPr>
        <p:txBody>
          <a:bodyPr wrap="square" lIns="90000" tIns="46800" rIns="90000" bIns="46800">
            <a:spAutoFit/>
          </a:bodyPr>
          <a:lstStyle>
            <a:lvl1pPr marL="914400" indent="-906463">
              <a:spcBef>
                <a:spcPts val="8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3200">
                <a:solidFill>
                  <a:srgbClr val="000000"/>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800">
                <a:solidFill>
                  <a:srgbClr val="000000"/>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9pPr>
          </a:lstStyle>
          <a:p>
            <a:pPr algn="ctr"/>
            <a:r>
              <a:rPr lang="en-US" altLang="en-US" sz="1800" b="1" u="sng" dirty="0">
                <a:solidFill>
                  <a:schemeClr val="tx2"/>
                </a:solidFill>
                <a:effectLst>
                  <a:outerShdw blurRad="38100" dist="38100" dir="2700000" algn="tl">
                    <a:srgbClr val="C0C0C0"/>
                  </a:outerShdw>
                </a:effectLst>
              </a:rPr>
              <a:t>Project: IEEE P802.15 Working Group for Wireless Specialty Networks (WSN)</a:t>
            </a:r>
            <a:endParaRPr lang="en-US" altLang="en-US" sz="1600" b="1" dirty="0">
              <a:solidFill>
                <a:schemeClr val="tx2"/>
              </a:solidFill>
            </a:endParaRPr>
          </a:p>
          <a:p>
            <a:pPr eaLnBrk="1" hangingPunct="1">
              <a:spcBef>
                <a:spcPct val="0"/>
              </a:spcBef>
              <a:buClrTx/>
              <a:buFontTx/>
              <a:buNone/>
              <a:defRPr/>
            </a:pPr>
            <a:endParaRPr lang="en-US" altLang="en-US" sz="20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Submission Title: TG 15.4ab  Interim Call Slides July-Sept</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Date Submitted: </a:t>
            </a:r>
            <a:r>
              <a:rPr lang="en-US" altLang="en-US" sz="1600" dirty="0">
                <a:latin typeface="Times New Roman" panose="02020603050405020304" pitchFamily="18" charset="0"/>
              </a:rPr>
              <a:t> 29 July 2024</a:t>
            </a:r>
          </a:p>
          <a:p>
            <a:pPr eaLnBrk="1" hangingPunct="1">
              <a:spcBef>
                <a:spcPct val="0"/>
              </a:spcBef>
              <a:buClrTx/>
              <a:buFontTx/>
              <a:buNone/>
              <a:defRPr/>
            </a:pPr>
            <a:r>
              <a:rPr lang="en-US" altLang="en-US" sz="1600" b="1" dirty="0">
                <a:latin typeface="Times New Roman" panose="02020603050405020304" pitchFamily="18" charset="0"/>
              </a:rPr>
              <a:t>Source:</a:t>
            </a:r>
            <a:r>
              <a:rPr lang="en-US" altLang="en-US" sz="1600" dirty="0">
                <a:latin typeface="Times New Roman" panose="02020603050405020304" pitchFamily="18" charset="0"/>
              </a:rPr>
              <a:t> 	Benjamin A. Rolfe (Blind Creek Associates)</a:t>
            </a:r>
          </a:p>
          <a:p>
            <a:pPr eaLnBrk="1" hangingPunct="1">
              <a:spcBef>
                <a:spcPct val="0"/>
              </a:spcBef>
              <a:buClrTx/>
              <a:buFontTx/>
              <a:buNone/>
              <a:defRPr/>
            </a:pPr>
            <a:r>
              <a:rPr lang="en-US" altLang="en-US" sz="1600" b="1" dirty="0">
                <a:latin typeface="Times New Roman" panose="02020603050405020304" pitchFamily="18" charset="0"/>
              </a:rPr>
              <a:t>Contact: </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Voice:</a:t>
            </a:r>
            <a:r>
              <a:rPr lang="en-US" altLang="en-US" sz="1600" dirty="0">
                <a:latin typeface="Times New Roman" panose="02020603050405020304" pitchFamily="18" charset="0"/>
              </a:rPr>
              <a:t> 	+1 408 395 7207,  </a:t>
            </a:r>
            <a:r>
              <a:rPr lang="en-US" altLang="en-US" sz="1600" b="1" dirty="0">
                <a:latin typeface="Times New Roman" panose="02020603050405020304" pitchFamily="18" charset="0"/>
              </a:rPr>
              <a:t>E-Mail</a:t>
            </a:r>
            <a:r>
              <a:rPr lang="en-US" altLang="en-US" sz="1600" dirty="0">
                <a:latin typeface="Times New Roman" panose="02020603050405020304" pitchFamily="18" charset="0"/>
              </a:rPr>
              <a:t>: ben.rolfe  @ ieee.org	</a:t>
            </a:r>
          </a:p>
          <a:p>
            <a:pPr eaLnBrk="1" hangingPunct="1">
              <a:spcBef>
                <a:spcPct val="0"/>
              </a:spcBef>
              <a:buClrTx/>
              <a:buFontTx/>
              <a:buNone/>
              <a:defRPr/>
            </a:pPr>
            <a:r>
              <a:rPr lang="en-US" altLang="en-US" sz="1600" b="1" dirty="0">
                <a:latin typeface="Times New Roman" panose="02020603050405020304" pitchFamily="18" charset="0"/>
              </a:rPr>
              <a:t>Re:</a:t>
            </a:r>
            <a:r>
              <a:rPr lang="en-US" altLang="en-US" sz="1600" dirty="0">
                <a:latin typeface="Times New Roman" panose="02020603050405020304" pitchFamily="18" charset="0"/>
              </a:rPr>
              <a:t> 	</a:t>
            </a:r>
            <a:r>
              <a:rPr lang="en-US" altLang="en-US" sz="1600" b="1" dirty="0">
                <a:latin typeface="Times New Roman" panose="02020603050405020304" pitchFamily="18" charset="0"/>
              </a:rPr>
              <a:t>Task Group 4ab: 802.15.4 UWB Next Generation </a:t>
            </a:r>
          </a:p>
          <a:p>
            <a:pPr eaLnBrk="1" hangingPunct="1">
              <a:spcBef>
                <a:spcPct val="0"/>
              </a:spcBef>
              <a:buClrTx/>
              <a:buFontTx/>
              <a:buNone/>
              <a:defRPr/>
            </a:pPr>
            <a:r>
              <a:rPr lang="en-US" altLang="en-US" sz="1600" b="1" dirty="0">
                <a:latin typeface="Times New Roman" panose="02020603050405020304" pitchFamily="18" charset="0"/>
              </a:rPr>
              <a:t>Abstract: </a:t>
            </a:r>
            <a:r>
              <a:rPr lang="en-US" altLang="en-US" sz="1600" dirty="0">
                <a:latin typeface="Times New Roman" panose="02020603050405020304" pitchFamily="18" charset="0"/>
              </a:rPr>
              <a:t>Meeting Slides the Interim meeting, </a:t>
            </a:r>
            <a:r>
              <a:rPr lang="en-US" altLang="en-US" sz="1600" dirty="0">
                <a:highlight>
                  <a:srgbClr val="00FFFF"/>
                </a:highlight>
                <a:latin typeface="Times New Roman" panose="02020603050405020304" pitchFamily="18" charset="0"/>
              </a:rPr>
              <a:t>July 30 through Sept 5, 2024</a:t>
            </a:r>
            <a:endParaRPr lang="en-US" altLang="en-US" sz="1600" b="1" u="sng" dirty="0">
              <a:highlight>
                <a:srgbClr val="00FFFF"/>
              </a:highlight>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Purpose: </a:t>
            </a:r>
            <a:r>
              <a:rPr lang="en-US" altLang="en-US" sz="1600" dirty="0">
                <a:latin typeface="Times New Roman" panose="02020603050405020304" pitchFamily="18" charset="0"/>
              </a:rPr>
              <a:t> Continue project progress</a:t>
            </a:r>
          </a:p>
          <a:p>
            <a:pPr eaLnBrk="1" hangingPunct="1">
              <a:spcBef>
                <a:spcPct val="0"/>
              </a:spcBef>
              <a:buClrTx/>
              <a:buFontTx/>
              <a:buNone/>
              <a:defRPr/>
            </a:pPr>
            <a:r>
              <a:rPr lang="en-US" altLang="en-US" sz="1600" b="1" dirty="0">
                <a:latin typeface="Times New Roman" panose="02020603050405020304" pitchFamily="18" charset="0"/>
              </a:rPr>
              <a:t>Notice:</a:t>
            </a:r>
            <a:r>
              <a:rPr lang="en-US" altLang="en-US" sz="1600" dirty="0">
                <a:latin typeface="Times New Roman" panose="02020603050405020304"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1" hangingPunct="1">
              <a:spcBef>
                <a:spcPct val="0"/>
              </a:spcBef>
              <a:buClrTx/>
              <a:buFontTx/>
              <a:buNone/>
              <a:defRPr/>
            </a:pPr>
            <a:r>
              <a:rPr lang="en-US" altLang="en-US" sz="1600" b="1" dirty="0">
                <a:latin typeface="Times New Roman" panose="02020603050405020304" pitchFamily="18" charset="0"/>
              </a:rPr>
              <a:t>Release:</a:t>
            </a:r>
            <a:r>
              <a:rPr lang="en-US" altLang="en-US" sz="1600" dirty="0">
                <a:latin typeface="Times New Roman" panose="02020603050405020304" pitchFamily="18" charset="0"/>
              </a:rPr>
              <a:t>	The contributor acknowledges and accepts that this contribution becomes the property of IEEE and may be made publicly available by P802.15.	</a:t>
            </a:r>
          </a:p>
        </p:txBody>
      </p:sp>
    </p:spTree>
    <p:extLst>
      <p:ext uri="{BB962C8B-B14F-4D97-AF65-F5344CB8AC3E}">
        <p14:creationId xmlns:p14="http://schemas.microsoft.com/office/powerpoint/2010/main" val="3741061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D14C9-7F5B-62A3-274F-C6DF3944A951}"/>
              </a:ext>
            </a:extLst>
          </p:cNvPr>
          <p:cNvSpPr>
            <a:spLocks noGrp="1"/>
          </p:cNvSpPr>
          <p:nvPr>
            <p:ph type="title"/>
          </p:nvPr>
        </p:nvSpPr>
        <p:spPr/>
        <p:txBody>
          <a:bodyPr/>
          <a:lstStyle/>
          <a:p>
            <a:r>
              <a:rPr lang="en-US" dirty="0"/>
              <a:t>5.2.b Scope of the project (As approved):</a:t>
            </a:r>
          </a:p>
        </p:txBody>
      </p:sp>
      <p:sp>
        <p:nvSpPr>
          <p:cNvPr id="3" name="Text Placeholder 2">
            <a:extLst>
              <a:ext uri="{FF2B5EF4-FFF2-40B4-BE49-F238E27FC236}">
                <a16:creationId xmlns:a16="http://schemas.microsoft.com/office/drawing/2014/main" id="{D583EF15-FA05-2D1E-E0A1-F8C5FBA41AD0}"/>
              </a:ext>
            </a:extLst>
          </p:cNvPr>
          <p:cNvSpPr>
            <a:spLocks noGrp="1"/>
          </p:cNvSpPr>
          <p:nvPr>
            <p:ph type="body" sz="half" idx="1"/>
          </p:nvPr>
        </p:nvSpPr>
        <p:spPr>
          <a:xfrm>
            <a:off x="914400" y="1981200"/>
            <a:ext cx="10363200" cy="4343400"/>
          </a:xfrm>
        </p:spPr>
        <p:txBody>
          <a:bodyPr>
            <a:normAutofit fontScale="47500" lnSpcReduction="20000"/>
          </a:bodyPr>
          <a:lstStyle/>
          <a:p>
            <a:pPr algn="l"/>
            <a:r>
              <a:rPr lang="en-US" b="0" i="0" dirty="0">
                <a:solidFill>
                  <a:srgbClr val="333333"/>
                </a:solidFill>
                <a:effectLst/>
                <a:latin typeface="Open Sans" panose="020B0606030504020204" pitchFamily="34" charset="0"/>
              </a:rPr>
              <a:t>This amendment enhances the Ultra Wideband (UWB) physical layers (PHYs) medium access control (MAC), and associated ranging techniques while retaining backward compatibility with enhanced ranging capable devices (ERDEVs).</a:t>
            </a:r>
            <a:br>
              <a:rPr lang="en-US" dirty="0"/>
            </a:br>
            <a:r>
              <a:rPr lang="en-US" b="0" i="0" dirty="0">
                <a:solidFill>
                  <a:srgbClr val="333333"/>
                </a:solidFill>
                <a:effectLst/>
                <a:latin typeface="Open Sans" panose="020B0606030504020204" pitchFamily="34" charset="0"/>
              </a:rPr>
              <a:t>Areas of enhancement include: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coding, additional coding, preamble and modulation schemes to support improved link budget and/or reduced air-time relative to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channels and operating frequencies;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interference mitigation techniques to support greater device density and higher traffic use cases relative to the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improvements to accuracy, precision and reliability and interoperability for high-integrity ranging; schemes to reduce complexity and power consumption;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definitions for tightly coupled hybrid operation with narrowband signaling to assist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enhanced native discovery and connection setup mechanisms;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sensing capabilities to support presence detection and environment mapping;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and mechanisms supporting low-power low-latency streaming as well as high data-rate streaming allowing at least 50 Mb/s of throughput. </a:t>
            </a:r>
          </a:p>
          <a:p>
            <a:pPr algn="l"/>
            <a:br>
              <a:rPr lang="en-US" dirty="0"/>
            </a:br>
            <a:r>
              <a:rPr lang="en-US" b="0" i="0" dirty="0">
                <a:solidFill>
                  <a:srgbClr val="333333"/>
                </a:solidFill>
                <a:effectLst/>
                <a:latin typeface="Open Sans" panose="020B0606030504020204" pitchFamily="34" charset="0"/>
              </a:rPr>
              <a:t>Support for peer-to-peer, peer-to-multi-peer, and station-to-infrastructure protocols are in scope, as are infrastructure synchronization mechanisms. This amendment includes safeguards so that the high throughput data use cases do not cause significant disruption to low duty-cycle ranging use cases.</a:t>
            </a:r>
          </a:p>
          <a:p>
            <a:pPr algn="l"/>
            <a:endParaRPr lang="en-US" dirty="0">
              <a:solidFill>
                <a:srgbClr val="333333"/>
              </a:solidFill>
              <a:latin typeface="Open Sans" panose="020B0606030504020204" pitchFamily="34" charset="0"/>
            </a:endParaRPr>
          </a:p>
          <a:p>
            <a:pPr marL="0" indent="0" algn="ctr">
              <a:buNone/>
            </a:pPr>
            <a:r>
              <a:rPr lang="en-US" dirty="0">
                <a:hlinkClick r:id="rId2"/>
              </a:rPr>
              <a:t>https://development.standards.ieee.org/myproject-web/app#viewpar/9081</a:t>
            </a:r>
            <a:endParaRPr lang="en-US" dirty="0"/>
          </a:p>
          <a:p>
            <a:pPr marL="0" indent="0" algn="l">
              <a:buNone/>
            </a:pPr>
            <a:endParaRPr lang="en-US" dirty="0"/>
          </a:p>
          <a:p>
            <a:pPr algn="l"/>
            <a:endParaRPr lang="en-US" dirty="0"/>
          </a:p>
          <a:p>
            <a:endParaRPr lang="en-US" dirty="0"/>
          </a:p>
        </p:txBody>
      </p:sp>
      <p:sp>
        <p:nvSpPr>
          <p:cNvPr id="4" name="Slide Number Placeholder 3">
            <a:extLst>
              <a:ext uri="{FF2B5EF4-FFF2-40B4-BE49-F238E27FC236}">
                <a16:creationId xmlns:a16="http://schemas.microsoft.com/office/drawing/2014/main" id="{9AA19547-C1AE-1614-DC6C-2EB1CD73A84C}"/>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10</a:t>
            </a:fld>
            <a:endParaRPr lang="en-US"/>
          </a:p>
        </p:txBody>
      </p:sp>
    </p:spTree>
    <p:extLst>
      <p:ext uri="{BB962C8B-B14F-4D97-AF65-F5344CB8AC3E}">
        <p14:creationId xmlns:p14="http://schemas.microsoft.com/office/powerpoint/2010/main" val="32255545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A2453C4-3535-8B75-4CDA-903E65B59509}"/>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11</a:t>
            </a:fld>
            <a:endParaRPr lang="en-US"/>
          </a:p>
        </p:txBody>
      </p:sp>
      <p:graphicFrame>
        <p:nvGraphicFramePr>
          <p:cNvPr id="5" name="Content Placeholder 7">
            <a:extLst>
              <a:ext uri="{FF2B5EF4-FFF2-40B4-BE49-F238E27FC236}">
                <a16:creationId xmlns:a16="http://schemas.microsoft.com/office/drawing/2014/main" id="{6FF9BBCE-3347-FF78-32A7-6D238BEC6304}"/>
              </a:ext>
            </a:extLst>
          </p:cNvPr>
          <p:cNvGraphicFramePr>
            <a:graphicFrameLocks/>
          </p:cNvGraphicFramePr>
          <p:nvPr>
            <p:extLst>
              <p:ext uri="{D42A27DB-BD31-4B8C-83A1-F6EECF244321}">
                <p14:modId xmlns:p14="http://schemas.microsoft.com/office/powerpoint/2010/main" val="3309046945"/>
              </p:ext>
            </p:extLst>
          </p:nvPr>
        </p:nvGraphicFramePr>
        <p:xfrm>
          <a:off x="3200400" y="1238653"/>
          <a:ext cx="6324599" cy="5098701"/>
        </p:xfrm>
        <a:graphic>
          <a:graphicData uri="http://schemas.openxmlformats.org/drawingml/2006/table">
            <a:tbl>
              <a:tblPr>
                <a:tableStyleId>{5C22544A-7EE6-4342-B048-85BDC9FD1C3A}</a:tableStyleId>
              </a:tblPr>
              <a:tblGrid>
                <a:gridCol w="2900757">
                  <a:extLst>
                    <a:ext uri="{9D8B030D-6E8A-4147-A177-3AD203B41FA5}">
                      <a16:colId xmlns:a16="http://schemas.microsoft.com/office/drawing/2014/main" val="4020299781"/>
                    </a:ext>
                  </a:extLst>
                </a:gridCol>
                <a:gridCol w="1711921">
                  <a:extLst>
                    <a:ext uri="{9D8B030D-6E8A-4147-A177-3AD203B41FA5}">
                      <a16:colId xmlns:a16="http://schemas.microsoft.com/office/drawing/2014/main" val="1015812903"/>
                    </a:ext>
                  </a:extLst>
                </a:gridCol>
                <a:gridCol w="1711921">
                  <a:extLst>
                    <a:ext uri="{9D8B030D-6E8A-4147-A177-3AD203B41FA5}">
                      <a16:colId xmlns:a16="http://schemas.microsoft.com/office/drawing/2014/main" val="433678205"/>
                    </a:ext>
                  </a:extLst>
                </a:gridCol>
              </a:tblGrid>
              <a:tr h="280267">
                <a:tc>
                  <a:txBody>
                    <a:bodyPr/>
                    <a:lstStyle/>
                    <a:p>
                      <a:pPr algn="l" fontAlgn="b"/>
                      <a:endParaRPr lang="en-US" sz="1400" b="0" i="0" u="none" strike="noStrike" dirty="0">
                        <a:solidFill>
                          <a:schemeClr val="accent2">
                            <a:lumMod val="50000"/>
                          </a:schemeClr>
                        </a:solidFill>
                        <a:effectLst/>
                        <a:latin typeface="Calibri" panose="020F0502020204030204" pitchFamily="34" charset="0"/>
                      </a:endParaRPr>
                    </a:p>
                  </a:txBody>
                  <a:tcPr marL="5715" marR="5715" marT="5715" marB="0" anchor="ctr">
                    <a:solidFill>
                      <a:schemeClr val="accent3">
                        <a:lumMod val="95000"/>
                      </a:schemeClr>
                    </a:solidFill>
                  </a:tcPr>
                </a:tc>
                <a:tc>
                  <a:txBody>
                    <a:bodyPr/>
                    <a:lstStyle/>
                    <a:p>
                      <a:pPr algn="l" fontAlgn="b"/>
                      <a:r>
                        <a:rPr lang="en-US" sz="1400" b="0" i="0" u="none" strike="noStrike" dirty="0">
                          <a:solidFill>
                            <a:schemeClr val="accent2">
                              <a:lumMod val="50000"/>
                            </a:schemeClr>
                          </a:solidFill>
                          <a:effectLst/>
                          <a:latin typeface="Calibri" panose="020F0502020204030204" pitchFamily="34" charset="0"/>
                        </a:rPr>
                        <a:t>Original Schedule</a:t>
                      </a:r>
                    </a:p>
                  </a:txBody>
                  <a:tcPr marL="5715" marR="5715" marT="5715" marB="0" anchor="ctr">
                    <a:solidFill>
                      <a:schemeClr val="accent3">
                        <a:lumMod val="95000"/>
                      </a:schemeClr>
                    </a:solidFill>
                  </a:tcPr>
                </a:tc>
                <a:tc>
                  <a:txBody>
                    <a:bodyPr/>
                    <a:lstStyle/>
                    <a:p>
                      <a:pPr algn="l" fontAlgn="b"/>
                      <a:r>
                        <a:rPr lang="en-US" sz="1400" b="0" i="0" u="none" strike="noStrike" dirty="0">
                          <a:solidFill>
                            <a:schemeClr val="accent2">
                              <a:lumMod val="50000"/>
                            </a:schemeClr>
                          </a:solidFill>
                          <a:effectLst/>
                          <a:latin typeface="Calibri" panose="020F0502020204030204" pitchFamily="34" charset="0"/>
                        </a:rPr>
                        <a:t>Current Schedule</a:t>
                      </a:r>
                    </a:p>
                  </a:txBody>
                  <a:tcPr marL="5715" marR="5715" marT="5715" marB="0" anchor="ctr">
                    <a:solidFill>
                      <a:schemeClr val="accent3">
                        <a:lumMod val="95000"/>
                      </a:schemeClr>
                    </a:solidFill>
                  </a:tcPr>
                </a:tc>
                <a:extLst>
                  <a:ext uri="{0D108BD9-81ED-4DB2-BD59-A6C34878D82A}">
                    <a16:rowId xmlns:a16="http://schemas.microsoft.com/office/drawing/2014/main" val="3601916564"/>
                  </a:ext>
                </a:extLst>
              </a:tr>
              <a:tr h="280267">
                <a:tc>
                  <a:txBody>
                    <a:bodyPr/>
                    <a:lstStyle/>
                    <a:p>
                      <a:pPr algn="l" fontAlgn="b"/>
                      <a:r>
                        <a:rPr lang="en-US" sz="1400" u="none" strike="noStrike" dirty="0">
                          <a:solidFill>
                            <a:schemeClr val="bg1">
                              <a:lumMod val="75000"/>
                            </a:schemeClr>
                          </a:solidFill>
                          <a:effectLst/>
                        </a:rPr>
                        <a:t>Call for proposals</a:t>
                      </a:r>
                      <a:endParaRPr lang="en-US" sz="1400" b="0" i="0" u="none" strike="noStrike" dirty="0">
                        <a:solidFill>
                          <a:schemeClr val="bg1">
                            <a:lumMod val="75000"/>
                          </a:schemeClr>
                        </a:solidFill>
                        <a:effectLst/>
                        <a:latin typeface="Calibri" panose="020F0502020204030204" pitchFamily="34" charset="0"/>
                      </a:endParaRPr>
                    </a:p>
                  </a:txBody>
                  <a:tcPr marL="5715" marR="5715" marT="5715" marB="0" anchor="ctr">
                    <a:solidFill>
                      <a:schemeClr val="accent3">
                        <a:lumMod val="95000"/>
                      </a:schemeClr>
                    </a:solidFill>
                  </a:tcPr>
                </a:tc>
                <a:tc>
                  <a:txBody>
                    <a:bodyPr/>
                    <a:lstStyle/>
                    <a:p>
                      <a:pPr algn="l" fontAlgn="b"/>
                      <a:r>
                        <a:rPr lang="en-US" sz="1400" b="0" i="0" u="none" strike="noStrike" dirty="0">
                          <a:solidFill>
                            <a:schemeClr val="bg1">
                              <a:lumMod val="75000"/>
                            </a:schemeClr>
                          </a:solidFill>
                          <a:effectLst/>
                          <a:latin typeface="Calibri" panose="020F0502020204030204" pitchFamily="34" charset="0"/>
                        </a:rPr>
                        <a:t>November 2021</a:t>
                      </a:r>
                    </a:p>
                  </a:txBody>
                  <a:tcPr marL="5715" marR="5715" marT="5715" marB="0" anchor="ctr">
                    <a:solidFill>
                      <a:schemeClr val="accent3">
                        <a:lumMod val="95000"/>
                      </a:schemeClr>
                    </a:solidFill>
                  </a:tcPr>
                </a:tc>
                <a:tc>
                  <a:txBody>
                    <a:bodyPr/>
                    <a:lstStyle/>
                    <a:p>
                      <a:pPr algn="l" fontAlgn="b"/>
                      <a:endParaRPr lang="en-US" sz="1400" b="0" i="0" u="none" strike="noStrike" dirty="0">
                        <a:solidFill>
                          <a:schemeClr val="bg1">
                            <a:lumMod val="75000"/>
                          </a:schemeClr>
                        </a:solidFill>
                        <a:effectLst/>
                        <a:latin typeface="Calibri" panose="020F0502020204030204" pitchFamily="34" charset="0"/>
                      </a:endParaRPr>
                    </a:p>
                  </a:txBody>
                  <a:tcPr marL="5715" marR="5715" marT="5715" marB="0" anchor="ctr">
                    <a:solidFill>
                      <a:schemeClr val="accent3">
                        <a:lumMod val="95000"/>
                      </a:schemeClr>
                    </a:solidFill>
                  </a:tcPr>
                </a:tc>
                <a:extLst>
                  <a:ext uri="{0D108BD9-81ED-4DB2-BD59-A6C34878D82A}">
                    <a16:rowId xmlns:a16="http://schemas.microsoft.com/office/drawing/2014/main" val="3321393315"/>
                  </a:ext>
                </a:extLst>
              </a:tr>
              <a:tr h="551295">
                <a:tc>
                  <a:txBody>
                    <a:bodyPr/>
                    <a:lstStyle/>
                    <a:p>
                      <a:pPr algn="l" fontAlgn="b"/>
                      <a:r>
                        <a:rPr lang="en-US" sz="1400" u="none" strike="noStrike" dirty="0">
                          <a:solidFill>
                            <a:schemeClr val="bg1">
                              <a:lumMod val="75000"/>
                            </a:schemeClr>
                          </a:solidFill>
                          <a:effectLst/>
                        </a:rPr>
                        <a:t>Cut-off for new features (high level feature set), PHY</a:t>
                      </a:r>
                      <a:endParaRPr lang="en-US" sz="1400" b="0" i="0" u="none" strike="noStrike" dirty="0">
                        <a:solidFill>
                          <a:schemeClr val="bg1">
                            <a:lumMod val="75000"/>
                          </a:schemeClr>
                        </a:solidFill>
                        <a:effectLst/>
                        <a:latin typeface="Calibri" panose="020F0502020204030204" pitchFamily="34" charset="0"/>
                      </a:endParaRPr>
                    </a:p>
                  </a:txBody>
                  <a:tcPr marL="5715" marR="5715" marT="5715" marB="0" anchor="ctr"/>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b="0" i="0" u="none" strike="noStrike" dirty="0">
                          <a:solidFill>
                            <a:schemeClr val="bg1">
                              <a:lumMod val="75000"/>
                            </a:schemeClr>
                          </a:solidFill>
                          <a:effectLst/>
                          <a:latin typeface="Calibri" panose="020F0502020204030204" pitchFamily="34" charset="0"/>
                        </a:rPr>
                        <a:t>May 2022 </a:t>
                      </a:r>
                    </a:p>
                  </a:txBody>
                  <a:tcPr marL="5715" marR="5715" marT="5715" marB="0" anchor="ctr"/>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endParaRPr lang="en-US" sz="1400" b="0" i="0" u="none" strike="noStrike" dirty="0">
                        <a:solidFill>
                          <a:schemeClr val="bg1">
                            <a:lumMod val="75000"/>
                          </a:schemeClr>
                        </a:solidFill>
                        <a:effectLst/>
                        <a:latin typeface="Calibri" panose="020F0502020204030204" pitchFamily="34" charset="0"/>
                      </a:endParaRPr>
                    </a:p>
                  </a:txBody>
                  <a:tcPr marL="5715" marR="5715" marT="5715" marB="0" anchor="ctr"/>
                </a:tc>
                <a:extLst>
                  <a:ext uri="{0D108BD9-81ED-4DB2-BD59-A6C34878D82A}">
                    <a16:rowId xmlns:a16="http://schemas.microsoft.com/office/drawing/2014/main" val="2694915279"/>
                  </a:ext>
                </a:extLst>
              </a:tr>
              <a:tr h="551295">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u="none" strike="noStrike" dirty="0">
                          <a:solidFill>
                            <a:schemeClr val="bg1">
                              <a:lumMod val="75000"/>
                            </a:schemeClr>
                          </a:solidFill>
                          <a:effectLst/>
                        </a:rPr>
                        <a:t>Cut-off for new features (high level feature set), MAC</a:t>
                      </a:r>
                      <a:endParaRPr lang="en-US" sz="1400" b="0" i="0" u="none" strike="noStrike" dirty="0">
                        <a:solidFill>
                          <a:schemeClr val="bg1">
                            <a:lumMod val="75000"/>
                          </a:schemeClr>
                        </a:solidFill>
                        <a:effectLst/>
                        <a:latin typeface="Calibri" panose="020F0502020204030204" pitchFamily="34" charset="0"/>
                      </a:endParaRPr>
                    </a:p>
                  </a:txBody>
                  <a:tcPr marL="5715" marR="5715" marT="5715" marB="0" anchor="ctr"/>
                </a:tc>
                <a:tc>
                  <a:txBody>
                    <a:bodyPr/>
                    <a:lstStyle/>
                    <a:p>
                      <a:pPr algn="l" fontAlgn="b"/>
                      <a:r>
                        <a:rPr lang="en-US" sz="1400" b="0" i="0" u="none" strike="noStrike" dirty="0">
                          <a:solidFill>
                            <a:schemeClr val="bg1">
                              <a:lumMod val="75000"/>
                            </a:schemeClr>
                          </a:solidFill>
                          <a:effectLst/>
                          <a:latin typeface="Calibri" panose="020F0502020204030204" pitchFamily="34" charset="0"/>
                        </a:rPr>
                        <a:t>July 2022</a:t>
                      </a:r>
                    </a:p>
                  </a:txBody>
                  <a:tcPr marL="5715" marR="5715" marT="5715" marB="0" anchor="ctr"/>
                </a:tc>
                <a:tc>
                  <a:txBody>
                    <a:bodyPr/>
                    <a:lstStyle/>
                    <a:p>
                      <a:pPr algn="l" fontAlgn="b"/>
                      <a:endParaRPr lang="en-US" sz="1400" b="0" i="0" u="none" strike="noStrike" dirty="0">
                        <a:solidFill>
                          <a:schemeClr val="bg1">
                            <a:lumMod val="75000"/>
                          </a:schemeClr>
                        </a:solidFill>
                        <a:effectLst/>
                        <a:latin typeface="Calibri" panose="020F0502020204030204" pitchFamily="34" charset="0"/>
                      </a:endParaRPr>
                    </a:p>
                  </a:txBody>
                  <a:tcPr marL="5715" marR="5715" marT="5715" marB="0" anchor="ctr"/>
                </a:tc>
                <a:extLst>
                  <a:ext uri="{0D108BD9-81ED-4DB2-BD59-A6C34878D82A}">
                    <a16:rowId xmlns:a16="http://schemas.microsoft.com/office/drawing/2014/main" val="3657201518"/>
                  </a:ext>
                </a:extLst>
              </a:tr>
              <a:tr h="551295">
                <a:tc>
                  <a:txBody>
                    <a:bodyPr/>
                    <a:lstStyle/>
                    <a:p>
                      <a:pPr algn="l" fontAlgn="b"/>
                      <a:r>
                        <a:rPr lang="en-US" sz="1400" u="none" strike="noStrike" dirty="0">
                          <a:solidFill>
                            <a:schemeClr val="bg1">
                              <a:lumMod val="75000"/>
                            </a:schemeClr>
                          </a:solidFill>
                          <a:effectLst/>
                        </a:rPr>
                        <a:t>Draft 0</a:t>
                      </a:r>
                      <a:endParaRPr lang="en-US" sz="1400" b="0" i="0" u="none" strike="noStrike" dirty="0">
                        <a:solidFill>
                          <a:schemeClr val="bg1">
                            <a:lumMod val="75000"/>
                          </a:schemeClr>
                        </a:solidFill>
                        <a:effectLst/>
                        <a:latin typeface="Calibri" panose="020F0502020204030204" pitchFamily="34" charset="0"/>
                      </a:endParaRPr>
                    </a:p>
                  </a:txBody>
                  <a:tcPr marL="5715" marR="5715" marT="5715" marB="0" anchor="ctr"/>
                </a:tc>
                <a:tc>
                  <a:txBody>
                    <a:bodyPr/>
                    <a:lstStyle/>
                    <a:p>
                      <a:pPr algn="l" fontAlgn="b"/>
                      <a:r>
                        <a:rPr lang="en-US" sz="1400" b="0" i="0" u="none" strike="noStrike" dirty="0">
                          <a:solidFill>
                            <a:schemeClr val="bg1">
                              <a:lumMod val="75000"/>
                            </a:schemeClr>
                          </a:solidFill>
                          <a:effectLst/>
                          <a:latin typeface="Calibri" panose="020F0502020204030204" pitchFamily="34" charset="0"/>
                        </a:rPr>
                        <a:t>Post-January 2023 </a:t>
                      </a:r>
                    </a:p>
                  </a:txBody>
                  <a:tcPr marL="5715" marR="5715" marT="5715" marB="0" anchor="ctr"/>
                </a:tc>
                <a:tc>
                  <a:txBody>
                    <a:bodyPr/>
                    <a:lstStyle/>
                    <a:p>
                      <a:pPr algn="l" fontAlgn="b"/>
                      <a:r>
                        <a:rPr lang="en-US" sz="1400" b="0" i="0" u="none" strike="noStrike" dirty="0">
                          <a:solidFill>
                            <a:schemeClr val="bg1">
                              <a:lumMod val="75000"/>
                            </a:schemeClr>
                          </a:solidFill>
                          <a:effectLst/>
                          <a:latin typeface="Calibri" panose="020F0502020204030204" pitchFamily="34" charset="0"/>
                        </a:rPr>
                        <a:t>Post </a:t>
                      </a:r>
                      <a:r>
                        <a:rPr lang="en-US" sz="1400" b="0" i="0" u="none" strike="sngStrike" dirty="0">
                          <a:solidFill>
                            <a:schemeClr val="bg1">
                              <a:lumMod val="75000"/>
                            </a:schemeClr>
                          </a:solidFill>
                          <a:effectLst/>
                          <a:latin typeface="Calibri" panose="020F0502020204030204" pitchFamily="34" charset="0"/>
                        </a:rPr>
                        <a:t>March</a:t>
                      </a:r>
                      <a:r>
                        <a:rPr lang="en-US" sz="1400" b="0" i="0" u="none" strike="noStrike" dirty="0">
                          <a:solidFill>
                            <a:schemeClr val="bg1">
                              <a:lumMod val="75000"/>
                            </a:schemeClr>
                          </a:solidFill>
                          <a:effectLst/>
                          <a:latin typeface="Calibri" panose="020F0502020204030204" pitchFamily="34" charset="0"/>
                        </a:rPr>
                        <a:t> </a:t>
                      </a:r>
                      <a:r>
                        <a:rPr lang="en-US" sz="1400" b="0" i="0" u="none" strike="sngStrike" dirty="0">
                          <a:solidFill>
                            <a:schemeClr val="bg1">
                              <a:lumMod val="75000"/>
                            </a:schemeClr>
                          </a:solidFill>
                          <a:effectLst/>
                          <a:latin typeface="Calibri" panose="020F0502020204030204" pitchFamily="34" charset="0"/>
                        </a:rPr>
                        <a:t>July</a:t>
                      </a:r>
                      <a:r>
                        <a:rPr lang="en-US" sz="1400" b="0" i="0" u="none" strike="noStrike" dirty="0">
                          <a:solidFill>
                            <a:schemeClr val="bg1">
                              <a:lumMod val="75000"/>
                            </a:schemeClr>
                          </a:solidFill>
                          <a:effectLst/>
                          <a:latin typeface="Calibri" panose="020F0502020204030204" pitchFamily="34" charset="0"/>
                        </a:rPr>
                        <a:t> </a:t>
                      </a:r>
                    </a:p>
                    <a:p>
                      <a:pPr algn="l" fontAlgn="b"/>
                      <a:r>
                        <a:rPr lang="en-US" sz="1400" b="0" i="0" u="none" strike="noStrike" dirty="0">
                          <a:solidFill>
                            <a:schemeClr val="bg1">
                              <a:lumMod val="75000"/>
                            </a:schemeClr>
                          </a:solidFill>
                          <a:effectLst/>
                          <a:latin typeface="Calibri" panose="020F0502020204030204" pitchFamily="34" charset="0"/>
                        </a:rPr>
                        <a:t>Sept 2023</a:t>
                      </a:r>
                    </a:p>
                  </a:txBody>
                  <a:tcPr marL="5715" marR="5715" marT="5715" marB="0" anchor="ctr"/>
                </a:tc>
                <a:extLst>
                  <a:ext uri="{0D108BD9-81ED-4DB2-BD59-A6C34878D82A}">
                    <a16:rowId xmlns:a16="http://schemas.microsoft.com/office/drawing/2014/main" val="3811737940"/>
                  </a:ext>
                </a:extLst>
              </a:tr>
              <a:tr h="551295">
                <a:tc>
                  <a:txBody>
                    <a:bodyPr/>
                    <a:lstStyle/>
                    <a:p>
                      <a:pPr algn="l" fontAlgn="b"/>
                      <a:r>
                        <a:rPr lang="en-US" sz="1400" u="none" strike="noStrike" dirty="0">
                          <a:solidFill>
                            <a:schemeClr val="bg1">
                              <a:lumMod val="75000"/>
                            </a:schemeClr>
                          </a:solidFill>
                          <a:effectLst/>
                        </a:rPr>
                        <a:t>TG draft review and revision complete</a:t>
                      </a:r>
                      <a:endParaRPr lang="en-US" sz="1400" b="0" i="0" u="none" strike="noStrike" dirty="0">
                        <a:solidFill>
                          <a:schemeClr val="bg1">
                            <a:lumMod val="75000"/>
                          </a:schemeClr>
                        </a:solidFill>
                        <a:effectLst/>
                        <a:latin typeface="Calibri" panose="020F0502020204030204" pitchFamily="34" charset="0"/>
                      </a:endParaRPr>
                    </a:p>
                  </a:txBody>
                  <a:tcPr marL="5715" marR="5715" marT="5715" marB="0" anchor="ctr"/>
                </a:tc>
                <a:tc>
                  <a:txBody>
                    <a:bodyPr/>
                    <a:lstStyle/>
                    <a:p>
                      <a:pPr algn="l" fontAlgn="b"/>
                      <a:r>
                        <a:rPr lang="en-US" sz="1400" b="0" i="0" u="none" strike="noStrike" dirty="0">
                          <a:solidFill>
                            <a:schemeClr val="bg1">
                              <a:lumMod val="75000"/>
                            </a:schemeClr>
                          </a:solidFill>
                          <a:effectLst/>
                          <a:latin typeface="Calibri" panose="020F0502020204030204" pitchFamily="34" charset="0"/>
                        </a:rPr>
                        <a:t>February - March 2023</a:t>
                      </a:r>
                    </a:p>
                  </a:txBody>
                  <a:tcPr marL="5715" marR="5715" marT="5715" marB="0" anchor="ctr"/>
                </a:tc>
                <a:tc>
                  <a:txBody>
                    <a:bodyPr/>
                    <a:lstStyle/>
                    <a:p>
                      <a:pPr algn="l" fontAlgn="b"/>
                      <a:r>
                        <a:rPr lang="en-US" sz="1400" b="0" i="0" u="none" strike="sngStrike" dirty="0">
                          <a:solidFill>
                            <a:schemeClr val="bg1">
                              <a:lumMod val="75000"/>
                            </a:schemeClr>
                          </a:solidFill>
                          <a:effectLst/>
                          <a:latin typeface="Calibri" panose="020F0502020204030204" pitchFamily="34" charset="0"/>
                        </a:rPr>
                        <a:t>Mar-June 2023</a:t>
                      </a:r>
                      <a:r>
                        <a:rPr lang="en-US" sz="1400" b="0" i="0" u="none" strike="noStrike" dirty="0">
                          <a:solidFill>
                            <a:schemeClr val="bg1">
                              <a:lumMod val="75000"/>
                            </a:schemeClr>
                          </a:solidFill>
                          <a:effectLst/>
                          <a:latin typeface="Calibri" panose="020F0502020204030204" pitchFamily="34" charset="0"/>
                        </a:rPr>
                        <a:t> </a:t>
                      </a:r>
                    </a:p>
                    <a:p>
                      <a:pPr algn="l" fontAlgn="b"/>
                      <a:r>
                        <a:rPr lang="en-US" sz="1400" b="0" i="0" u="none" strike="sngStrike" dirty="0">
                          <a:solidFill>
                            <a:schemeClr val="bg1">
                              <a:lumMod val="75000"/>
                            </a:schemeClr>
                          </a:solidFill>
                          <a:effectLst/>
                          <a:latin typeface="Calibri" panose="020F0502020204030204" pitchFamily="34" charset="0"/>
                        </a:rPr>
                        <a:t>Sept 2023 Oct 2023</a:t>
                      </a:r>
                    </a:p>
                  </a:txBody>
                  <a:tcPr marL="5715" marR="5715" marT="5715" marB="0" anchor="ctr"/>
                </a:tc>
                <a:extLst>
                  <a:ext uri="{0D108BD9-81ED-4DB2-BD59-A6C34878D82A}">
                    <a16:rowId xmlns:a16="http://schemas.microsoft.com/office/drawing/2014/main" val="244108333"/>
                  </a:ext>
                </a:extLst>
              </a:tr>
              <a:tr h="822322">
                <a:tc>
                  <a:txBody>
                    <a:bodyPr/>
                    <a:lstStyle/>
                    <a:p>
                      <a:pPr algn="l" fontAlgn="b"/>
                      <a:r>
                        <a:rPr lang="en-US" sz="1400" u="none" strike="noStrike" kern="1200" dirty="0">
                          <a:solidFill>
                            <a:schemeClr val="bg1">
                              <a:lumMod val="75000"/>
                            </a:schemeClr>
                          </a:solidFill>
                          <a:effectLst/>
                          <a:latin typeface="+mn-lt"/>
                          <a:ea typeface="+mn-ea"/>
                          <a:cs typeface="+mn-cs"/>
                        </a:rPr>
                        <a:t>Working group pre-ballot review commence</a:t>
                      </a:r>
                    </a:p>
                  </a:txBody>
                  <a:tcPr marL="5715" marR="5715" marT="5715" marB="0" anchor="ctr"/>
                </a:tc>
                <a:tc>
                  <a:txBody>
                    <a:bodyPr/>
                    <a:lstStyle/>
                    <a:p>
                      <a:pPr algn="l" fontAlgn="b"/>
                      <a:r>
                        <a:rPr lang="en-US" sz="1400" u="none" strike="noStrike" kern="1200" dirty="0">
                          <a:solidFill>
                            <a:schemeClr val="bg1">
                              <a:lumMod val="75000"/>
                            </a:schemeClr>
                          </a:solidFill>
                          <a:effectLst/>
                          <a:latin typeface="+mn-lt"/>
                          <a:ea typeface="+mn-ea"/>
                          <a:cs typeface="+mn-cs"/>
                        </a:rPr>
                        <a:t>March – May 2023 (following March meeting)</a:t>
                      </a:r>
                    </a:p>
                  </a:txBody>
                  <a:tcPr marL="5715" marR="5715" marT="5715" marB="0" anchor="ctr"/>
                </a:tc>
                <a:tc>
                  <a:txBody>
                    <a:bodyPr/>
                    <a:lstStyle/>
                    <a:p>
                      <a:pPr algn="l" fontAlgn="b"/>
                      <a:r>
                        <a:rPr lang="en-US" sz="1400" u="none" strike="noStrike" kern="1200" dirty="0">
                          <a:solidFill>
                            <a:schemeClr val="bg1">
                              <a:lumMod val="75000"/>
                            </a:schemeClr>
                          </a:solidFill>
                          <a:effectLst/>
                          <a:latin typeface="+mn-lt"/>
                          <a:ea typeface="+mn-ea"/>
                          <a:cs typeface="+mn-cs"/>
                        </a:rPr>
                        <a:t>July August Sept </a:t>
                      </a:r>
                    </a:p>
                    <a:p>
                      <a:pPr algn="l" fontAlgn="b"/>
                      <a:r>
                        <a:rPr lang="en-US" sz="1400" u="none" strike="noStrike" kern="1200" dirty="0">
                          <a:solidFill>
                            <a:schemeClr val="bg1">
                              <a:lumMod val="75000"/>
                            </a:schemeClr>
                          </a:solidFill>
                          <a:effectLst/>
                          <a:latin typeface="+mn-lt"/>
                          <a:ea typeface="+mn-ea"/>
                          <a:cs typeface="+mn-cs"/>
                        </a:rPr>
                        <a:t>Start: Nov 2023</a:t>
                      </a:r>
                    </a:p>
                    <a:p>
                      <a:pPr algn="l" fontAlgn="b"/>
                      <a:r>
                        <a:rPr lang="en-US" sz="1400" u="none" strike="noStrike" kern="1200" dirty="0">
                          <a:solidFill>
                            <a:schemeClr val="bg1">
                              <a:lumMod val="75000"/>
                            </a:schemeClr>
                          </a:solidFill>
                          <a:effectLst/>
                          <a:latin typeface="+mn-lt"/>
                          <a:ea typeface="+mn-ea"/>
                          <a:cs typeface="+mn-cs"/>
                        </a:rPr>
                        <a:t>Close: 2 Jan 2024</a:t>
                      </a:r>
                    </a:p>
                  </a:txBody>
                  <a:tcPr marL="5715" marR="5715" marT="5715" marB="0" anchor="ctr"/>
                </a:tc>
                <a:extLst>
                  <a:ext uri="{0D108BD9-81ED-4DB2-BD59-A6C34878D82A}">
                    <a16:rowId xmlns:a16="http://schemas.microsoft.com/office/drawing/2014/main" val="871787359"/>
                  </a:ext>
                </a:extLst>
              </a:tr>
              <a:tr h="280267">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u="none" strike="noStrike" kern="1200" dirty="0">
                          <a:solidFill>
                            <a:schemeClr val="bg1">
                              <a:lumMod val="75000"/>
                            </a:schemeClr>
                          </a:solidFill>
                          <a:effectLst/>
                          <a:latin typeface="+mn-lt"/>
                          <a:ea typeface="+mn-ea"/>
                          <a:cs typeface="+mn-cs"/>
                        </a:rPr>
                        <a:t>Comment Resolution </a:t>
                      </a:r>
                    </a:p>
                  </a:txBody>
                  <a:tcPr marL="5715" marR="5715" marT="5715" marB="0" anchor="ctr"/>
                </a:tc>
                <a:tc>
                  <a:txBody>
                    <a:bodyPr/>
                    <a:lstStyle/>
                    <a:p>
                      <a:pPr algn="l" fontAlgn="b"/>
                      <a:endParaRPr lang="en-US" sz="1400" u="none" strike="noStrike" kern="1200" dirty="0">
                        <a:solidFill>
                          <a:schemeClr val="bg1">
                            <a:lumMod val="75000"/>
                          </a:schemeClr>
                        </a:solidFill>
                        <a:effectLst/>
                        <a:latin typeface="+mn-lt"/>
                        <a:ea typeface="+mn-ea"/>
                        <a:cs typeface="+mn-cs"/>
                      </a:endParaRPr>
                    </a:p>
                  </a:txBody>
                  <a:tcPr marL="5715" marR="5715" marT="5715" marB="0" anchor="ctr"/>
                </a:tc>
                <a:tc>
                  <a:txBody>
                    <a:bodyPr/>
                    <a:lstStyle/>
                    <a:p>
                      <a:pPr algn="l" fontAlgn="b"/>
                      <a:r>
                        <a:rPr lang="en-US" sz="1400" u="none" strike="noStrike" kern="1200" dirty="0">
                          <a:solidFill>
                            <a:schemeClr val="bg1">
                              <a:lumMod val="75000"/>
                            </a:schemeClr>
                          </a:solidFill>
                          <a:effectLst/>
                          <a:latin typeface="+mn-lt"/>
                          <a:ea typeface="+mn-ea"/>
                          <a:cs typeface="+mn-cs"/>
                        </a:rPr>
                        <a:t>Start: Jan 2024</a:t>
                      </a:r>
                    </a:p>
                    <a:p>
                      <a:pPr algn="l" fontAlgn="b"/>
                      <a:r>
                        <a:rPr lang="en-US" sz="1400" u="none" strike="noStrike" kern="1200" dirty="0">
                          <a:solidFill>
                            <a:schemeClr val="bg1">
                              <a:lumMod val="75000"/>
                            </a:schemeClr>
                          </a:solidFill>
                          <a:effectLst/>
                          <a:latin typeface="+mn-lt"/>
                          <a:ea typeface="+mn-ea"/>
                          <a:cs typeface="+mn-cs"/>
                        </a:rPr>
                        <a:t>Done: June 2024 (??)</a:t>
                      </a:r>
                    </a:p>
                  </a:txBody>
                  <a:tcPr marL="5715" marR="5715" marT="5715" marB="0" anchor="ctr"/>
                </a:tc>
                <a:extLst>
                  <a:ext uri="{0D108BD9-81ED-4DB2-BD59-A6C34878D82A}">
                    <a16:rowId xmlns:a16="http://schemas.microsoft.com/office/drawing/2014/main" val="4143125971"/>
                  </a:ext>
                </a:extLst>
              </a:tr>
              <a:tr h="280267">
                <a:tc>
                  <a:txBody>
                    <a:bodyPr/>
                    <a:lstStyle/>
                    <a:p>
                      <a:pPr algn="l" fontAlgn="b"/>
                      <a:r>
                        <a:rPr lang="en-US" sz="1400" u="none" strike="noStrike" dirty="0">
                          <a:effectLst/>
                        </a:rPr>
                        <a:t>First letter ballot</a:t>
                      </a:r>
                      <a:endParaRPr lang="en-US" sz="1400" b="0" i="0" u="none" strike="noStrike" dirty="0">
                        <a:solidFill>
                          <a:srgbClr val="000000"/>
                        </a:solidFill>
                        <a:effectLst/>
                        <a:latin typeface="Calibri" panose="020F0502020204030204" pitchFamily="34" charset="0"/>
                      </a:endParaRPr>
                    </a:p>
                  </a:txBody>
                  <a:tcPr marL="5715" marR="5715" marT="5715" marB="0" anchor="ctr"/>
                </a:tc>
                <a:tc>
                  <a:txBody>
                    <a:bodyPr/>
                    <a:lstStyle/>
                    <a:p>
                      <a:pPr algn="l" fontAlgn="b"/>
                      <a:r>
                        <a:rPr lang="en-US" sz="1400" b="0" i="0" u="none" strike="noStrike" dirty="0">
                          <a:solidFill>
                            <a:srgbClr val="000000"/>
                          </a:solidFill>
                          <a:effectLst/>
                          <a:latin typeface="Calibri" panose="020F0502020204030204" pitchFamily="34" charset="0"/>
                        </a:rPr>
                        <a:t>June 2023 (following meeting)</a:t>
                      </a:r>
                    </a:p>
                  </a:txBody>
                  <a:tcPr marL="5715" marR="5715" marT="5715" marB="0" anchor="ctr"/>
                </a:tc>
                <a:tc>
                  <a:txBody>
                    <a:bodyPr/>
                    <a:lstStyle/>
                    <a:p>
                      <a:pPr algn="l" fontAlgn="b"/>
                      <a:r>
                        <a:rPr lang="en-US" sz="1400" b="0" i="0" u="none" strike="sngStrike" dirty="0">
                          <a:solidFill>
                            <a:schemeClr val="bg1">
                              <a:lumMod val="75000"/>
                            </a:schemeClr>
                          </a:solidFill>
                          <a:effectLst/>
                          <a:latin typeface="Calibri" panose="020F0502020204030204" pitchFamily="34" charset="0"/>
                        </a:rPr>
                        <a:t>Oct</a:t>
                      </a:r>
                      <a:r>
                        <a:rPr lang="en-US" sz="1400" b="0" i="0" u="none" strike="noStrike" dirty="0">
                          <a:solidFill>
                            <a:schemeClr val="bg1">
                              <a:lumMod val="75000"/>
                            </a:schemeClr>
                          </a:solidFill>
                          <a:effectLst/>
                          <a:latin typeface="Calibri" panose="020F0502020204030204" pitchFamily="34" charset="0"/>
                        </a:rPr>
                        <a:t> </a:t>
                      </a:r>
                      <a:r>
                        <a:rPr lang="en-US" sz="1400" b="0" i="0" u="none" strike="sngStrike" dirty="0">
                          <a:solidFill>
                            <a:schemeClr val="bg1">
                              <a:lumMod val="75000"/>
                            </a:schemeClr>
                          </a:solidFill>
                          <a:effectLst/>
                          <a:latin typeface="Calibri" panose="020F0502020204030204" pitchFamily="34" charset="0"/>
                        </a:rPr>
                        <a:t>Nov 2023</a:t>
                      </a:r>
                      <a:r>
                        <a:rPr lang="en-US" sz="1400" b="0" i="0" u="none" strike="noStrike" dirty="0">
                          <a:solidFill>
                            <a:schemeClr val="bg1">
                              <a:lumMod val="75000"/>
                            </a:schemeClr>
                          </a:solidFill>
                          <a:effectLst/>
                          <a:latin typeface="Calibri" panose="020F0502020204030204" pitchFamily="34" charset="0"/>
                        </a:rPr>
                        <a:t> </a:t>
                      </a:r>
                      <a:r>
                        <a:rPr lang="en-US" sz="1400" b="0" i="0" u="none" strike="sngStrike" dirty="0">
                          <a:solidFill>
                            <a:schemeClr val="bg1">
                              <a:lumMod val="75000"/>
                            </a:schemeClr>
                          </a:solidFill>
                          <a:effectLst/>
                          <a:latin typeface="Calibri" panose="020F0502020204030204" pitchFamily="34" charset="0"/>
                        </a:rPr>
                        <a:t>Jan 2024</a:t>
                      </a:r>
                    </a:p>
                    <a:p>
                      <a:pPr algn="l" fontAlgn="b"/>
                      <a:r>
                        <a:rPr lang="en-US" sz="1400" b="0" i="0" u="none" strike="noStrike" dirty="0">
                          <a:solidFill>
                            <a:srgbClr val="C00000"/>
                          </a:solidFill>
                          <a:effectLst/>
                          <a:latin typeface="Calibri" panose="020F0502020204030204" pitchFamily="34" charset="0"/>
                        </a:rPr>
                        <a:t>June 2024</a:t>
                      </a:r>
                    </a:p>
                  </a:txBody>
                  <a:tcPr marL="5715" marR="5715" marT="5715" marB="0" anchor="ctr"/>
                </a:tc>
                <a:extLst>
                  <a:ext uri="{0D108BD9-81ED-4DB2-BD59-A6C34878D82A}">
                    <a16:rowId xmlns:a16="http://schemas.microsoft.com/office/drawing/2014/main" val="1521214383"/>
                  </a:ext>
                </a:extLst>
              </a:tr>
              <a:tr h="280267">
                <a:tc>
                  <a:txBody>
                    <a:bodyPr/>
                    <a:lstStyle/>
                    <a:p>
                      <a:pPr algn="l" fontAlgn="b"/>
                      <a:r>
                        <a:rPr lang="en-US" sz="1400" b="0" i="0" u="none" strike="noStrike" dirty="0">
                          <a:solidFill>
                            <a:srgbClr val="000000"/>
                          </a:solidFill>
                          <a:effectLst/>
                          <a:latin typeface="Calibri" panose="020F0502020204030204" pitchFamily="34" charset="0"/>
                        </a:rPr>
                        <a:t>Initial LB comment resolution</a:t>
                      </a:r>
                    </a:p>
                  </a:txBody>
                  <a:tcPr marL="5715" marR="5715" marT="5715" marB="0" anchor="ct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5715" marR="5715" marT="5715" marB="0" anchor="ctr"/>
                </a:tc>
                <a:tc>
                  <a:txBody>
                    <a:bodyPr/>
                    <a:lstStyle/>
                    <a:p>
                      <a:pPr algn="l" fontAlgn="b"/>
                      <a:r>
                        <a:rPr lang="en-US" sz="1400" b="0" i="0" u="none" strike="noStrike" dirty="0">
                          <a:solidFill>
                            <a:srgbClr val="C00000"/>
                          </a:solidFill>
                          <a:effectLst/>
                          <a:latin typeface="Calibri" panose="020F0502020204030204" pitchFamily="34" charset="0"/>
                        </a:rPr>
                        <a:t>Start: July 2024</a:t>
                      </a:r>
                    </a:p>
                    <a:p>
                      <a:pPr algn="l" fontAlgn="b"/>
                      <a:r>
                        <a:rPr lang="en-US" sz="1400" b="0" i="0" u="none" strike="noStrike" dirty="0">
                          <a:solidFill>
                            <a:srgbClr val="C00000"/>
                          </a:solidFill>
                          <a:effectLst/>
                          <a:latin typeface="Calibri" panose="020F0502020204030204" pitchFamily="34" charset="0"/>
                        </a:rPr>
                        <a:t>Done:  TBD</a:t>
                      </a:r>
                    </a:p>
                  </a:txBody>
                  <a:tcPr marL="5715" marR="5715" marT="5715" marB="0" anchor="ctr"/>
                </a:tc>
                <a:extLst>
                  <a:ext uri="{0D108BD9-81ED-4DB2-BD59-A6C34878D82A}">
                    <a16:rowId xmlns:a16="http://schemas.microsoft.com/office/drawing/2014/main" val="3759099120"/>
                  </a:ext>
                </a:extLst>
              </a:tr>
            </a:tbl>
          </a:graphicData>
        </a:graphic>
      </p:graphicFrame>
      <p:sp>
        <p:nvSpPr>
          <p:cNvPr id="6" name="TextBox 5">
            <a:extLst>
              <a:ext uri="{FF2B5EF4-FFF2-40B4-BE49-F238E27FC236}">
                <a16:creationId xmlns:a16="http://schemas.microsoft.com/office/drawing/2014/main" id="{11BB7E29-2063-374F-C054-C36720382F35}"/>
              </a:ext>
            </a:extLst>
          </p:cNvPr>
          <p:cNvSpPr txBox="1"/>
          <p:nvPr/>
        </p:nvSpPr>
        <p:spPr>
          <a:xfrm>
            <a:off x="4748950" y="762000"/>
            <a:ext cx="3331105" cy="369332"/>
          </a:xfrm>
          <a:prstGeom prst="rect">
            <a:avLst/>
          </a:prstGeom>
          <a:solidFill>
            <a:schemeClr val="bg1">
              <a:lumMod val="85000"/>
            </a:schemeClr>
          </a:solidFill>
        </p:spPr>
        <p:txBody>
          <a:bodyPr wrap="none" rtlCol="0">
            <a:spAutoFit/>
          </a:bodyPr>
          <a:lstStyle/>
          <a:p>
            <a:r>
              <a:rPr lang="en-US" sz="1800" dirty="0">
                <a:solidFill>
                  <a:srgbClr val="C00000"/>
                </a:solidFill>
                <a:latin typeface="+mn-lt"/>
                <a:cs typeface="Aharoni" panose="02010803020104030203" pitchFamily="2" charset="-79"/>
              </a:rPr>
              <a:t>Near Term Working Milestones</a:t>
            </a:r>
          </a:p>
        </p:txBody>
      </p:sp>
      <p:sp>
        <p:nvSpPr>
          <p:cNvPr id="7" name="Arrow: Right 6">
            <a:extLst>
              <a:ext uri="{FF2B5EF4-FFF2-40B4-BE49-F238E27FC236}">
                <a16:creationId xmlns:a16="http://schemas.microsoft.com/office/drawing/2014/main" id="{CAA5F9E5-CE78-936B-C7D1-022B382DC22E}"/>
              </a:ext>
            </a:extLst>
          </p:cNvPr>
          <p:cNvSpPr/>
          <p:nvPr/>
        </p:nvSpPr>
        <p:spPr bwMode="auto">
          <a:xfrm rot="1074038">
            <a:off x="594303" y="5417295"/>
            <a:ext cx="2484640" cy="685799"/>
          </a:xfrm>
          <a:prstGeom prst="rightArrow">
            <a:avLst/>
          </a:prstGeom>
          <a:solidFill>
            <a:schemeClr val="accent5">
              <a:lumMod val="50000"/>
            </a:schemeClr>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eaLnBrk="1" hangingPunct="1">
              <a:buClr>
                <a:srgbClr val="000000"/>
              </a:buClr>
              <a:buSzPct val="100000"/>
            </a:pPr>
            <a:r>
              <a:rPr lang="en-US" sz="2000" dirty="0">
                <a:latin typeface="+mn-lt"/>
                <a:ea typeface="ＭＳ Ｐゴシック" charset="0"/>
                <a:cs typeface="ＭＳ Ｐゴシック" charset="0"/>
              </a:rPr>
              <a:t>We are here</a:t>
            </a:r>
          </a:p>
        </p:txBody>
      </p:sp>
      <p:sp>
        <p:nvSpPr>
          <p:cNvPr id="10" name="Rectangle 9">
            <a:extLst>
              <a:ext uri="{FF2B5EF4-FFF2-40B4-BE49-F238E27FC236}">
                <a16:creationId xmlns:a16="http://schemas.microsoft.com/office/drawing/2014/main" id="{6E17B51B-9C70-4F69-E9ED-CC3D88C39F4D}"/>
              </a:ext>
            </a:extLst>
          </p:cNvPr>
          <p:cNvSpPr/>
          <p:nvPr/>
        </p:nvSpPr>
        <p:spPr bwMode="auto">
          <a:xfrm>
            <a:off x="3048000" y="1753362"/>
            <a:ext cx="6705600" cy="3656838"/>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4000" b="0" i="0" u="none" strike="noStrike" cap="none" normalizeH="0" baseline="0" dirty="0">
                <a:ln>
                  <a:noFill/>
                </a:ln>
                <a:solidFill>
                  <a:srgbClr val="C00000"/>
                </a:solidFill>
                <a:effectLst/>
                <a:latin typeface="+mn-lt"/>
              </a:rPr>
              <a:t>DONE</a:t>
            </a:r>
          </a:p>
        </p:txBody>
      </p:sp>
    </p:spTree>
    <p:extLst>
      <p:ext uri="{BB962C8B-B14F-4D97-AF65-F5344CB8AC3E}">
        <p14:creationId xmlns:p14="http://schemas.microsoft.com/office/powerpoint/2010/main" val="9727613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91EF6-C5F4-27C8-E8D4-DF6D56F2CF69}"/>
              </a:ext>
            </a:extLst>
          </p:cNvPr>
          <p:cNvSpPr>
            <a:spLocks noGrp="1"/>
          </p:cNvSpPr>
          <p:nvPr>
            <p:ph type="title"/>
          </p:nvPr>
        </p:nvSpPr>
        <p:spPr/>
        <p:txBody>
          <a:bodyPr/>
          <a:lstStyle/>
          <a:p>
            <a:r>
              <a:rPr lang="en-US" dirty="0"/>
              <a:t>Editor’s Corner</a:t>
            </a:r>
          </a:p>
        </p:txBody>
      </p:sp>
      <p:sp>
        <p:nvSpPr>
          <p:cNvPr id="4" name="Slide Number Placeholder 3">
            <a:extLst>
              <a:ext uri="{FF2B5EF4-FFF2-40B4-BE49-F238E27FC236}">
                <a16:creationId xmlns:a16="http://schemas.microsoft.com/office/drawing/2014/main" id="{E3ED3D41-12CB-A6B1-8FF5-0D49F1824DB1}"/>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12</a:t>
            </a:fld>
            <a:endParaRPr lang="en-US"/>
          </a:p>
        </p:txBody>
      </p:sp>
      <p:pic>
        <p:nvPicPr>
          <p:cNvPr id="5" name="Picture 4" descr="A picture containing text, indoor, device, different&#10;&#10;Description automatically generated">
            <a:extLst>
              <a:ext uri="{FF2B5EF4-FFF2-40B4-BE49-F238E27FC236}">
                <a16:creationId xmlns:a16="http://schemas.microsoft.com/office/drawing/2014/main" id="{E6323F3B-8911-58EA-B446-D600F8AFEA84}"/>
              </a:ext>
            </a:extLst>
          </p:cNvPr>
          <p:cNvPicPr>
            <a:picLocks noChangeAspect="1"/>
          </p:cNvPicPr>
          <p:nvPr/>
        </p:nvPicPr>
        <p:blipFill>
          <a:blip r:embed="rId2"/>
          <a:stretch>
            <a:fillRect/>
          </a:stretch>
        </p:blipFill>
        <p:spPr>
          <a:xfrm>
            <a:off x="4068905" y="2095385"/>
            <a:ext cx="4054191" cy="2667231"/>
          </a:xfrm>
          <a:prstGeom prst="rect">
            <a:avLst/>
          </a:prstGeom>
        </p:spPr>
      </p:pic>
    </p:spTree>
    <p:extLst>
      <p:ext uri="{BB962C8B-B14F-4D97-AF65-F5344CB8AC3E}">
        <p14:creationId xmlns:p14="http://schemas.microsoft.com/office/powerpoint/2010/main" val="18448467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4F1EE-85C6-15A2-A283-36C00276FB28}"/>
              </a:ext>
            </a:extLst>
          </p:cNvPr>
          <p:cNvSpPr>
            <a:spLocks noGrp="1"/>
          </p:cNvSpPr>
          <p:nvPr>
            <p:ph type="title"/>
          </p:nvPr>
        </p:nvSpPr>
        <p:spPr>
          <a:xfrm>
            <a:off x="914400" y="685800"/>
            <a:ext cx="10363200" cy="1752600"/>
          </a:xfrm>
        </p:spPr>
        <p:txBody>
          <a:bodyPr/>
          <a:lstStyle/>
          <a:p>
            <a:r>
              <a:rPr lang="en-US" dirty="0"/>
              <a:t>Comment resolution prep</a:t>
            </a:r>
          </a:p>
        </p:txBody>
      </p:sp>
      <p:sp>
        <p:nvSpPr>
          <p:cNvPr id="4" name="Slide Number Placeholder 3">
            <a:extLst>
              <a:ext uri="{FF2B5EF4-FFF2-40B4-BE49-F238E27FC236}">
                <a16:creationId xmlns:a16="http://schemas.microsoft.com/office/drawing/2014/main" id="{986ECB91-853E-D216-19C2-BD7FFDB9FFE9}"/>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13</a:t>
            </a:fld>
            <a:endParaRPr lang="en-US"/>
          </a:p>
        </p:txBody>
      </p:sp>
      <p:pic>
        <p:nvPicPr>
          <p:cNvPr id="5" name="Picture 4">
            <a:extLst>
              <a:ext uri="{FF2B5EF4-FFF2-40B4-BE49-F238E27FC236}">
                <a16:creationId xmlns:a16="http://schemas.microsoft.com/office/drawing/2014/main" id="{4F3C895C-03D4-64A3-3440-C3EF04BDF1C8}"/>
              </a:ext>
            </a:extLst>
          </p:cNvPr>
          <p:cNvPicPr>
            <a:picLocks noChangeAspect="1"/>
          </p:cNvPicPr>
          <p:nvPr/>
        </p:nvPicPr>
        <p:blipFill>
          <a:blip r:embed="rId2"/>
          <a:stretch>
            <a:fillRect/>
          </a:stretch>
        </p:blipFill>
        <p:spPr>
          <a:xfrm>
            <a:off x="4988349" y="2971800"/>
            <a:ext cx="2215301" cy="2754158"/>
          </a:xfrm>
          <a:prstGeom prst="rect">
            <a:avLst/>
          </a:prstGeom>
        </p:spPr>
      </p:pic>
      <p:sp>
        <p:nvSpPr>
          <p:cNvPr id="8" name="Isosceles Triangle 7">
            <a:extLst>
              <a:ext uri="{FF2B5EF4-FFF2-40B4-BE49-F238E27FC236}">
                <a16:creationId xmlns:a16="http://schemas.microsoft.com/office/drawing/2014/main" id="{F8CB53E8-BCF6-44BF-8D10-671CF70727FC}"/>
              </a:ext>
            </a:extLst>
          </p:cNvPr>
          <p:cNvSpPr/>
          <p:nvPr/>
        </p:nvSpPr>
        <p:spPr bwMode="auto">
          <a:xfrm rot="5400000">
            <a:off x="4953000" y="3276600"/>
            <a:ext cx="228600" cy="228600"/>
          </a:xfrm>
          <a:prstGeom prst="triangle">
            <a:avLst/>
          </a:prstGeom>
          <a:solidFill>
            <a:schemeClr val="bg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2383496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5F164-EEEA-A335-A5B4-0D76EFA12DD1}"/>
              </a:ext>
            </a:extLst>
          </p:cNvPr>
          <p:cNvSpPr>
            <a:spLocks noGrp="1"/>
          </p:cNvSpPr>
          <p:nvPr>
            <p:ph type="title"/>
          </p:nvPr>
        </p:nvSpPr>
        <p:spPr>
          <a:xfrm>
            <a:off x="914400" y="685800"/>
            <a:ext cx="10363200" cy="685800"/>
          </a:xfrm>
        </p:spPr>
        <p:txBody>
          <a:bodyPr/>
          <a:lstStyle/>
          <a:p>
            <a:r>
              <a:rPr lang="en-US" dirty="0"/>
              <a:t>TEG Review Comments</a:t>
            </a:r>
          </a:p>
        </p:txBody>
      </p:sp>
      <p:sp>
        <p:nvSpPr>
          <p:cNvPr id="3" name="Text Placeholder 2">
            <a:extLst>
              <a:ext uri="{FF2B5EF4-FFF2-40B4-BE49-F238E27FC236}">
                <a16:creationId xmlns:a16="http://schemas.microsoft.com/office/drawing/2014/main" id="{A60AE1AD-93D5-A088-4DAB-94F0CD6E0F39}"/>
              </a:ext>
            </a:extLst>
          </p:cNvPr>
          <p:cNvSpPr>
            <a:spLocks noGrp="1"/>
          </p:cNvSpPr>
          <p:nvPr>
            <p:ph type="body" sz="half" idx="1"/>
          </p:nvPr>
        </p:nvSpPr>
        <p:spPr>
          <a:xfrm>
            <a:off x="914400" y="1752600"/>
            <a:ext cx="10363200" cy="4572000"/>
          </a:xfrm>
        </p:spPr>
        <p:txBody>
          <a:bodyPr>
            <a:normAutofit fontScale="47500" lnSpcReduction="20000"/>
          </a:bodyPr>
          <a:lstStyle/>
          <a:p>
            <a:pPr marL="0" indent="0">
              <a:buNone/>
            </a:pPr>
            <a:r>
              <a:rPr lang="en-US" dirty="0"/>
              <a:t>From TEG:  My concern is that the new definition of the word “sensing” will result in a technical change to the base standard.  In particular the areas of concern are:</a:t>
            </a:r>
          </a:p>
          <a:p>
            <a:pPr marL="0" indent="0">
              <a:buNone/>
            </a:pPr>
            <a:endParaRPr lang="en-US" dirty="0"/>
          </a:p>
          <a:p>
            <a:pPr marL="0" indent="0">
              <a:buNone/>
            </a:pPr>
            <a:r>
              <a:rPr lang="en-US" dirty="0"/>
              <a:t>a) the definition begins with “receiving radio signals scattered from physical targets” does not make clear whether sensing is limited to the particular sensing modes described in this draft, or extends more universally across all sensing described in the base standard.</a:t>
            </a:r>
          </a:p>
          <a:p>
            <a:pPr marL="0" indent="0">
              <a:buNone/>
            </a:pPr>
            <a:endParaRPr lang="en-US" dirty="0"/>
          </a:p>
          <a:p>
            <a:pPr marL="0" indent="0">
              <a:buNone/>
            </a:pPr>
            <a:r>
              <a:rPr lang="en-US" dirty="0"/>
              <a:t>b) I would imagine the intent is not to limit sensing to signals that are “scattered”, but to also include reflection off targets.</a:t>
            </a:r>
          </a:p>
          <a:p>
            <a:pPr marL="0" indent="0">
              <a:buNone/>
            </a:pPr>
            <a:endParaRPr lang="en-US" dirty="0"/>
          </a:p>
          <a:p>
            <a:pPr marL="0" indent="0">
              <a:buNone/>
            </a:pPr>
            <a:r>
              <a:rPr lang="en-US" dirty="0"/>
              <a:t>c) P802.15.4/D06 uses the term sensing with respect to the channel, not physical targets</a:t>
            </a:r>
          </a:p>
          <a:p>
            <a:pPr marL="0" indent="0">
              <a:buNone/>
            </a:pPr>
            <a:endParaRPr lang="en-US" dirty="0"/>
          </a:p>
          <a:p>
            <a:pPr marL="0" indent="0">
              <a:buNone/>
            </a:pPr>
            <a:r>
              <a:rPr lang="en-US" dirty="0"/>
              <a:t>      1. line 15, p. 324:  “the backoff timer shall be suspended until sensing the channel indicates that the channel is clear” </a:t>
            </a:r>
          </a:p>
          <a:p>
            <a:pPr marL="0" indent="0">
              <a:buNone/>
            </a:pPr>
            <a:r>
              <a:rPr lang="en-US" dirty="0"/>
              <a:t>[Note: also used in clause 3: smart utility network (SUN): A principally outdoor, low data rate wireless network that supports two-way</a:t>
            </a:r>
          </a:p>
          <a:p>
            <a:pPr marL="0" indent="0">
              <a:buNone/>
            </a:pPr>
            <a:r>
              <a:rPr lang="en-US" dirty="0"/>
              <a:t>communications among sensing, measurement, and control devices in the smart grid]</a:t>
            </a:r>
          </a:p>
          <a:p>
            <a:pPr marL="0" indent="0">
              <a:buNone/>
            </a:pPr>
            <a:endParaRPr lang="en-US" dirty="0"/>
          </a:p>
          <a:p>
            <a:pPr marL="0" indent="0">
              <a:buNone/>
            </a:pPr>
            <a:r>
              <a:rPr lang="en-US" dirty="0"/>
              <a:t>Proposed resolution: </a:t>
            </a:r>
          </a:p>
          <a:p>
            <a:pPr marL="0" indent="0">
              <a:buNone/>
            </a:pPr>
            <a:r>
              <a:rPr lang="en-US" dirty="0"/>
              <a:t>Change to “UWB sensing” in the 4ab draft (everywhere outside 10.39 bulk replace; in 10.39 add to intro):</a:t>
            </a:r>
          </a:p>
          <a:p>
            <a:pPr marL="0" indent="0">
              <a:buNone/>
            </a:pPr>
            <a:r>
              <a:rPr lang="en-US" dirty="0"/>
              <a:t>Change to “UWB sensing” in front matter, clause 3, clause 8, 10.29.9, 10.32.2, 10.32.3, change title of 10.39 to “UWB sensing” and add in 10.39.1 “As used in this clause, “sensing” refers to UWB Sensing;  Same note in 16</a:t>
            </a:r>
          </a:p>
        </p:txBody>
      </p:sp>
      <p:sp>
        <p:nvSpPr>
          <p:cNvPr id="4" name="Slide Number Placeholder 3">
            <a:extLst>
              <a:ext uri="{FF2B5EF4-FFF2-40B4-BE49-F238E27FC236}">
                <a16:creationId xmlns:a16="http://schemas.microsoft.com/office/drawing/2014/main" id="{53D4CE76-ADA7-700B-B6FC-9B3DFF8BA4C0}"/>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14</a:t>
            </a:fld>
            <a:endParaRPr lang="en-US" dirty="0"/>
          </a:p>
        </p:txBody>
      </p:sp>
    </p:spTree>
    <p:extLst>
      <p:ext uri="{BB962C8B-B14F-4D97-AF65-F5344CB8AC3E}">
        <p14:creationId xmlns:p14="http://schemas.microsoft.com/office/powerpoint/2010/main" val="3234682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47B81-8258-FE27-F09D-D69C8488A834}"/>
              </a:ext>
            </a:extLst>
          </p:cNvPr>
          <p:cNvSpPr>
            <a:spLocks noGrp="1"/>
          </p:cNvSpPr>
          <p:nvPr>
            <p:ph type="title"/>
          </p:nvPr>
        </p:nvSpPr>
        <p:spPr/>
        <p:txBody>
          <a:bodyPr/>
          <a:lstStyle/>
          <a:p>
            <a:r>
              <a:rPr lang="en-US" dirty="0"/>
              <a:t>Next Steps</a:t>
            </a:r>
          </a:p>
        </p:txBody>
      </p:sp>
      <p:sp>
        <p:nvSpPr>
          <p:cNvPr id="4" name="Slide Number Placeholder 3">
            <a:extLst>
              <a:ext uri="{FF2B5EF4-FFF2-40B4-BE49-F238E27FC236}">
                <a16:creationId xmlns:a16="http://schemas.microsoft.com/office/drawing/2014/main" id="{6B1AAE3A-B326-3366-95E8-19E54CFDDEC6}"/>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15</a:t>
            </a:fld>
            <a:endParaRPr lang="en-US"/>
          </a:p>
        </p:txBody>
      </p:sp>
      <p:pic>
        <p:nvPicPr>
          <p:cNvPr id="6" name="Picture 5" descr="A stairs in the woods&#10;&#10;Description automatically generated">
            <a:extLst>
              <a:ext uri="{FF2B5EF4-FFF2-40B4-BE49-F238E27FC236}">
                <a16:creationId xmlns:a16="http://schemas.microsoft.com/office/drawing/2014/main" id="{2281A8BB-D1DE-4400-25E5-444761B57D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3275" y="2057400"/>
            <a:ext cx="5495925" cy="4124325"/>
          </a:xfrm>
          <a:prstGeom prst="rect">
            <a:avLst/>
          </a:prstGeom>
        </p:spPr>
      </p:pic>
    </p:spTree>
    <p:extLst>
      <p:ext uri="{BB962C8B-B14F-4D97-AF65-F5344CB8AC3E}">
        <p14:creationId xmlns:p14="http://schemas.microsoft.com/office/powerpoint/2010/main" val="10483175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5AAF423D-2A9A-77DB-6D4C-F1CFCE1F2F1A}"/>
              </a:ext>
            </a:extLst>
          </p:cNvPr>
          <p:cNvPicPr>
            <a:picLocks noChangeAspect="1"/>
          </p:cNvPicPr>
          <p:nvPr/>
        </p:nvPicPr>
        <p:blipFill>
          <a:blip r:embed="rId2"/>
          <a:stretch>
            <a:fillRect/>
          </a:stretch>
        </p:blipFill>
        <p:spPr>
          <a:xfrm>
            <a:off x="4267742" y="1377060"/>
            <a:ext cx="3858163" cy="3439005"/>
          </a:xfrm>
          <a:prstGeom prst="rect">
            <a:avLst/>
          </a:prstGeom>
        </p:spPr>
      </p:pic>
      <p:pic>
        <p:nvPicPr>
          <p:cNvPr id="30" name="Picture 29">
            <a:extLst>
              <a:ext uri="{FF2B5EF4-FFF2-40B4-BE49-F238E27FC236}">
                <a16:creationId xmlns:a16="http://schemas.microsoft.com/office/drawing/2014/main" id="{D2871101-6C09-70EE-926C-3E032DE37003}"/>
              </a:ext>
            </a:extLst>
          </p:cNvPr>
          <p:cNvPicPr>
            <a:picLocks noChangeAspect="1"/>
          </p:cNvPicPr>
          <p:nvPr/>
        </p:nvPicPr>
        <p:blipFill>
          <a:blip r:embed="rId3"/>
          <a:stretch>
            <a:fillRect/>
          </a:stretch>
        </p:blipFill>
        <p:spPr>
          <a:xfrm>
            <a:off x="8125905" y="1199638"/>
            <a:ext cx="3761295" cy="3677162"/>
          </a:xfrm>
          <a:prstGeom prst="rect">
            <a:avLst/>
          </a:prstGeom>
        </p:spPr>
      </p:pic>
      <p:pic>
        <p:nvPicPr>
          <p:cNvPr id="16" name="Picture 15">
            <a:extLst>
              <a:ext uri="{FF2B5EF4-FFF2-40B4-BE49-F238E27FC236}">
                <a16:creationId xmlns:a16="http://schemas.microsoft.com/office/drawing/2014/main" id="{DEC35C89-4197-5DB7-B340-225BC139B98D}"/>
              </a:ext>
            </a:extLst>
          </p:cNvPr>
          <p:cNvPicPr>
            <a:picLocks noChangeAspect="1"/>
          </p:cNvPicPr>
          <p:nvPr/>
        </p:nvPicPr>
        <p:blipFill>
          <a:blip r:embed="rId4"/>
          <a:stretch>
            <a:fillRect/>
          </a:stretch>
        </p:blipFill>
        <p:spPr>
          <a:xfrm>
            <a:off x="381000" y="1199637"/>
            <a:ext cx="3886742" cy="3677163"/>
          </a:xfrm>
          <a:prstGeom prst="rect">
            <a:avLst/>
          </a:prstGeom>
        </p:spPr>
      </p:pic>
      <p:sp>
        <p:nvSpPr>
          <p:cNvPr id="2" name="Title 1">
            <a:extLst>
              <a:ext uri="{FF2B5EF4-FFF2-40B4-BE49-F238E27FC236}">
                <a16:creationId xmlns:a16="http://schemas.microsoft.com/office/drawing/2014/main" id="{D4FDD954-D9C7-5552-F337-37F9541E8A18}"/>
              </a:ext>
            </a:extLst>
          </p:cNvPr>
          <p:cNvSpPr>
            <a:spLocks noGrp="1"/>
          </p:cNvSpPr>
          <p:nvPr>
            <p:ph type="title"/>
          </p:nvPr>
        </p:nvSpPr>
        <p:spPr>
          <a:xfrm>
            <a:off x="914400" y="685800"/>
            <a:ext cx="10363200" cy="473746"/>
          </a:xfrm>
        </p:spPr>
        <p:txBody>
          <a:bodyPr/>
          <a:lstStyle/>
          <a:p>
            <a:r>
              <a:rPr lang="en-US" dirty="0"/>
              <a:t>Call schedule, July thru Sept</a:t>
            </a:r>
          </a:p>
        </p:txBody>
      </p:sp>
      <p:sp>
        <p:nvSpPr>
          <p:cNvPr id="4" name="Slide Number Placeholder 3">
            <a:extLst>
              <a:ext uri="{FF2B5EF4-FFF2-40B4-BE49-F238E27FC236}">
                <a16:creationId xmlns:a16="http://schemas.microsoft.com/office/drawing/2014/main" id="{CDD6AB1C-8AE7-49EE-68EE-0AA96328A5E4}"/>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16</a:t>
            </a:fld>
            <a:endParaRPr lang="en-US"/>
          </a:p>
        </p:txBody>
      </p:sp>
      <p:sp>
        <p:nvSpPr>
          <p:cNvPr id="6" name="Rectangle 5">
            <a:extLst>
              <a:ext uri="{FF2B5EF4-FFF2-40B4-BE49-F238E27FC236}">
                <a16:creationId xmlns:a16="http://schemas.microsoft.com/office/drawing/2014/main" id="{E61B60C2-DE18-3AB6-9DCD-91ECD8328E1F}"/>
              </a:ext>
            </a:extLst>
          </p:cNvPr>
          <p:cNvSpPr/>
          <p:nvPr/>
        </p:nvSpPr>
        <p:spPr bwMode="auto">
          <a:xfrm>
            <a:off x="906661" y="3441219"/>
            <a:ext cx="1729870" cy="312343"/>
          </a:xfrm>
          <a:prstGeom prst="rect">
            <a:avLst/>
          </a:prstGeom>
          <a:noFill/>
          <a:ln w="38100" cap="flat" cmpd="sng" algn="ctr">
            <a:solidFill>
              <a:srgbClr val="FFC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noFill/>
              <a:effectLst/>
              <a:latin typeface="Times New Roman" pitchFamily="18" charset="0"/>
            </a:endParaRPr>
          </a:p>
        </p:txBody>
      </p:sp>
      <p:sp>
        <p:nvSpPr>
          <p:cNvPr id="15" name="Text Placeholder 2">
            <a:extLst>
              <a:ext uri="{FF2B5EF4-FFF2-40B4-BE49-F238E27FC236}">
                <a16:creationId xmlns:a16="http://schemas.microsoft.com/office/drawing/2014/main" id="{4456E55B-229E-4F26-97EE-6321022DE43A}"/>
              </a:ext>
            </a:extLst>
          </p:cNvPr>
          <p:cNvSpPr>
            <a:spLocks noGrp="1"/>
          </p:cNvSpPr>
          <p:nvPr>
            <p:ph type="body" sz="half" idx="1"/>
          </p:nvPr>
        </p:nvSpPr>
        <p:spPr>
          <a:xfrm>
            <a:off x="914400" y="5082870"/>
            <a:ext cx="10363200" cy="1311083"/>
          </a:xfrm>
        </p:spPr>
        <p:txBody>
          <a:bodyPr>
            <a:normAutofit fontScale="85000" lnSpcReduction="20000"/>
          </a:bodyPr>
          <a:lstStyle/>
          <a:p>
            <a:r>
              <a:rPr lang="en-US"/>
              <a:t>Tuesday, </a:t>
            </a:r>
            <a:r>
              <a:rPr lang="en-US" dirty="0"/>
              <a:t>July 30, 06:00 PT (1 hour)</a:t>
            </a:r>
          </a:p>
          <a:p>
            <a:r>
              <a:rPr lang="en-US" dirty="0"/>
              <a:t>Weekly Tuesdays and Thursdays 06:00 (1 hour)</a:t>
            </a:r>
          </a:p>
          <a:p>
            <a:pPr lvl="1"/>
            <a:r>
              <a:rPr lang="en-US" dirty="0"/>
              <a:t>August 6 through September 5.</a:t>
            </a:r>
          </a:p>
        </p:txBody>
      </p:sp>
      <p:sp>
        <p:nvSpPr>
          <p:cNvPr id="18" name="Rectangle 17">
            <a:extLst>
              <a:ext uri="{FF2B5EF4-FFF2-40B4-BE49-F238E27FC236}">
                <a16:creationId xmlns:a16="http://schemas.microsoft.com/office/drawing/2014/main" id="{A208B75B-0259-B6E2-AAB1-9FA02085AE3E}"/>
              </a:ext>
            </a:extLst>
          </p:cNvPr>
          <p:cNvSpPr/>
          <p:nvPr/>
        </p:nvSpPr>
        <p:spPr bwMode="auto">
          <a:xfrm>
            <a:off x="8766516" y="2895600"/>
            <a:ext cx="2130084" cy="312343"/>
          </a:xfrm>
          <a:prstGeom prst="rect">
            <a:avLst/>
          </a:prstGeom>
          <a:noFill/>
          <a:ln w="38100" cap="flat" cmpd="sng" algn="ctr">
            <a:solidFill>
              <a:srgbClr val="FFC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noFill/>
              <a:effectLst/>
              <a:latin typeface="Times New Roman" pitchFamily="18" charset="0"/>
            </a:endParaRPr>
          </a:p>
        </p:txBody>
      </p:sp>
      <p:sp>
        <p:nvSpPr>
          <p:cNvPr id="19" name="Oval 18">
            <a:extLst>
              <a:ext uri="{FF2B5EF4-FFF2-40B4-BE49-F238E27FC236}">
                <a16:creationId xmlns:a16="http://schemas.microsoft.com/office/drawing/2014/main" id="{9EFF831B-0AF7-D171-C983-0D54EB61EB36}"/>
              </a:ext>
            </a:extLst>
          </p:cNvPr>
          <p:cNvSpPr/>
          <p:nvPr/>
        </p:nvSpPr>
        <p:spPr bwMode="auto">
          <a:xfrm>
            <a:off x="10439400" y="2394330"/>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20" name="Oval 19">
            <a:extLst>
              <a:ext uri="{FF2B5EF4-FFF2-40B4-BE49-F238E27FC236}">
                <a16:creationId xmlns:a16="http://schemas.microsoft.com/office/drawing/2014/main" id="{79C1A53E-24A6-1F68-8787-4C1B1C0F844C}"/>
              </a:ext>
            </a:extLst>
          </p:cNvPr>
          <p:cNvSpPr/>
          <p:nvPr/>
        </p:nvSpPr>
        <p:spPr bwMode="auto">
          <a:xfrm>
            <a:off x="9296400" y="2394330"/>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5" name="Oval 4">
            <a:extLst>
              <a:ext uri="{FF2B5EF4-FFF2-40B4-BE49-F238E27FC236}">
                <a16:creationId xmlns:a16="http://schemas.microsoft.com/office/drawing/2014/main" id="{6B1AB1B4-08A2-2E13-877B-2B70F23FCCD3}"/>
              </a:ext>
            </a:extLst>
          </p:cNvPr>
          <p:cNvSpPr/>
          <p:nvPr/>
        </p:nvSpPr>
        <p:spPr bwMode="auto">
          <a:xfrm>
            <a:off x="1592461" y="4431819"/>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21" name="Oval 20">
            <a:extLst>
              <a:ext uri="{FF2B5EF4-FFF2-40B4-BE49-F238E27FC236}">
                <a16:creationId xmlns:a16="http://schemas.microsoft.com/office/drawing/2014/main" id="{0B60F037-84E2-B4E0-AB83-FBC5A62B9B42}"/>
              </a:ext>
            </a:extLst>
          </p:cNvPr>
          <p:cNvSpPr/>
          <p:nvPr/>
        </p:nvSpPr>
        <p:spPr bwMode="auto">
          <a:xfrm>
            <a:off x="5486400" y="4525617"/>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25" name="Oval 24">
            <a:extLst>
              <a:ext uri="{FF2B5EF4-FFF2-40B4-BE49-F238E27FC236}">
                <a16:creationId xmlns:a16="http://schemas.microsoft.com/office/drawing/2014/main" id="{8D63CEA6-4724-B2C9-A704-58E6FD8C8D6F}"/>
              </a:ext>
            </a:extLst>
          </p:cNvPr>
          <p:cNvSpPr/>
          <p:nvPr/>
        </p:nvSpPr>
        <p:spPr bwMode="auto">
          <a:xfrm>
            <a:off x="6629400" y="4535979"/>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31" name="Oval 30">
            <a:extLst>
              <a:ext uri="{FF2B5EF4-FFF2-40B4-BE49-F238E27FC236}">
                <a16:creationId xmlns:a16="http://schemas.microsoft.com/office/drawing/2014/main" id="{AF450B58-E231-CB49-F965-DB9145E057D1}"/>
              </a:ext>
            </a:extLst>
          </p:cNvPr>
          <p:cNvSpPr/>
          <p:nvPr/>
        </p:nvSpPr>
        <p:spPr bwMode="auto">
          <a:xfrm>
            <a:off x="5486400" y="4012222"/>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32" name="Oval 31">
            <a:extLst>
              <a:ext uri="{FF2B5EF4-FFF2-40B4-BE49-F238E27FC236}">
                <a16:creationId xmlns:a16="http://schemas.microsoft.com/office/drawing/2014/main" id="{3727CBD0-2E90-1600-1D4A-28D3AEACB21F}"/>
              </a:ext>
            </a:extLst>
          </p:cNvPr>
          <p:cNvSpPr/>
          <p:nvPr/>
        </p:nvSpPr>
        <p:spPr bwMode="auto">
          <a:xfrm>
            <a:off x="6629400" y="4022584"/>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33" name="Oval 32">
            <a:extLst>
              <a:ext uri="{FF2B5EF4-FFF2-40B4-BE49-F238E27FC236}">
                <a16:creationId xmlns:a16="http://schemas.microsoft.com/office/drawing/2014/main" id="{4CAFFFD6-80AC-15B9-C666-A3E444E14BC6}"/>
              </a:ext>
            </a:extLst>
          </p:cNvPr>
          <p:cNvSpPr/>
          <p:nvPr/>
        </p:nvSpPr>
        <p:spPr bwMode="auto">
          <a:xfrm>
            <a:off x="5486400" y="3505200"/>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34" name="Oval 33">
            <a:extLst>
              <a:ext uri="{FF2B5EF4-FFF2-40B4-BE49-F238E27FC236}">
                <a16:creationId xmlns:a16="http://schemas.microsoft.com/office/drawing/2014/main" id="{82221AF3-CDE1-6284-0E42-044E7869808F}"/>
              </a:ext>
            </a:extLst>
          </p:cNvPr>
          <p:cNvSpPr/>
          <p:nvPr/>
        </p:nvSpPr>
        <p:spPr bwMode="auto">
          <a:xfrm>
            <a:off x="6629400" y="3515562"/>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35" name="Oval 34">
            <a:extLst>
              <a:ext uri="{FF2B5EF4-FFF2-40B4-BE49-F238E27FC236}">
                <a16:creationId xmlns:a16="http://schemas.microsoft.com/office/drawing/2014/main" id="{FD8C94AE-F7FB-E3D5-DF8E-ADC8C584B2BA}"/>
              </a:ext>
            </a:extLst>
          </p:cNvPr>
          <p:cNvSpPr/>
          <p:nvPr/>
        </p:nvSpPr>
        <p:spPr bwMode="auto">
          <a:xfrm>
            <a:off x="5486400" y="3048000"/>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36" name="Oval 35">
            <a:extLst>
              <a:ext uri="{FF2B5EF4-FFF2-40B4-BE49-F238E27FC236}">
                <a16:creationId xmlns:a16="http://schemas.microsoft.com/office/drawing/2014/main" id="{00B4570F-4649-36B7-CFFE-E159EF786CCD}"/>
              </a:ext>
            </a:extLst>
          </p:cNvPr>
          <p:cNvSpPr/>
          <p:nvPr/>
        </p:nvSpPr>
        <p:spPr bwMode="auto">
          <a:xfrm>
            <a:off x="6629400" y="3058362"/>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3" name="Arrow: Right 2">
            <a:extLst>
              <a:ext uri="{FF2B5EF4-FFF2-40B4-BE49-F238E27FC236}">
                <a16:creationId xmlns:a16="http://schemas.microsoft.com/office/drawing/2014/main" id="{EC714E73-BEDA-664D-E025-D8906BFEFF8E}"/>
              </a:ext>
            </a:extLst>
          </p:cNvPr>
          <p:cNvSpPr/>
          <p:nvPr/>
        </p:nvSpPr>
        <p:spPr bwMode="auto">
          <a:xfrm rot="1848640">
            <a:off x="5898229" y="3141997"/>
            <a:ext cx="838200" cy="533400"/>
          </a:xfrm>
          <a:prstGeom prst="rightArrow">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mn-lt"/>
              </a:rPr>
              <a:t>Next</a:t>
            </a:r>
          </a:p>
        </p:txBody>
      </p:sp>
      <p:sp>
        <p:nvSpPr>
          <p:cNvPr id="7" name="Arrow: Right 6">
            <a:extLst>
              <a:ext uri="{FF2B5EF4-FFF2-40B4-BE49-F238E27FC236}">
                <a16:creationId xmlns:a16="http://schemas.microsoft.com/office/drawing/2014/main" id="{F95A4314-6C28-7526-F393-3C2CCAA9C520}"/>
              </a:ext>
            </a:extLst>
          </p:cNvPr>
          <p:cNvSpPr/>
          <p:nvPr/>
        </p:nvSpPr>
        <p:spPr bwMode="auto">
          <a:xfrm rot="1848640">
            <a:off x="4721107" y="3162299"/>
            <a:ext cx="838200" cy="533400"/>
          </a:xfrm>
          <a:prstGeom prst="rightArrow">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mn-lt"/>
              </a:rPr>
              <a:t>Now</a:t>
            </a:r>
          </a:p>
        </p:txBody>
      </p:sp>
    </p:spTree>
    <p:extLst>
      <p:ext uri="{BB962C8B-B14F-4D97-AF65-F5344CB8AC3E}">
        <p14:creationId xmlns:p14="http://schemas.microsoft.com/office/powerpoint/2010/main" val="33915925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58F71-290D-7146-1E88-A5CC93F2366B}"/>
              </a:ext>
            </a:extLst>
          </p:cNvPr>
          <p:cNvSpPr>
            <a:spLocks noGrp="1"/>
          </p:cNvSpPr>
          <p:nvPr>
            <p:ph type="title"/>
          </p:nvPr>
        </p:nvSpPr>
        <p:spPr>
          <a:xfrm>
            <a:off x="914400" y="685800"/>
            <a:ext cx="10363200" cy="533400"/>
          </a:xfrm>
        </p:spPr>
        <p:txBody>
          <a:bodyPr/>
          <a:lstStyle/>
          <a:p>
            <a:r>
              <a:rPr lang="en-US" dirty="0"/>
              <a:t>Recess</a:t>
            </a:r>
          </a:p>
        </p:txBody>
      </p:sp>
      <p:sp>
        <p:nvSpPr>
          <p:cNvPr id="4" name="Slide Number Placeholder 3">
            <a:extLst>
              <a:ext uri="{FF2B5EF4-FFF2-40B4-BE49-F238E27FC236}">
                <a16:creationId xmlns:a16="http://schemas.microsoft.com/office/drawing/2014/main" id="{AC6808DB-A970-B770-72CB-D3AA92AD8BEC}"/>
              </a:ext>
            </a:extLst>
          </p:cNvPr>
          <p:cNvSpPr>
            <a:spLocks noGrp="1"/>
          </p:cNvSpPr>
          <p:nvPr>
            <p:ph type="sldNum" sz="quarter" idx="12"/>
          </p:nvPr>
        </p:nvSpPr>
        <p:spPr/>
        <p:txBody>
          <a:bodyPr/>
          <a:lstStyle/>
          <a:p>
            <a:pPr>
              <a:defRPr/>
            </a:pPr>
            <a:r>
              <a:rPr lang="en-US" dirty="0"/>
              <a:t>Slide </a:t>
            </a:r>
            <a:fld id="{C251FCF5-DCE1-4BE7-BAC9-5817EB43EA6A}" type="slidenum">
              <a:rPr lang="en-US" smtClean="0"/>
              <a:pPr>
                <a:defRPr/>
              </a:pPr>
              <a:t>17</a:t>
            </a:fld>
            <a:endParaRPr lang="en-US" dirty="0"/>
          </a:p>
        </p:txBody>
      </p:sp>
    </p:spTree>
    <p:extLst>
      <p:ext uri="{BB962C8B-B14F-4D97-AF65-F5344CB8AC3E}">
        <p14:creationId xmlns:p14="http://schemas.microsoft.com/office/powerpoint/2010/main" val="21596465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D478927-EBBB-D360-6913-635EC8422525}"/>
              </a:ext>
            </a:extLst>
          </p:cNvPr>
          <p:cNvSpPr>
            <a:spLocks noGrp="1"/>
          </p:cNvSpPr>
          <p:nvPr>
            <p:ph type="sldNum" sz="quarter" idx="12"/>
          </p:nvPr>
        </p:nvSpPr>
        <p:spPr/>
        <p:txBody>
          <a:bodyPr/>
          <a:lstStyle/>
          <a:p>
            <a:pPr>
              <a:defRPr/>
            </a:pPr>
            <a:r>
              <a:rPr lang="en-US" dirty="0"/>
              <a:t>Slide </a:t>
            </a:r>
            <a:fld id="{C251FCF5-DCE1-4BE7-BAC9-5817EB43EA6A}" type="slidenum">
              <a:rPr lang="en-US" smtClean="0"/>
              <a:pPr>
                <a:defRPr/>
              </a:pPr>
              <a:t>2</a:t>
            </a:fld>
            <a:endParaRPr lang="en-US" dirty="0"/>
          </a:p>
        </p:txBody>
      </p:sp>
      <p:pic>
        <p:nvPicPr>
          <p:cNvPr id="9" name="Picture 8" descr="A picture containing text, colorful, decorated&#10;&#10;Description automatically generated">
            <a:extLst>
              <a:ext uri="{FF2B5EF4-FFF2-40B4-BE49-F238E27FC236}">
                <a16:creationId xmlns:a16="http://schemas.microsoft.com/office/drawing/2014/main" id="{F8964304-CE5A-A095-76A5-E7A96A91177F}"/>
              </a:ext>
            </a:extLst>
          </p:cNvPr>
          <p:cNvPicPr>
            <a:picLocks noChangeAspect="1"/>
          </p:cNvPicPr>
          <p:nvPr/>
        </p:nvPicPr>
        <p:blipFill>
          <a:blip r:embed="rId2"/>
          <a:stretch>
            <a:fillRect/>
          </a:stretch>
        </p:blipFill>
        <p:spPr>
          <a:xfrm>
            <a:off x="479376" y="764704"/>
            <a:ext cx="1430914" cy="150962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0" name="Title 2">
            <a:extLst>
              <a:ext uri="{FF2B5EF4-FFF2-40B4-BE49-F238E27FC236}">
                <a16:creationId xmlns:a16="http://schemas.microsoft.com/office/drawing/2014/main" id="{5CCCC684-B412-AB4C-0936-26DD339068F4}"/>
              </a:ext>
            </a:extLst>
          </p:cNvPr>
          <p:cNvSpPr>
            <a:spLocks noGrp="1"/>
          </p:cNvSpPr>
          <p:nvPr>
            <p:ph type="ctrTitle"/>
          </p:nvPr>
        </p:nvSpPr>
        <p:spPr>
          <a:xfrm>
            <a:off x="3906417" y="804307"/>
            <a:ext cx="7772400" cy="1470025"/>
          </a:xfrm>
          <a:solidFill>
            <a:schemeClr val="bg1">
              <a:lumMod val="95000"/>
            </a:schemeClr>
          </a:solidFill>
        </p:spPr>
        <p:txBody>
          <a:bodyPr/>
          <a:lstStyle/>
          <a:p>
            <a:r>
              <a:rPr lang="en-US" dirty="0"/>
              <a:t>Task Group 15.4ab</a:t>
            </a:r>
            <a:br>
              <a:rPr lang="en-US" dirty="0"/>
            </a:br>
            <a:r>
              <a:rPr lang="en-US" sz="3600" dirty="0"/>
              <a:t>Next Generation UWB Amendment</a:t>
            </a:r>
          </a:p>
        </p:txBody>
      </p:sp>
      <p:sp>
        <p:nvSpPr>
          <p:cNvPr id="11" name="Subtitle 3">
            <a:extLst>
              <a:ext uri="{FF2B5EF4-FFF2-40B4-BE49-F238E27FC236}">
                <a16:creationId xmlns:a16="http://schemas.microsoft.com/office/drawing/2014/main" id="{1F0D43FA-F6BD-0786-B287-9D745B501004}"/>
              </a:ext>
            </a:extLst>
          </p:cNvPr>
          <p:cNvSpPr>
            <a:spLocks noGrp="1"/>
          </p:cNvSpPr>
          <p:nvPr>
            <p:ph type="subTitle" idx="1"/>
          </p:nvPr>
        </p:nvSpPr>
        <p:spPr>
          <a:xfrm>
            <a:off x="839415" y="2372137"/>
            <a:ext cx="10839401" cy="4039056"/>
          </a:xfrm>
          <a:ln>
            <a:solidFill>
              <a:schemeClr val="bg2">
                <a:lumMod val="20000"/>
                <a:lumOff val="80000"/>
              </a:schemeClr>
            </a:solidFill>
          </a:ln>
        </p:spPr>
        <p:txBody>
          <a:bodyPr/>
          <a:lstStyle/>
          <a:p>
            <a:r>
              <a:rPr lang="en-US" sz="2800" dirty="0"/>
              <a:t>Meeting Slides for the Interim meeting</a:t>
            </a:r>
          </a:p>
          <a:p>
            <a:r>
              <a:rPr lang="en-US" sz="2800" dirty="0"/>
              <a:t> July 30</a:t>
            </a:r>
            <a:r>
              <a:rPr lang="en-US" sz="2800" baseline="30000" dirty="0"/>
              <a:t>th</a:t>
            </a:r>
            <a:r>
              <a:rPr lang="en-US" sz="2800" dirty="0"/>
              <a:t> through Sept 5</a:t>
            </a:r>
            <a:r>
              <a:rPr lang="en-US" sz="2800" baseline="30000" dirty="0"/>
              <a:t>th</a:t>
            </a:r>
            <a:r>
              <a:rPr lang="en-US" sz="2800" dirty="0"/>
              <a:t>, 2024</a:t>
            </a:r>
          </a:p>
          <a:p>
            <a:endParaRPr lang="en-US" sz="2800" dirty="0"/>
          </a:p>
          <a:p>
            <a:endParaRPr lang="en-US" sz="2800" dirty="0"/>
          </a:p>
          <a:p>
            <a:endParaRPr lang="en-US" sz="2800" dirty="0"/>
          </a:p>
        </p:txBody>
      </p:sp>
    </p:spTree>
    <p:extLst>
      <p:ext uri="{BB962C8B-B14F-4D97-AF65-F5344CB8AC3E}">
        <p14:creationId xmlns:p14="http://schemas.microsoft.com/office/powerpoint/2010/main" val="6637388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06000-37FB-5B0E-44CE-F219554A63A2}"/>
              </a:ext>
            </a:extLst>
          </p:cNvPr>
          <p:cNvSpPr>
            <a:spLocks noGrp="1"/>
          </p:cNvSpPr>
          <p:nvPr>
            <p:ph type="title"/>
          </p:nvPr>
        </p:nvSpPr>
        <p:spPr/>
        <p:txBody>
          <a:bodyPr/>
          <a:lstStyle/>
          <a:p>
            <a:r>
              <a:rPr lang="en-US" b="1" dirty="0">
                <a:latin typeface="+mn-lt"/>
              </a:rPr>
              <a:t>Meeting Preamble </a:t>
            </a:r>
          </a:p>
        </p:txBody>
      </p:sp>
      <p:sp>
        <p:nvSpPr>
          <p:cNvPr id="3" name="Text Placeholder 2">
            <a:extLst>
              <a:ext uri="{FF2B5EF4-FFF2-40B4-BE49-F238E27FC236}">
                <a16:creationId xmlns:a16="http://schemas.microsoft.com/office/drawing/2014/main" id="{8C6D1B6F-3DBA-9EF3-93F4-483187D6D518}"/>
              </a:ext>
            </a:extLst>
          </p:cNvPr>
          <p:cNvSpPr>
            <a:spLocks noGrp="1"/>
          </p:cNvSpPr>
          <p:nvPr>
            <p:ph type="body" sz="half" idx="1"/>
          </p:nvPr>
        </p:nvSpPr>
        <p:spPr>
          <a:xfrm>
            <a:off x="914400" y="1981200"/>
            <a:ext cx="10363200" cy="1524000"/>
          </a:xfrm>
        </p:spPr>
        <p:txBody>
          <a:bodyPr/>
          <a:lstStyle/>
          <a:p>
            <a:pPr algn="ctr"/>
            <a:r>
              <a:rPr lang="en-US" dirty="0"/>
              <a:t>Stuff you need to know before we get to the meeting content</a:t>
            </a:r>
          </a:p>
          <a:p>
            <a:pPr algn="ctr"/>
            <a:endParaRPr lang="en-US" dirty="0"/>
          </a:p>
        </p:txBody>
      </p:sp>
      <p:sp>
        <p:nvSpPr>
          <p:cNvPr id="5" name="Slide Number Placeholder 4">
            <a:extLst>
              <a:ext uri="{FF2B5EF4-FFF2-40B4-BE49-F238E27FC236}">
                <a16:creationId xmlns:a16="http://schemas.microsoft.com/office/drawing/2014/main" id="{078E59CC-9CD4-87CC-1D6F-88D7B694035B}"/>
              </a:ext>
            </a:extLst>
          </p:cNvPr>
          <p:cNvSpPr>
            <a:spLocks noGrp="1"/>
          </p:cNvSpPr>
          <p:nvPr>
            <p:ph type="sldNum" sz="quarter" idx="12"/>
          </p:nvPr>
        </p:nvSpPr>
        <p:spPr/>
        <p:txBody>
          <a:bodyPr/>
          <a:lstStyle/>
          <a:p>
            <a:pPr>
              <a:defRPr/>
            </a:pPr>
            <a:r>
              <a:rPr lang="en-US" dirty="0"/>
              <a:t>Slide </a:t>
            </a:r>
            <a:fld id="{C251FCF5-DCE1-4BE7-BAC9-5817EB43EA6A}" type="slidenum">
              <a:rPr lang="en-US" smtClean="0"/>
              <a:pPr>
                <a:defRPr/>
              </a:pPr>
              <a:t>3</a:t>
            </a:fld>
            <a:endParaRPr lang="en-US" dirty="0"/>
          </a:p>
        </p:txBody>
      </p:sp>
      <p:pic>
        <p:nvPicPr>
          <p:cNvPr id="7" name="Picture Placeholder 10">
            <a:extLst>
              <a:ext uri="{FF2B5EF4-FFF2-40B4-BE49-F238E27FC236}">
                <a16:creationId xmlns:a16="http://schemas.microsoft.com/office/drawing/2014/main" id="{8FD5CBBD-F98E-A44E-88FB-0E79C4EBDEBC}"/>
              </a:ext>
            </a:extLst>
          </p:cNvPr>
          <p:cNvPicPr>
            <a:picLocks noGrp="1" noChangeAspect="1"/>
          </p:cNvPicPr>
          <p:nvPr>
            <p:ph sz="half" idx="2"/>
          </p:nvPr>
        </p:nvPicPr>
        <p:blipFill rotWithShape="1">
          <a:blip r:embed="rId2"/>
          <a:stretch/>
        </p:blipFill>
        <p:spPr>
          <a:xfrm>
            <a:off x="6707187" y="3661355"/>
            <a:ext cx="3806825" cy="1751139"/>
          </a:xfrm>
          <a:noFill/>
        </p:spPr>
      </p:pic>
    </p:spTree>
    <p:extLst>
      <p:ext uri="{BB962C8B-B14F-4D97-AF65-F5344CB8AC3E}">
        <p14:creationId xmlns:p14="http://schemas.microsoft.com/office/powerpoint/2010/main" val="20051473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0CD1AC1-9EB6-42CD-2D50-0D57D55B161D}"/>
              </a:ext>
            </a:extLst>
          </p:cNvPr>
          <p:cNvSpPr>
            <a:spLocks noGrp="1"/>
          </p:cNvSpPr>
          <p:nvPr>
            <p:ph type="title"/>
          </p:nvPr>
        </p:nvSpPr>
        <p:spPr/>
        <p:txBody>
          <a:bodyPr/>
          <a:lstStyle/>
          <a:p>
            <a:r>
              <a:rPr lang="en-US" dirty="0"/>
              <a:t>Task Group Rules</a:t>
            </a:r>
          </a:p>
        </p:txBody>
      </p:sp>
      <p:sp>
        <p:nvSpPr>
          <p:cNvPr id="7" name="Text Placeholder 6">
            <a:extLst>
              <a:ext uri="{FF2B5EF4-FFF2-40B4-BE49-F238E27FC236}">
                <a16:creationId xmlns:a16="http://schemas.microsoft.com/office/drawing/2014/main" id="{24BA0305-4752-4A4F-B402-CE02265FCC6E}"/>
              </a:ext>
            </a:extLst>
          </p:cNvPr>
          <p:cNvSpPr>
            <a:spLocks noGrp="1"/>
          </p:cNvSpPr>
          <p:nvPr>
            <p:ph type="body" sz="half" idx="1"/>
          </p:nvPr>
        </p:nvSpPr>
        <p:spPr/>
        <p:txBody>
          <a:bodyPr>
            <a:normAutofit fontScale="92500" lnSpcReduction="20000"/>
          </a:bodyPr>
          <a:lstStyle/>
          <a:p>
            <a:r>
              <a:rPr lang="en-US" dirty="0"/>
              <a:t>Discussion: Everyone present is welcome</a:t>
            </a:r>
          </a:p>
          <a:p>
            <a:r>
              <a:rPr lang="en-US" dirty="0"/>
              <a:t>Straw polls: Everyone present may vote</a:t>
            </a:r>
          </a:p>
          <a:p>
            <a:r>
              <a:rPr lang="en-US" dirty="0"/>
              <a:t>Formal motions: WG voters</a:t>
            </a:r>
          </a:p>
          <a:p>
            <a:r>
              <a:rPr lang="en-US" dirty="0"/>
              <a:t>To make, second and vote</a:t>
            </a:r>
          </a:p>
          <a:p>
            <a:r>
              <a:rPr lang="en-US" dirty="0"/>
              <a:t>Patent policy for PAR activities applies</a:t>
            </a:r>
          </a:p>
          <a:p>
            <a:r>
              <a:rPr lang="en-US" dirty="0"/>
              <a:t>All the usual rules of conduct</a:t>
            </a:r>
          </a:p>
          <a:p>
            <a:endParaRPr lang="en-US" dirty="0">
              <a:solidFill>
                <a:schemeClr val="accent1">
                  <a:lumMod val="50000"/>
                </a:schemeClr>
              </a:solidFill>
            </a:endParaRPr>
          </a:p>
          <a:p>
            <a:pPr marL="0" indent="0" algn="ctr">
              <a:buNone/>
            </a:pPr>
            <a:r>
              <a:rPr lang="en-US" dirty="0">
                <a:solidFill>
                  <a:schemeClr val="accent1">
                    <a:lumMod val="50000"/>
                  </a:schemeClr>
                </a:solidFill>
              </a:rPr>
              <a:t>Please identify yourself on first contact with name and affiliation</a:t>
            </a:r>
          </a:p>
        </p:txBody>
      </p:sp>
      <p:sp>
        <p:nvSpPr>
          <p:cNvPr id="5" name="Slide Number Placeholder 4">
            <a:extLst>
              <a:ext uri="{FF2B5EF4-FFF2-40B4-BE49-F238E27FC236}">
                <a16:creationId xmlns:a16="http://schemas.microsoft.com/office/drawing/2014/main" id="{2CC92302-9016-8F7F-76AE-8CE24BFF20AC}"/>
              </a:ext>
            </a:extLst>
          </p:cNvPr>
          <p:cNvSpPr>
            <a:spLocks noGrp="1"/>
          </p:cNvSpPr>
          <p:nvPr>
            <p:ph type="sldNum" sz="quarter" idx="12"/>
          </p:nvPr>
        </p:nvSpPr>
        <p:spPr/>
        <p:txBody>
          <a:bodyPr/>
          <a:lstStyle/>
          <a:p>
            <a:pPr>
              <a:defRPr/>
            </a:pPr>
            <a:r>
              <a:rPr lang="en-US" dirty="0"/>
              <a:t>Slide </a:t>
            </a:r>
            <a:fld id="{C251FCF5-DCE1-4BE7-BAC9-5817EB43EA6A}" type="slidenum">
              <a:rPr lang="en-US" smtClean="0"/>
              <a:pPr>
                <a:defRPr/>
              </a:pPr>
              <a:t>4</a:t>
            </a:fld>
            <a:endParaRPr lang="en-US" dirty="0"/>
          </a:p>
        </p:txBody>
      </p:sp>
    </p:spTree>
    <p:extLst>
      <p:ext uri="{BB962C8B-B14F-4D97-AF65-F5344CB8AC3E}">
        <p14:creationId xmlns:p14="http://schemas.microsoft.com/office/powerpoint/2010/main" val="26999251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70D7A-4A41-A8C9-F440-8575D5BA2C8C}"/>
              </a:ext>
            </a:extLst>
          </p:cNvPr>
          <p:cNvSpPr>
            <a:spLocks noGrp="1"/>
          </p:cNvSpPr>
          <p:nvPr>
            <p:ph type="title"/>
          </p:nvPr>
        </p:nvSpPr>
        <p:spPr/>
        <p:txBody>
          <a:bodyPr/>
          <a:lstStyle/>
          <a:p>
            <a:r>
              <a:rPr lang="en-US" dirty="0"/>
              <a:t>IEEE-SA Patent, Copyright, and Participation Policies</a:t>
            </a:r>
          </a:p>
        </p:txBody>
      </p:sp>
      <p:sp>
        <p:nvSpPr>
          <p:cNvPr id="3" name="Text Placeholder 2">
            <a:extLst>
              <a:ext uri="{FF2B5EF4-FFF2-40B4-BE49-F238E27FC236}">
                <a16:creationId xmlns:a16="http://schemas.microsoft.com/office/drawing/2014/main" id="{8E0FFB2B-963D-39C7-8B1F-D3EF64FDAE3E}"/>
              </a:ext>
            </a:extLst>
          </p:cNvPr>
          <p:cNvSpPr>
            <a:spLocks noGrp="1"/>
          </p:cNvSpPr>
          <p:nvPr>
            <p:ph type="body" sz="half" idx="1"/>
          </p:nvPr>
        </p:nvSpPr>
        <p:spPr/>
        <p:txBody>
          <a:bodyPr>
            <a:normAutofit fontScale="47500" lnSpcReduction="20000"/>
          </a:bodyPr>
          <a:lstStyle/>
          <a:p>
            <a:pPr marL="0" indent="0">
              <a:buNone/>
            </a:pPr>
            <a:r>
              <a:rPr lang="en-US" dirty="0"/>
              <a:t>See: </a:t>
            </a:r>
            <a:r>
              <a:rPr lang="en-US" dirty="0">
                <a:hlinkClick r:id="rId2"/>
              </a:rPr>
              <a:t>https://grouper.ieee.org/groups/802/sapolicies.shtml</a:t>
            </a:r>
            <a:endParaRPr lang="en-US" dirty="0"/>
          </a:p>
          <a:p>
            <a:pPr marL="0" indent="0">
              <a:buNone/>
            </a:pPr>
            <a:endParaRPr lang="en-US" dirty="0"/>
          </a:p>
          <a:p>
            <a:pPr marL="0" indent="0">
              <a:buNone/>
            </a:pPr>
            <a:r>
              <a:rPr lang="en-US" dirty="0"/>
              <a:t>IEEE-SA Patent Slides for Standards Development Meetings (.pdf)</a:t>
            </a:r>
          </a:p>
          <a:p>
            <a:pPr marL="0" indent="0">
              <a:buNone/>
            </a:pPr>
            <a:r>
              <a:rPr lang="en-US" dirty="0">
                <a:hlinkClick r:id="rId3"/>
              </a:rPr>
              <a:t>https://development.standards.ieee.org/myproject/Public/mytools/mob/slideset.pdf</a:t>
            </a:r>
            <a:endParaRPr lang="en-US" dirty="0"/>
          </a:p>
          <a:p>
            <a:pPr marL="0" indent="0">
              <a:buNone/>
            </a:pPr>
            <a:endParaRPr lang="en-US" dirty="0"/>
          </a:p>
          <a:p>
            <a:pPr marL="0" indent="0">
              <a:buNone/>
            </a:pPr>
            <a:r>
              <a:rPr lang="en-US" dirty="0"/>
              <a:t>IEEE-SA Standards Board Patent Committee (</a:t>
            </a:r>
            <a:r>
              <a:rPr lang="en-US" dirty="0" err="1"/>
              <a:t>PatCom</a:t>
            </a:r>
            <a:r>
              <a:rPr lang="en-US" dirty="0"/>
              <a:t>) home page</a:t>
            </a:r>
          </a:p>
          <a:p>
            <a:pPr marL="0" indent="0">
              <a:buNone/>
            </a:pPr>
            <a:r>
              <a:rPr lang="en-US" dirty="0">
                <a:hlinkClick r:id="rId4"/>
              </a:rPr>
              <a:t>https://standards.ieee.org/content/ieee-standards/en/about/sasb/patcom/index.html</a:t>
            </a:r>
            <a:endParaRPr lang="en-US" dirty="0"/>
          </a:p>
          <a:p>
            <a:pPr marL="0" indent="0">
              <a:buNone/>
            </a:pPr>
            <a:endParaRPr lang="en-US" dirty="0"/>
          </a:p>
          <a:p>
            <a:pPr marL="0" indent="0">
              <a:buNone/>
            </a:pPr>
            <a:r>
              <a:rPr lang="en-US" dirty="0"/>
              <a:t>IEEE-SA Participation Policy meeting slide set - individual method (.pdf)</a:t>
            </a:r>
          </a:p>
          <a:p>
            <a:pPr marL="0" indent="0">
              <a:buNone/>
            </a:pPr>
            <a:r>
              <a:rPr lang="en-US" dirty="0">
                <a:hlinkClick r:id="rId5"/>
              </a:rPr>
              <a:t>https://standards.ieee.org/content/dam/ieee-standards/standards/web/documents/other/Participant-Behavior-Individual-Method.pdf</a:t>
            </a:r>
            <a:endParaRPr lang="en-US" dirty="0"/>
          </a:p>
          <a:p>
            <a:pPr marL="0" indent="0">
              <a:buNone/>
            </a:pPr>
            <a:endParaRPr lang="en-US" dirty="0"/>
          </a:p>
          <a:p>
            <a:pPr marL="0" indent="0">
              <a:buNone/>
            </a:pPr>
            <a:r>
              <a:rPr lang="en-US" dirty="0"/>
              <a:t>Working Group Copyright Materials</a:t>
            </a:r>
          </a:p>
          <a:p>
            <a:pPr marL="0" indent="0">
              <a:buNone/>
            </a:pPr>
            <a:r>
              <a:rPr lang="en-US" dirty="0"/>
              <a:t>https://standards.ieee.org/ipr/copyright-materials.html</a:t>
            </a:r>
          </a:p>
          <a:p>
            <a:pPr marL="0" indent="0">
              <a:buNone/>
            </a:pPr>
            <a:r>
              <a:rPr lang="en-US" dirty="0">
                <a:hlinkClick r:id="rId6"/>
              </a:rPr>
              <a:t>https://standards.ieee.org/content/dam/ieee-standards/standards/web/documents/other/ieee-sa-copyright-policy-2019.pdf</a:t>
            </a:r>
            <a:endParaRPr lang="en-US" dirty="0"/>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A74D123C-EC94-C96F-A72B-0283F40F1FEE}"/>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5</a:t>
            </a:fld>
            <a:endParaRPr lang="en-US"/>
          </a:p>
        </p:txBody>
      </p:sp>
    </p:spTree>
    <p:extLst>
      <p:ext uri="{BB962C8B-B14F-4D97-AF65-F5344CB8AC3E}">
        <p14:creationId xmlns:p14="http://schemas.microsoft.com/office/powerpoint/2010/main" val="26013418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BCCB99F-E60D-DF9D-A74D-C5778A97E250}"/>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6</a:t>
            </a:fld>
            <a:endParaRPr lang="en-US"/>
          </a:p>
        </p:txBody>
      </p:sp>
      <p:sp>
        <p:nvSpPr>
          <p:cNvPr id="5" name="Title 1">
            <a:extLst>
              <a:ext uri="{FF2B5EF4-FFF2-40B4-BE49-F238E27FC236}">
                <a16:creationId xmlns:a16="http://schemas.microsoft.com/office/drawing/2014/main" id="{F538B887-D37E-C61E-08C3-4E13F8873F26}"/>
              </a:ext>
            </a:extLst>
          </p:cNvPr>
          <p:cNvSpPr>
            <a:spLocks noGrp="1"/>
          </p:cNvSpPr>
          <p:nvPr>
            <p:ph type="title"/>
          </p:nvPr>
        </p:nvSpPr>
        <p:spPr>
          <a:xfrm>
            <a:off x="1981200" y="764704"/>
            <a:ext cx="8229600" cy="792088"/>
          </a:xfrm>
          <a:solidFill>
            <a:schemeClr val="bg1"/>
          </a:solidFill>
        </p:spPr>
        <p:txBody>
          <a:bodyPr>
            <a:normAutofit/>
          </a:bodyPr>
          <a:lstStyle/>
          <a:p>
            <a:pPr eaLnBrk="1" hangingPunct="1">
              <a:defRPr/>
            </a:pPr>
            <a:r>
              <a:rPr lang="en-US" altLang="en-US" sz="3200" dirty="0">
                <a:solidFill>
                  <a:schemeClr val="tx1"/>
                </a:solidFill>
              </a:rPr>
              <a:t>Participants have a duty to inform the IEEE</a:t>
            </a:r>
            <a:endParaRPr lang="en-US" sz="3200" dirty="0">
              <a:solidFill>
                <a:schemeClr val="tx1"/>
              </a:solidFill>
            </a:endParaRPr>
          </a:p>
        </p:txBody>
      </p:sp>
      <p:sp>
        <p:nvSpPr>
          <p:cNvPr id="6" name="Rectangle 5">
            <a:extLst>
              <a:ext uri="{FF2B5EF4-FFF2-40B4-BE49-F238E27FC236}">
                <a16:creationId xmlns:a16="http://schemas.microsoft.com/office/drawing/2014/main" id="{E2459980-557B-72DB-4E3F-832B688F2108}"/>
              </a:ext>
            </a:extLst>
          </p:cNvPr>
          <p:cNvSpPr/>
          <p:nvPr/>
        </p:nvSpPr>
        <p:spPr>
          <a:xfrm>
            <a:off x="1945464" y="1897788"/>
            <a:ext cx="8489949" cy="4195508"/>
          </a:xfrm>
          <a:prstGeom prst="rect">
            <a:avLst/>
          </a:prstGeom>
        </p:spPr>
        <p:txBody>
          <a:bodyPr>
            <a:spAutoFit/>
          </a:bodyPr>
          <a:lstStyle/>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shall</a:t>
            </a:r>
            <a:r>
              <a:rPr lang="en-US" altLang="en-US" sz="2133" b="1" dirty="0">
                <a:solidFill>
                  <a:schemeClr val="tx1"/>
                </a:solidFill>
                <a:latin typeface="Calibri" panose="020F0502020204030204" pitchFamily="34" charset="0"/>
                <a:cs typeface="Calibri" panose="020F0502020204030204" pitchFamily="34" charset="0"/>
              </a:rPr>
              <a:t>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lvl="1"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anose="020F0502020204030204" pitchFamily="34" charset="0"/>
              <a:cs typeface="Calibri" panose="020F0502020204030204" pitchFamily="34" charset="0"/>
            </a:endParaRPr>
          </a:p>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should </a:t>
            </a:r>
            <a:r>
              <a:rPr lang="en-US" altLang="en-US" sz="2133" b="1" dirty="0">
                <a:solidFill>
                  <a:schemeClr val="tx1"/>
                </a:solidFill>
                <a:latin typeface="Calibri" panose="020F0502020204030204" pitchFamily="34" charset="0"/>
                <a:cs typeface="Calibri" panose="020F0502020204030204" pitchFamily="34" charset="0"/>
              </a:rPr>
              <a:t>inform the IEEE (or cause the IEEE to be informed) of the identity of any other holders of potential Essential Patent Claims</a:t>
            </a: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marL="0" lvl="1" indent="0" algn="ctr" eaLnBrk="1" hangingPunct="1">
              <a:defRPr/>
            </a:pPr>
            <a:r>
              <a:rPr lang="en-US" altLang="en-US" sz="3200" b="1" dirty="0">
                <a:solidFill>
                  <a:schemeClr val="tx1"/>
                </a:solidFill>
                <a:latin typeface="Calibri" panose="020F0502020204030204" pitchFamily="34" charset="0"/>
                <a:cs typeface="Calibri" panose="020F0502020204030204" pitchFamily="34" charset="0"/>
              </a:rPr>
              <a:t>Early identification of holders of potential Essential Patent Claims is encouraged</a:t>
            </a:r>
          </a:p>
        </p:txBody>
      </p:sp>
    </p:spTree>
    <p:extLst>
      <p:ext uri="{BB962C8B-B14F-4D97-AF65-F5344CB8AC3E}">
        <p14:creationId xmlns:p14="http://schemas.microsoft.com/office/powerpoint/2010/main" val="19680108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BCCB99F-E60D-DF9D-A74D-C5778A97E250}"/>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7</a:t>
            </a:fld>
            <a:endParaRPr lang="en-US"/>
          </a:p>
        </p:txBody>
      </p:sp>
      <p:sp>
        <p:nvSpPr>
          <p:cNvPr id="5" name="Title 1">
            <a:extLst>
              <a:ext uri="{FF2B5EF4-FFF2-40B4-BE49-F238E27FC236}">
                <a16:creationId xmlns:a16="http://schemas.microsoft.com/office/drawing/2014/main" id="{F538B887-D37E-C61E-08C3-4E13F8873F26}"/>
              </a:ext>
            </a:extLst>
          </p:cNvPr>
          <p:cNvSpPr>
            <a:spLocks noGrp="1"/>
          </p:cNvSpPr>
          <p:nvPr>
            <p:ph type="title"/>
          </p:nvPr>
        </p:nvSpPr>
        <p:spPr>
          <a:xfrm>
            <a:off x="1981200" y="764704"/>
            <a:ext cx="8229600" cy="792088"/>
          </a:xfrm>
          <a:solidFill>
            <a:schemeClr val="bg1"/>
          </a:solidFill>
        </p:spPr>
        <p:txBody>
          <a:bodyPr>
            <a:normAutofit/>
          </a:bodyPr>
          <a:lstStyle/>
          <a:p>
            <a:pPr eaLnBrk="1" hangingPunct="1">
              <a:defRPr/>
            </a:pPr>
            <a:r>
              <a:rPr lang="en-US" altLang="en-US" sz="3200" dirty="0">
                <a:solidFill>
                  <a:schemeClr val="tx1"/>
                </a:solidFill>
              </a:rPr>
              <a:t>Participants have a duty to inform the IEEE</a:t>
            </a:r>
            <a:endParaRPr lang="en-US" sz="3200" dirty="0">
              <a:solidFill>
                <a:schemeClr val="tx1"/>
              </a:solidFill>
            </a:endParaRPr>
          </a:p>
        </p:txBody>
      </p:sp>
      <p:sp>
        <p:nvSpPr>
          <p:cNvPr id="6" name="Rectangle 5">
            <a:extLst>
              <a:ext uri="{FF2B5EF4-FFF2-40B4-BE49-F238E27FC236}">
                <a16:creationId xmlns:a16="http://schemas.microsoft.com/office/drawing/2014/main" id="{E2459980-557B-72DB-4E3F-832B688F2108}"/>
              </a:ext>
            </a:extLst>
          </p:cNvPr>
          <p:cNvSpPr/>
          <p:nvPr/>
        </p:nvSpPr>
        <p:spPr>
          <a:xfrm>
            <a:off x="1945464" y="1897788"/>
            <a:ext cx="8489949" cy="4195508"/>
          </a:xfrm>
          <a:prstGeom prst="rect">
            <a:avLst/>
          </a:prstGeom>
        </p:spPr>
        <p:txBody>
          <a:bodyPr>
            <a:spAutoFit/>
          </a:bodyPr>
          <a:lstStyle/>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shall</a:t>
            </a:r>
            <a:r>
              <a:rPr lang="en-US" altLang="en-US" sz="2133" b="1" dirty="0">
                <a:solidFill>
                  <a:schemeClr val="tx1"/>
                </a:solidFill>
                <a:latin typeface="Calibri" panose="020F0502020204030204" pitchFamily="34" charset="0"/>
                <a:cs typeface="Calibri" panose="020F0502020204030204" pitchFamily="34" charset="0"/>
              </a:rPr>
              <a:t>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lvl="1"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anose="020F0502020204030204" pitchFamily="34" charset="0"/>
              <a:cs typeface="Calibri" panose="020F0502020204030204" pitchFamily="34" charset="0"/>
            </a:endParaRPr>
          </a:p>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should </a:t>
            </a:r>
            <a:r>
              <a:rPr lang="en-US" altLang="en-US" sz="2133" b="1" dirty="0">
                <a:solidFill>
                  <a:schemeClr val="tx1"/>
                </a:solidFill>
                <a:latin typeface="Calibri" panose="020F0502020204030204" pitchFamily="34" charset="0"/>
                <a:cs typeface="Calibri" panose="020F0502020204030204" pitchFamily="34" charset="0"/>
              </a:rPr>
              <a:t>inform the IEEE (or cause the IEEE to be informed) of the identity of any other holders of potential Essential Patent Claims</a:t>
            </a: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marL="0" lvl="1" indent="0" algn="ctr" eaLnBrk="1" hangingPunct="1">
              <a:defRPr/>
            </a:pPr>
            <a:r>
              <a:rPr lang="en-US" altLang="en-US" sz="3200" b="1" dirty="0">
                <a:solidFill>
                  <a:schemeClr val="tx1"/>
                </a:solidFill>
                <a:latin typeface="Calibri" panose="020F0502020204030204" pitchFamily="34" charset="0"/>
                <a:cs typeface="Calibri" panose="020F0502020204030204" pitchFamily="34" charset="0"/>
              </a:rPr>
              <a:t>Early identification of holders of potential Essential Patent Claims is encouraged</a:t>
            </a:r>
          </a:p>
        </p:txBody>
      </p:sp>
      <p:sp>
        <p:nvSpPr>
          <p:cNvPr id="2" name="Title 1">
            <a:extLst>
              <a:ext uri="{FF2B5EF4-FFF2-40B4-BE49-F238E27FC236}">
                <a16:creationId xmlns:a16="http://schemas.microsoft.com/office/drawing/2014/main" id="{B4831ED3-1DE1-447A-407E-4EF1FB2AF9C1}"/>
              </a:ext>
            </a:extLst>
          </p:cNvPr>
          <p:cNvSpPr txBox="1">
            <a:spLocks/>
          </p:cNvSpPr>
          <p:nvPr/>
        </p:nvSpPr>
        <p:spPr bwMode="auto">
          <a:xfrm>
            <a:off x="1981200" y="692697"/>
            <a:ext cx="8229600" cy="720080"/>
          </a:xfrm>
          <a:prstGeom prst="rect">
            <a:avLst/>
          </a:prstGeom>
          <a:solidFill>
            <a:srgbClr val="FFC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noAutofit/>
          </a:bodyPr>
          <a:lstStyle>
            <a:lvl1pPr algn="ctr" rtl="0" eaLnBrk="0" fontAlgn="base" hangingPunct="0">
              <a:spcBef>
                <a:spcPct val="0"/>
              </a:spcBef>
              <a:spcAft>
                <a:spcPct val="0"/>
              </a:spcAft>
              <a:defRPr sz="4000">
                <a:solidFill>
                  <a:schemeClr val="tx2"/>
                </a:solidFill>
                <a:latin typeface="+mn-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eaLnBrk="1" hangingPunct="1">
              <a:defRPr/>
            </a:pPr>
            <a:r>
              <a:rPr lang="en-US" altLang="en-US" kern="0"/>
              <a:t>Ways to inform IEEE</a:t>
            </a:r>
            <a:endParaRPr lang="en-US" kern="0" dirty="0"/>
          </a:p>
        </p:txBody>
      </p:sp>
      <p:sp>
        <p:nvSpPr>
          <p:cNvPr id="3" name="Rectangle 2">
            <a:extLst>
              <a:ext uri="{FF2B5EF4-FFF2-40B4-BE49-F238E27FC236}">
                <a16:creationId xmlns:a16="http://schemas.microsoft.com/office/drawing/2014/main" id="{CFFC725B-A288-C23C-239B-D04C6CFDF408}"/>
              </a:ext>
            </a:extLst>
          </p:cNvPr>
          <p:cNvSpPr/>
          <p:nvPr/>
        </p:nvSpPr>
        <p:spPr>
          <a:xfrm>
            <a:off x="1864785" y="1551158"/>
            <a:ext cx="8492067" cy="4758162"/>
          </a:xfrm>
          <a:prstGeom prst="rect">
            <a:avLst/>
          </a:prstGeom>
          <a:solidFill>
            <a:srgbClr val="FFC000"/>
          </a:solidFill>
        </p:spPr>
        <p:txBody>
          <a:bodyPr>
            <a:spAutoFit/>
          </a:bodyPr>
          <a:lstStyle/>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Cause an LOA to be submitted to the IEEE SA (patcom@ieee.org);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Provide the chair of this group with the identity of the holder(s) of any and all such claims as soon as possible;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Speak up now and respond to this Call for Potentially Essential Patents</a:t>
            </a:r>
          </a:p>
          <a:p>
            <a:pPr eaLnBrk="1" hangingPunct="1">
              <a:buClr>
                <a:srgbClr val="C00000"/>
              </a:buClr>
              <a:buSzPct val="150000"/>
              <a:defRPr/>
            </a:pPr>
            <a:endParaRPr lang="en-US" altLang="en-US" sz="2133" b="1" dirty="0">
              <a:solidFill>
                <a:schemeClr val="tx1"/>
              </a:solidFill>
              <a:latin typeface="Calibri" pitchFamily="34" charset="0"/>
              <a:cs typeface="Calibri" pitchFamily="34" charset="0"/>
            </a:endParaRPr>
          </a:p>
          <a:p>
            <a:pPr eaLnBrk="1" hangingPunct="1">
              <a:buClr>
                <a:srgbClr val="C00000"/>
              </a:buClr>
              <a:defRPr/>
            </a:pPr>
            <a:r>
              <a:rPr lang="en-US" altLang="en-US" sz="2133" dirty="0">
                <a:solidFill>
                  <a:schemeClr val="tx1"/>
                </a:solidFill>
                <a:latin typeface="Calibri" pitchFamily="34" charset="0"/>
                <a:cs typeface="Calibri" pitchFamily="34" charset="0"/>
              </a:rPr>
              <a:t>If anyone in this meeting is personally aware of the holder of any patent claims that are potentially essential to implementation of the proposed standard(s) under consideration by this group and that are not already the subject of an Accepted Letter of Assurance, please respond at this time by providing relevant information to the WG Chair</a:t>
            </a:r>
            <a:br>
              <a:rPr lang="en-US" altLang="en-US" sz="2133" dirty="0">
                <a:solidFill>
                  <a:schemeClr val="tx1"/>
                </a:solidFill>
                <a:latin typeface="Calibri" pitchFamily="34" charset="0"/>
                <a:cs typeface="Calibri" pitchFamily="34" charset="0"/>
              </a:rPr>
            </a:br>
            <a:endParaRPr lang="en-US" altLang="en-US" sz="2133" b="1" dirty="0">
              <a:solidFill>
                <a:schemeClr val="tx1"/>
              </a:solidFill>
              <a:latin typeface="Calibri" pitchFamily="34" charset="0"/>
              <a:cs typeface="Calibri" pitchFamily="34" charset="0"/>
            </a:endParaRPr>
          </a:p>
          <a:p>
            <a:pPr eaLnBrk="1" hangingPunct="1">
              <a:lnSpc>
                <a:spcPct val="80000"/>
              </a:lnSpc>
              <a:buFont typeface="Monotype Sorts"/>
              <a:buNone/>
              <a:defRPr/>
            </a:pPr>
            <a:br>
              <a:rPr lang="en-US" altLang="en-US" sz="1600" b="1" dirty="0">
                <a:solidFill>
                  <a:schemeClr val="tx1"/>
                </a:solidFill>
                <a:latin typeface="Calibri" panose="020F0502020204030204" pitchFamily="34" charset="0"/>
                <a:cs typeface="Calibri" panose="020F0502020204030204" pitchFamily="34" charset="0"/>
              </a:rPr>
            </a:br>
            <a:endParaRPr lang="en-US" altLang="en-US" sz="1600"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416956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CB240-8E09-B83A-0A5C-0F63A8A7C7A8}"/>
              </a:ext>
            </a:extLst>
          </p:cNvPr>
          <p:cNvSpPr>
            <a:spLocks noGrp="1"/>
          </p:cNvSpPr>
          <p:nvPr>
            <p:ph type="title"/>
          </p:nvPr>
        </p:nvSpPr>
        <p:spPr/>
        <p:txBody>
          <a:bodyPr/>
          <a:lstStyle/>
          <a:p>
            <a:r>
              <a:rPr lang="en-US" dirty="0"/>
              <a:t>IEEE 802 Ground Rules</a:t>
            </a:r>
          </a:p>
        </p:txBody>
      </p:sp>
      <p:sp>
        <p:nvSpPr>
          <p:cNvPr id="3" name="Text Placeholder 2">
            <a:extLst>
              <a:ext uri="{FF2B5EF4-FFF2-40B4-BE49-F238E27FC236}">
                <a16:creationId xmlns:a16="http://schemas.microsoft.com/office/drawing/2014/main" id="{BEC6B886-7290-1E3B-BA2F-5A8F94E73ECA}"/>
              </a:ext>
            </a:extLst>
          </p:cNvPr>
          <p:cNvSpPr>
            <a:spLocks noGrp="1"/>
          </p:cNvSpPr>
          <p:nvPr>
            <p:ph type="body" sz="half" idx="1"/>
          </p:nvPr>
        </p:nvSpPr>
        <p:spPr/>
        <p:txBody>
          <a:bodyPr/>
          <a:lstStyle/>
          <a:p>
            <a:pPr marL="0" indent="0">
              <a:buNone/>
            </a:pPr>
            <a:r>
              <a:rPr lang="en-US" dirty="0">
                <a:cs typeface="DejaVu Sans" pitchFamily="34" charset="0"/>
              </a:rPr>
              <a:t>Respect … give it, get it</a:t>
            </a:r>
          </a:p>
          <a:p>
            <a:pPr marL="0" indent="0">
              <a:buNone/>
            </a:pPr>
            <a:r>
              <a:rPr lang="en-US" dirty="0">
                <a:cs typeface="DejaVu Sans" pitchFamily="34" charset="0"/>
              </a:rPr>
              <a:t>NO product pitches</a:t>
            </a:r>
          </a:p>
          <a:p>
            <a:pPr marL="0" indent="0">
              <a:buNone/>
            </a:pPr>
            <a:r>
              <a:rPr lang="en-US" dirty="0">
                <a:cs typeface="DejaVu Sans" pitchFamily="34" charset="0"/>
              </a:rPr>
              <a:t>NO corporate pitches</a:t>
            </a:r>
          </a:p>
          <a:p>
            <a:pPr marL="0" indent="0">
              <a:buNone/>
            </a:pPr>
            <a:r>
              <a:rPr lang="en-US" dirty="0">
                <a:cs typeface="DejaVu Sans" pitchFamily="34" charset="0"/>
              </a:rPr>
              <a:t>NO prices</a:t>
            </a:r>
          </a:p>
          <a:p>
            <a:pPr marL="0" indent="0">
              <a:buNone/>
            </a:pPr>
            <a:r>
              <a:rPr lang="en-US" dirty="0">
                <a:cs typeface="DejaVu Sans" pitchFamily="34" charset="0"/>
              </a:rPr>
              <a:t>NO restrictive notices – (no confidentially notices in email)</a:t>
            </a:r>
          </a:p>
          <a:p>
            <a:pPr marL="0" indent="0">
              <a:buNone/>
            </a:pPr>
            <a:r>
              <a:rPr lang="en-US" dirty="0">
                <a:cs typeface="DejaVu Sans" pitchFamily="34" charset="0"/>
              </a:rPr>
              <a:t>Presentations must be openly available</a:t>
            </a:r>
          </a:p>
          <a:p>
            <a:pPr marL="0" indent="0">
              <a:buNone/>
            </a:pPr>
            <a:endParaRPr lang="en-US" dirty="0"/>
          </a:p>
        </p:txBody>
      </p:sp>
      <p:sp>
        <p:nvSpPr>
          <p:cNvPr id="4" name="Slide Number Placeholder 3">
            <a:extLst>
              <a:ext uri="{FF2B5EF4-FFF2-40B4-BE49-F238E27FC236}">
                <a16:creationId xmlns:a16="http://schemas.microsoft.com/office/drawing/2014/main" id="{F5400EF6-B557-BC8C-5869-F0BE63C8A5FB}"/>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8</a:t>
            </a:fld>
            <a:endParaRPr lang="en-US"/>
          </a:p>
        </p:txBody>
      </p:sp>
    </p:spTree>
    <p:extLst>
      <p:ext uri="{BB962C8B-B14F-4D97-AF65-F5344CB8AC3E}">
        <p14:creationId xmlns:p14="http://schemas.microsoft.com/office/powerpoint/2010/main" val="11695676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623D5-4467-C36B-F31D-C3DA412F47E5}"/>
              </a:ext>
            </a:extLst>
          </p:cNvPr>
          <p:cNvSpPr>
            <a:spLocks noGrp="1"/>
          </p:cNvSpPr>
          <p:nvPr>
            <p:ph type="title"/>
          </p:nvPr>
        </p:nvSpPr>
        <p:spPr/>
        <p:txBody>
          <a:bodyPr/>
          <a:lstStyle/>
          <a:p>
            <a:r>
              <a:rPr lang="en-US" dirty="0"/>
              <a:t>Agenda</a:t>
            </a:r>
          </a:p>
        </p:txBody>
      </p:sp>
      <p:sp>
        <p:nvSpPr>
          <p:cNvPr id="3" name="Text Placeholder 2">
            <a:extLst>
              <a:ext uri="{FF2B5EF4-FFF2-40B4-BE49-F238E27FC236}">
                <a16:creationId xmlns:a16="http://schemas.microsoft.com/office/drawing/2014/main" id="{5EAA14A8-3D02-912D-1FD7-E195BE68116F}"/>
              </a:ext>
            </a:extLst>
          </p:cNvPr>
          <p:cNvSpPr>
            <a:spLocks noGrp="1"/>
          </p:cNvSpPr>
          <p:nvPr>
            <p:ph type="body" sz="half" idx="1"/>
          </p:nvPr>
        </p:nvSpPr>
        <p:spPr>
          <a:xfrm>
            <a:off x="914400" y="4038600"/>
            <a:ext cx="10363200" cy="2057400"/>
          </a:xfrm>
        </p:spPr>
        <p:txBody>
          <a:bodyPr/>
          <a:lstStyle/>
          <a:p>
            <a:pPr marL="0" indent="0">
              <a:buNone/>
            </a:pPr>
            <a:r>
              <a:rPr lang="en-US" dirty="0">
                <a:hlinkClick r:id="rId2"/>
              </a:rPr>
              <a:t>https://mentor.ieee.org/802.15/dcn/24/15-24-0433-03-04ab-tg4ab-agenda-july-sept-2024.xlsx</a:t>
            </a: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5BE5E164-6CD4-82A7-F684-498C42220698}"/>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9</a:t>
            </a:fld>
            <a:endParaRPr lang="en-US"/>
          </a:p>
        </p:txBody>
      </p:sp>
      <p:pic>
        <p:nvPicPr>
          <p:cNvPr id="5" name="Picture 4" descr="Hourglass and a calendar">
            <a:extLst>
              <a:ext uri="{FF2B5EF4-FFF2-40B4-BE49-F238E27FC236}">
                <a16:creationId xmlns:a16="http://schemas.microsoft.com/office/drawing/2014/main" id="{F86EC206-CFB7-9258-6149-BDF930EBCA62}"/>
              </a:ext>
            </a:extLst>
          </p:cNvPr>
          <p:cNvPicPr>
            <a:picLocks noChangeAspect="1"/>
          </p:cNvPicPr>
          <p:nvPr/>
        </p:nvPicPr>
        <p:blipFill>
          <a:blip r:embed="rId3"/>
          <a:stretch>
            <a:fillRect/>
          </a:stretch>
        </p:blipFill>
        <p:spPr>
          <a:xfrm>
            <a:off x="7637853" y="1124744"/>
            <a:ext cx="3820134" cy="2559191"/>
          </a:xfrm>
          <a:prstGeom prst="rect">
            <a:avLst/>
          </a:prstGeom>
        </p:spPr>
      </p:pic>
    </p:spTree>
    <p:extLst>
      <p:ext uri="{BB962C8B-B14F-4D97-AF65-F5344CB8AC3E}">
        <p14:creationId xmlns:p14="http://schemas.microsoft.com/office/powerpoint/2010/main" val="3135572383"/>
      </p:ext>
    </p:extLst>
  </p:cSld>
  <p:clrMapOvr>
    <a:masterClrMapping/>
  </p:clrMapOvr>
</p:sld>
</file>

<file path=ppt/theme/theme1.xml><?xml version="1.0" encoding="utf-8"?>
<a:theme xmlns:a="http://schemas.openxmlformats.org/drawingml/2006/main" name="IEEE-802_15">
  <a:themeElements>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IEEE-802_15">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EEE-802_15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IEEE-802_15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EEE-802_15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EEE-802_15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EEE-802_15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IEEE-802_15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D:\MYDOCU~1\IEEEP8~1.15\TEMPLATE\IEEE-8~1.POT</Template>
  <TotalTime>72091</TotalTime>
  <Words>1551</Words>
  <Application>Microsoft Office PowerPoint</Application>
  <PresentationFormat>Widescreen</PresentationFormat>
  <Paragraphs>165</Paragraphs>
  <Slides>17</Slides>
  <Notes>0</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Calibri</vt:lpstr>
      <vt:lpstr>DejaVu Sans</vt:lpstr>
      <vt:lpstr>Monotype Sorts</vt:lpstr>
      <vt:lpstr>Open Sans</vt:lpstr>
      <vt:lpstr>Times New Roman</vt:lpstr>
      <vt:lpstr>IEEE-802_15</vt:lpstr>
      <vt:lpstr>PowerPoint Presentation</vt:lpstr>
      <vt:lpstr>Task Group 15.4ab Next Generation UWB Amendment</vt:lpstr>
      <vt:lpstr>Meeting Preamble </vt:lpstr>
      <vt:lpstr>Task Group Rules</vt:lpstr>
      <vt:lpstr>IEEE-SA Patent, Copyright, and Participation Policies</vt:lpstr>
      <vt:lpstr>Participants have a duty to inform the IEEE</vt:lpstr>
      <vt:lpstr>Participants have a duty to inform the IEEE</vt:lpstr>
      <vt:lpstr>IEEE 802 Ground Rules</vt:lpstr>
      <vt:lpstr>Agenda</vt:lpstr>
      <vt:lpstr>5.2.b Scope of the project (As approved):</vt:lpstr>
      <vt:lpstr>PowerPoint Presentation</vt:lpstr>
      <vt:lpstr>Editor’s Corner</vt:lpstr>
      <vt:lpstr>Comment resolution prep</vt:lpstr>
      <vt:lpstr>TEG Review Comments</vt:lpstr>
      <vt:lpstr>Next Steps</vt:lpstr>
      <vt:lpstr>Call schedule, July thru Sept</vt:lpstr>
      <vt:lpstr>Recess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802.15.4ab Meeting Slides</dc:title>
  <dc:subject>IEEE 802.15 &lt;subject&gt;</dc:subject>
  <dc:creator/>
  <cp:keywords/>
  <dc:description/>
  <cp:lastModifiedBy>Benjamin Rolfe</cp:lastModifiedBy>
  <cp:revision>1345</cp:revision>
  <cp:lastPrinted>2000-07-07T01:25:49Z</cp:lastPrinted>
  <dcterms:created xsi:type="dcterms:W3CDTF">1999-06-22T06:24:01Z</dcterms:created>
  <dcterms:modified xsi:type="dcterms:W3CDTF">2024-08-13T12:47:48Z</dcterms:modified>
  <cp:category/>
</cp:coreProperties>
</file>