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
  </p:notesMasterIdLst>
  <p:handoutMasterIdLst>
    <p:handoutMasterId r:id="rId9"/>
  </p:handoutMasterIdLst>
  <p:sldIdLst>
    <p:sldId id="408" r:id="rId2"/>
    <p:sldId id="410" r:id="rId3"/>
    <p:sldId id="425" r:id="rId4"/>
    <p:sldId id="420" r:id="rId5"/>
    <p:sldId id="421" r:id="rId6"/>
    <p:sldId id="41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Sep. 2024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et. al,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24</a:t>
            </a:r>
            <a:r>
              <a:rPr lang="en-US" altLang="en-US" sz="1400" b="1" baseline="0" dirty="0" smtClean="0"/>
              <a:t>-0455-</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a:t>
            </a:r>
            <a:r>
              <a:rPr lang="en-US" altLang="en-US" sz="1600" b="1" dirty="0" smtClean="0">
                <a:latin typeface="+mj-lt"/>
              </a:rPr>
              <a:t>Discussions on CID 965 and 1421</a:t>
            </a:r>
          </a:p>
          <a:p>
            <a:pPr algn="just" eaLnBrk="1" hangingPunct="1">
              <a:spcBef>
                <a:spcPct val="0"/>
              </a:spcBef>
              <a:buClrTx/>
              <a:buFontTx/>
              <a:buNone/>
              <a:defRPr/>
            </a:pPr>
            <a:r>
              <a:rPr lang="en-US" altLang="en-US" sz="1600" b="1" dirty="0" smtClean="0">
                <a:latin typeface="+mj-lt"/>
              </a:rPr>
              <a:t>Source:</a:t>
            </a:r>
            <a:r>
              <a:rPr lang="en-US" altLang="en-US" sz="1600" dirty="0" smtClean="0">
                <a:latin typeface="+mj-lt"/>
              </a:rPr>
              <a:t> 	Bin Qian</a:t>
            </a:r>
            <a:r>
              <a:rPr lang="en-US" altLang="zh-CN" sz="1600" dirty="0" smtClean="0">
                <a:latin typeface="+mj-lt"/>
              </a:rPr>
              <a:t>, </a:t>
            </a:r>
            <a:r>
              <a:rPr lang="en-US" altLang="en-US" sz="1600" dirty="0" err="1" smtClean="0">
                <a:latin typeface="+mj-lt"/>
              </a:rPr>
              <a:t>Panpan</a:t>
            </a:r>
            <a:r>
              <a:rPr lang="en-US" altLang="en-US" sz="1600" dirty="0" smtClean="0">
                <a:latin typeface="+mj-lt"/>
              </a:rPr>
              <a:t> Li,</a:t>
            </a:r>
            <a:r>
              <a:rPr lang="en-US" altLang="zh-CN" sz="1600" dirty="0" smtClean="0">
                <a:latin typeface="+mj-lt"/>
              </a:rPr>
              <a:t> </a:t>
            </a:r>
            <a:r>
              <a:rPr lang="en-US" altLang="zh-CN" sz="1600" dirty="0" err="1" smtClean="0">
                <a:latin typeface="+mj-lt"/>
              </a:rPr>
              <a:t>Xiaohui</a:t>
            </a:r>
            <a:r>
              <a:rPr lang="en-US" altLang="zh-CN" sz="1600" dirty="0" smtClean="0">
                <a:latin typeface="+mj-lt"/>
              </a:rPr>
              <a:t> Peng, </a:t>
            </a:r>
            <a:r>
              <a:rPr lang="en-US" altLang="en-US" sz="1600" dirty="0" smtClean="0">
                <a:latin typeface="+mj-lt"/>
              </a:rPr>
              <a:t>Lei Huang, David </a:t>
            </a:r>
            <a:r>
              <a:rPr lang="en-US" altLang="en-US" sz="1600" dirty="0" err="1" smtClean="0">
                <a:latin typeface="+mj-lt"/>
              </a:rPr>
              <a:t>Xun</a:t>
            </a:r>
            <a:r>
              <a:rPr lang="en-US" altLang="en-US" sz="1600" dirty="0" smtClean="0">
                <a:latin typeface="+mj-lt"/>
              </a:rPr>
              <a:t> Yang (Huawei Technologies)</a:t>
            </a:r>
          </a:p>
          <a:p>
            <a:pPr algn="just" eaLnBrk="1" hangingPunct="1">
              <a:spcBef>
                <a:spcPct val="0"/>
              </a:spcBef>
              <a:buClrTx/>
              <a:buFontTx/>
              <a:buNone/>
              <a:defRPr/>
            </a:pPr>
            <a:r>
              <a:rPr lang="en-US" altLang="en-US" sz="1600" b="1" dirty="0" smtClean="0">
                <a:latin typeface="+mj-lt"/>
              </a:rPr>
              <a:t>Address </a:t>
            </a:r>
            <a:r>
              <a:rPr lang="en-US" altLang="en-US" sz="1600" b="1" dirty="0">
                <a:latin typeface="+mj-lt"/>
              </a:rPr>
              <a:t>: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a:t>
            </a:r>
            <a:r>
              <a:rPr lang="en-US" altLang="en-US" sz="1600" dirty="0" smtClean="0">
                <a:solidFill>
                  <a:schemeClr val="tx1"/>
                </a:solidFill>
                <a:latin typeface="+mj-lt"/>
                <a:cs typeface="Times New Roman" panose="02020603050405020304" pitchFamily="18" charset="0"/>
              </a:rPr>
              <a:t>sensing</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2024</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2</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CID 965 &amp; 1421</a:t>
            </a:r>
            <a:endParaRPr lang="zh-CN" altLang="en-US" sz="2600" dirty="0"/>
          </a:p>
        </p:txBody>
      </p:sp>
      <p:graphicFrame>
        <p:nvGraphicFramePr>
          <p:cNvPr id="2" name="表格 1"/>
          <p:cNvGraphicFramePr>
            <a:graphicFrameLocks noGrp="1"/>
          </p:cNvGraphicFramePr>
          <p:nvPr>
            <p:extLst>
              <p:ext uri="{D42A27DB-BD31-4B8C-83A1-F6EECF244321}">
                <p14:modId xmlns:p14="http://schemas.microsoft.com/office/powerpoint/2010/main" val="3749439252"/>
              </p:ext>
            </p:extLst>
          </p:nvPr>
        </p:nvGraphicFramePr>
        <p:xfrm>
          <a:off x="937692" y="2276872"/>
          <a:ext cx="7344816" cy="2583435"/>
        </p:xfrm>
        <a:graphic>
          <a:graphicData uri="http://schemas.openxmlformats.org/drawingml/2006/table">
            <a:tbl>
              <a:tblPr firstRow="1" bandRow="1">
                <a:tableStyleId>{F5AB1C69-6EDB-4FF4-983F-18BD219EF322}</a:tableStyleId>
              </a:tblPr>
              <a:tblGrid>
                <a:gridCol w="648072"/>
                <a:gridCol w="936104"/>
                <a:gridCol w="864096"/>
                <a:gridCol w="504056"/>
                <a:gridCol w="504056"/>
                <a:gridCol w="2548620"/>
                <a:gridCol w="1339812"/>
              </a:tblGrid>
              <a:tr h="571755">
                <a:tc>
                  <a:txBody>
                    <a:bodyPr/>
                    <a:lstStyle/>
                    <a:p>
                      <a:pPr algn="ctr"/>
                      <a:r>
                        <a:rPr lang="en-US" altLang="zh-CN" sz="1200" b="0" dirty="0" smtClean="0">
                          <a:solidFill>
                            <a:schemeClr val="tx1"/>
                          </a:solidFill>
                          <a:latin typeface="+mj-lt"/>
                        </a:rPr>
                        <a:t>Index #</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Commenter</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Sub-Clause</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Page</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Line</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Comment</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b="0" dirty="0" smtClean="0">
                          <a:solidFill>
                            <a:schemeClr val="tx1"/>
                          </a:solidFill>
                          <a:latin typeface="+mj-lt"/>
                        </a:rPr>
                        <a:t>Proposed Change</a:t>
                      </a:r>
                      <a:endParaRPr lang="zh-CN" altLang="en-US" sz="12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3757">
                <a:tc>
                  <a:txBody>
                    <a:bodyPr/>
                    <a:lstStyle/>
                    <a:p>
                      <a:pPr algn="ctr"/>
                      <a:r>
                        <a:rPr lang="en-US" altLang="zh-CN" sz="1000" b="0" i="0" u="none" strike="noStrike" kern="1200" dirty="0" smtClean="0">
                          <a:solidFill>
                            <a:srgbClr val="000000"/>
                          </a:solidFill>
                          <a:effectLst/>
                          <a:latin typeface="Arial" panose="020B0604020202020204" pitchFamily="34" charset="0"/>
                          <a:ea typeface="等线" panose="02010600030101010101" pitchFamily="2" charset="-122"/>
                          <a:cs typeface="+mn-cs"/>
                        </a:rPr>
                        <a:t>965</a:t>
                      </a:r>
                      <a:endParaRPr lang="zh-CN" altLang="en-US" sz="1000" b="0" i="0" u="none" strike="noStrike" kern="1200" dirty="0">
                        <a:solidFill>
                          <a:srgbClr val="000000"/>
                        </a:solidFill>
                        <a:effectLst/>
                        <a:latin typeface="Arial" panose="020B0604020202020204" pitchFamily="34" charset="0"/>
                        <a:ea typeface="等线" panose="02010600030101010101" pitchFamily="2" charset="-122"/>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1000" b="0" i="0" u="none" strike="noStrike" dirty="0">
                          <a:solidFill>
                            <a:srgbClr val="000000"/>
                          </a:solidFill>
                          <a:effectLst/>
                          <a:latin typeface="Arial" panose="020B0604020202020204" pitchFamily="34" charset="0"/>
                          <a:ea typeface="等线" panose="02010600030101010101" pitchFamily="2" charset="-122"/>
                        </a:rPr>
                        <a:t>Riku Pirhonen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rPr>
                        <a:t>16.4.4</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rPr>
                        <a:t>209</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rPr>
                        <a:t>14</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smtClean="0">
                          <a:solidFill>
                            <a:schemeClr val="tx1"/>
                          </a:solidFill>
                          <a:latin typeface="+mj-lt"/>
                        </a:rPr>
                        <a:t>Cross-correlation test and time domain mask are two overlapping requirements. Cross correlation test is superseded by time domain mask test, so it can be removed. </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smtClean="0">
                          <a:solidFill>
                            <a:schemeClr val="tx1"/>
                          </a:solidFill>
                          <a:latin typeface="+mj-lt"/>
                        </a:rPr>
                        <a:t>Remove lines 14 - 28, from the text starting with "The transmitted pulse shape…" until "... as |ϕ(</a:t>
                      </a:r>
                      <a:r>
                        <a:rPr lang="en-US" altLang="zh-CN" sz="1200" dirty="0" err="1" smtClean="0">
                          <a:solidFill>
                            <a:schemeClr val="tx1"/>
                          </a:solidFill>
                          <a:latin typeface="+mj-lt"/>
                        </a:rPr>
                        <a:t>τi</a:t>
                      </a:r>
                      <a:r>
                        <a:rPr lang="en-US" altLang="zh-CN" sz="1200" dirty="0" smtClean="0">
                          <a:solidFill>
                            <a:schemeClr val="tx1"/>
                          </a:solidFill>
                          <a:latin typeface="+mj-lt"/>
                        </a:rPr>
                        <a:t>)| ≤ 0.1 for all </a:t>
                      </a:r>
                      <a:r>
                        <a:rPr lang="en-US" altLang="zh-CN" sz="1200" dirty="0" err="1" smtClean="0">
                          <a:solidFill>
                            <a:schemeClr val="tx1"/>
                          </a:solidFill>
                          <a:latin typeface="+mj-lt"/>
                        </a:rPr>
                        <a:t>τi</a:t>
                      </a:r>
                      <a:r>
                        <a:rPr lang="en-US" altLang="zh-CN" sz="1200" dirty="0" smtClean="0">
                          <a:solidFill>
                            <a:schemeClr val="tx1"/>
                          </a:solidFill>
                          <a:latin typeface="+mj-lt"/>
                        </a:rPr>
                        <a:t>." </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3757">
                <a:tc>
                  <a:txBody>
                    <a:bodyPr/>
                    <a:lstStyle/>
                    <a:p>
                      <a:pPr algn="ctr"/>
                      <a:r>
                        <a:rPr lang="en-US" altLang="zh-CN" sz="1200" b="0" kern="1200" dirty="0" smtClean="0">
                          <a:solidFill>
                            <a:schemeClr val="tx1"/>
                          </a:solidFill>
                          <a:latin typeface="+mj-lt"/>
                          <a:ea typeface="+mn-ea"/>
                          <a:cs typeface="+mn-cs"/>
                        </a:rPr>
                        <a:t>1421</a:t>
                      </a:r>
                      <a:endParaRPr lang="zh-CN" altLang="en-US" sz="1200" b="0" kern="1200" dirty="0">
                        <a:solidFill>
                          <a:schemeClr val="tx1"/>
                        </a:solidFill>
                        <a:latin typeface="+mj-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sz="1000" b="0" i="0" u="none" strike="noStrike" dirty="0">
                          <a:solidFill>
                            <a:srgbClr val="000000"/>
                          </a:solidFill>
                          <a:effectLst/>
                          <a:latin typeface="Arial" panose="020B0604020202020204" pitchFamily="34" charset="0"/>
                          <a:ea typeface="等线" panose="02010600030101010101" pitchFamily="2" charset="-122"/>
                        </a:rPr>
                        <a:t>Bernhard Großwindhager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rPr>
                        <a:t>16.4.4</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rPr>
                        <a:t>209</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smtClean="0">
                          <a:solidFill>
                            <a:schemeClr val="tx1"/>
                          </a:solidFill>
                          <a:latin typeface="+mj-lt"/>
                        </a:rPr>
                        <a:t>14</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smtClean="0">
                          <a:solidFill>
                            <a:schemeClr val="tx1"/>
                          </a:solidFill>
                          <a:latin typeface="+mj-lt"/>
                        </a:rPr>
                        <a:t>It is sufficient to have time domain mask, hence, I propose to remove cross-correlation requirement.</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smtClean="0">
                          <a:solidFill>
                            <a:schemeClr val="tx1"/>
                          </a:solidFill>
                          <a:latin typeface="+mj-lt"/>
                        </a:rPr>
                        <a:t>Respective lines should be removed.</a:t>
                      </a:r>
                      <a:endParaRPr lang="zh-CN" altLang="en-US" sz="120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23673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2024</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Recap: Time Domain Mask</a:t>
            </a:r>
            <a:endParaRPr lang="zh-CN" altLang="en-US" sz="2600" dirty="0"/>
          </a:p>
        </p:txBody>
      </p:sp>
      <p:pic>
        <p:nvPicPr>
          <p:cNvPr id="12" name="图片 11"/>
          <p:cNvPicPr>
            <a:picLocks noChangeAspect="1"/>
          </p:cNvPicPr>
          <p:nvPr/>
        </p:nvPicPr>
        <p:blipFill>
          <a:blip r:embed="rId2"/>
          <a:stretch>
            <a:fillRect/>
          </a:stretch>
        </p:blipFill>
        <p:spPr>
          <a:xfrm>
            <a:off x="487896" y="1710017"/>
            <a:ext cx="8244408" cy="802553"/>
          </a:xfrm>
          <a:prstGeom prst="rect">
            <a:avLst/>
          </a:prstGeom>
        </p:spPr>
      </p:pic>
      <p:pic>
        <p:nvPicPr>
          <p:cNvPr id="13" name="图片 12"/>
          <p:cNvPicPr>
            <a:picLocks noChangeAspect="1"/>
          </p:cNvPicPr>
          <p:nvPr/>
        </p:nvPicPr>
        <p:blipFill>
          <a:blip r:embed="rId3"/>
          <a:stretch>
            <a:fillRect/>
          </a:stretch>
        </p:blipFill>
        <p:spPr>
          <a:xfrm>
            <a:off x="1979712" y="2527086"/>
            <a:ext cx="4860906" cy="3038822"/>
          </a:xfrm>
          <a:prstGeom prst="rect">
            <a:avLst/>
          </a:prstGeom>
        </p:spPr>
      </p:pic>
      <p:sp>
        <p:nvSpPr>
          <p:cNvPr id="14" name="文本框 13"/>
          <p:cNvSpPr txBox="1"/>
          <p:nvPr/>
        </p:nvSpPr>
        <p:spPr>
          <a:xfrm>
            <a:off x="685800" y="5733256"/>
            <a:ext cx="7855024" cy="584775"/>
          </a:xfrm>
          <a:prstGeom prst="rect">
            <a:avLst/>
          </a:prstGeom>
          <a:noFill/>
        </p:spPr>
        <p:txBody>
          <a:bodyPr wrap="square" rtlCol="0">
            <a:spAutoFit/>
          </a:bodyPr>
          <a:lstStyle/>
          <a:p>
            <a:pPr marL="285750" indent="-285750" algn="just">
              <a:buFont typeface="Wingdings" panose="05000000000000000000" pitchFamily="2" charset="2"/>
              <a:buChar char="n"/>
            </a:pPr>
            <a:r>
              <a:rPr lang="en-US" altLang="zh-CN" sz="1600" dirty="0"/>
              <a:t>T</a:t>
            </a:r>
            <a:r>
              <a:rPr lang="en-US" altLang="zh-CN" sz="1600" dirty="0" smtClean="0"/>
              <a:t>he time domain mask is used to define the maximum allowable limits for both the precursor and </a:t>
            </a:r>
            <a:r>
              <a:rPr lang="en-US" altLang="zh-CN" sz="1600" dirty="0" err="1" smtClean="0"/>
              <a:t>postcursor</a:t>
            </a:r>
            <a:endParaRPr lang="zh-CN" altLang="en-US" sz="1600" dirty="0"/>
          </a:p>
        </p:txBody>
      </p:sp>
    </p:spTree>
    <p:extLst>
      <p:ext uri="{BB962C8B-B14F-4D97-AF65-F5344CB8AC3E}">
        <p14:creationId xmlns:p14="http://schemas.microsoft.com/office/powerpoint/2010/main" val="1087430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2024</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Recap: Cross-correlation Requirement</a:t>
            </a:r>
            <a:endParaRPr lang="zh-CN" altLang="en-US" sz="2600" dirty="0"/>
          </a:p>
        </p:txBody>
      </p:sp>
      <p:pic>
        <p:nvPicPr>
          <p:cNvPr id="12" name="图片 11"/>
          <p:cNvPicPr>
            <a:picLocks noChangeAspect="1"/>
          </p:cNvPicPr>
          <p:nvPr/>
        </p:nvPicPr>
        <p:blipFill>
          <a:blip r:embed="rId2"/>
          <a:stretch>
            <a:fillRect/>
          </a:stretch>
        </p:blipFill>
        <p:spPr>
          <a:xfrm>
            <a:off x="700621" y="1730477"/>
            <a:ext cx="7861866" cy="2925346"/>
          </a:xfrm>
          <a:prstGeom prst="rect">
            <a:avLst/>
          </a:prstGeom>
        </p:spPr>
      </p:pic>
      <p:sp>
        <p:nvSpPr>
          <p:cNvPr id="16" name="文本框 15"/>
          <p:cNvSpPr txBox="1"/>
          <p:nvPr/>
        </p:nvSpPr>
        <p:spPr>
          <a:xfrm>
            <a:off x="644488" y="5445224"/>
            <a:ext cx="7855024" cy="584775"/>
          </a:xfrm>
          <a:prstGeom prst="rect">
            <a:avLst/>
          </a:prstGeom>
          <a:noFill/>
        </p:spPr>
        <p:txBody>
          <a:bodyPr wrap="square" rtlCol="0">
            <a:spAutoFit/>
          </a:bodyPr>
          <a:lstStyle/>
          <a:p>
            <a:pPr marL="285750" indent="-285750" algn="just">
              <a:buFont typeface="Wingdings" panose="05000000000000000000" pitchFamily="2" charset="2"/>
              <a:buChar char="n"/>
            </a:pPr>
            <a:r>
              <a:rPr lang="en-US" altLang="zh-CN" sz="1600" dirty="0"/>
              <a:t>T</a:t>
            </a:r>
            <a:r>
              <a:rPr lang="en-US" altLang="zh-CN" sz="1600" dirty="0" smtClean="0"/>
              <a:t>he cross-correlation requirement is used to limit the deviation of the transmitted pulse from the reference pulse </a:t>
            </a:r>
            <a:endParaRPr lang="zh-CN" altLang="en-US" sz="1600" dirty="0"/>
          </a:p>
        </p:txBody>
      </p:sp>
    </p:spTree>
    <p:extLst>
      <p:ext uri="{BB962C8B-B14F-4D97-AF65-F5344CB8AC3E}">
        <p14:creationId xmlns:p14="http://schemas.microsoft.com/office/powerpoint/2010/main" val="4087667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2024</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smtClean="0"/>
              <a:t>Discussion</a:t>
            </a:r>
            <a:endParaRPr lang="zh-CN" altLang="en-US" sz="2600" dirty="0"/>
          </a:p>
        </p:txBody>
      </p:sp>
      <p:sp>
        <p:nvSpPr>
          <p:cNvPr id="8" name="内容占位符 2"/>
          <p:cNvSpPr>
            <a:spLocks noGrp="1"/>
          </p:cNvSpPr>
          <p:nvPr>
            <p:ph idx="1"/>
          </p:nvPr>
        </p:nvSpPr>
        <p:spPr>
          <a:xfrm>
            <a:off x="719336" y="1484784"/>
            <a:ext cx="7772400" cy="4248472"/>
          </a:xfrm>
        </p:spPr>
        <p:txBody>
          <a:bodyPr/>
          <a:lstStyle/>
          <a:p>
            <a:pPr algn="just">
              <a:lnSpc>
                <a:spcPct val="180000"/>
              </a:lnSpc>
              <a:buFont typeface="Wingdings" panose="05000000000000000000" pitchFamily="2" charset="2"/>
              <a:buChar char="n"/>
            </a:pPr>
            <a:r>
              <a:rPr lang="en-US" altLang="zh-CN" sz="1800" dirty="0" smtClean="0">
                <a:latin typeface="+mj-lt"/>
              </a:rPr>
              <a:t>From the recap, it appears that the time domain mask and the cross-correlation requirement do not overlap</a:t>
            </a:r>
          </a:p>
          <a:p>
            <a:pPr algn="just">
              <a:lnSpc>
                <a:spcPct val="180000"/>
              </a:lnSpc>
              <a:buFont typeface="Wingdings" panose="05000000000000000000" pitchFamily="2" charset="2"/>
              <a:buChar char="n"/>
            </a:pPr>
            <a:r>
              <a:rPr lang="en-US" altLang="zh-CN" sz="1800" dirty="0" smtClean="0">
                <a:latin typeface="+mj-lt"/>
              </a:rPr>
              <a:t>This contribution seeks to initiate the discussions on CID 965 and CID 1421. We welcome feedback and input from group members on this topic</a:t>
            </a:r>
          </a:p>
          <a:p>
            <a:pPr algn="just">
              <a:lnSpc>
                <a:spcPct val="180000"/>
              </a:lnSpc>
              <a:buFont typeface="Wingdings" panose="05000000000000000000" pitchFamily="2" charset="2"/>
              <a:buChar char="n"/>
            </a:pPr>
            <a:r>
              <a:rPr lang="en-US" altLang="zh-CN" sz="1800" dirty="0" smtClean="0">
                <a:latin typeface="+mj-lt"/>
              </a:rPr>
              <a:t>To move forward, we are open to adjusting the current thresholds for the main lobe and </a:t>
            </a:r>
            <a:r>
              <a:rPr lang="en-US" altLang="zh-CN" sz="1800" dirty="0" err="1" smtClean="0">
                <a:latin typeface="+mj-lt"/>
              </a:rPr>
              <a:t>sidelobe</a:t>
            </a:r>
            <a:r>
              <a:rPr lang="en-US" altLang="zh-CN" sz="1800" dirty="0" smtClean="0">
                <a:latin typeface="+mj-lt"/>
              </a:rPr>
              <a:t> (i.e., 0.92 and 0.1)</a:t>
            </a:r>
          </a:p>
          <a:p>
            <a:pPr algn="just">
              <a:lnSpc>
                <a:spcPct val="160000"/>
              </a:lnSpc>
              <a:buFont typeface="Wingdings" panose="05000000000000000000" pitchFamily="2" charset="2"/>
              <a:buChar char="n"/>
            </a:pPr>
            <a:endParaRPr lang="en-US" altLang="zh-CN" sz="1800" dirty="0" smtClean="0">
              <a:latin typeface="+mj-lt"/>
            </a:endParaRPr>
          </a:p>
        </p:txBody>
      </p:sp>
    </p:spTree>
    <p:extLst>
      <p:ext uri="{BB962C8B-B14F-4D97-AF65-F5344CB8AC3E}">
        <p14:creationId xmlns:p14="http://schemas.microsoft.com/office/powerpoint/2010/main" val="154408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smtClean="0"/>
              <a:t>Sep. 2024</a:t>
            </a:r>
            <a:endParaRPr lang="en-US" altLang="en-US" dirty="0"/>
          </a:p>
        </p:txBody>
      </p:sp>
      <p:sp>
        <p:nvSpPr>
          <p:cNvPr id="5" name="页脚占位符 4"/>
          <p:cNvSpPr>
            <a:spLocks noGrp="1"/>
          </p:cNvSpPr>
          <p:nvPr>
            <p:ph type="ftr" sz="quarter" idx="11"/>
          </p:nvPr>
        </p:nvSpPr>
        <p:spPr/>
        <p:txBody>
          <a:bodyPr/>
          <a:lstStyle/>
          <a:p>
            <a:r>
              <a:rPr lang="en-US" altLang="en-US" dirty="0" smtClean="0"/>
              <a:t>Bin Qian, Huawei</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smtClean="0"/>
              <a:t>Thank You</a:t>
            </a:r>
            <a:endParaRPr lang="zh-CN" altLang="en-US" dirty="0"/>
          </a:p>
        </p:txBody>
      </p:sp>
    </p:spTree>
    <p:extLst>
      <p:ext uri="{BB962C8B-B14F-4D97-AF65-F5344CB8AC3E}">
        <p14:creationId xmlns:p14="http://schemas.microsoft.com/office/powerpoint/2010/main" val="3558028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299</Words>
  <Application>Microsoft Office PowerPoint</Application>
  <PresentationFormat>全屏显示(4:3)</PresentationFormat>
  <Paragraphs>61</Paragraphs>
  <Slides>6</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vt:i4>
      </vt:variant>
    </vt:vector>
  </HeadingPairs>
  <TitlesOfParts>
    <vt:vector size="13" baseType="lpstr">
      <vt:lpstr>Arial Unicode MS</vt:lpstr>
      <vt:lpstr>MS PGothic</vt:lpstr>
      <vt:lpstr>等线</vt:lpstr>
      <vt:lpstr>Arial</vt:lpstr>
      <vt:lpstr>Times New Roman</vt:lpstr>
      <vt:lpstr>Wingdings</vt:lpstr>
      <vt:lpstr>IEEE-P802_15</vt:lpstr>
      <vt:lpstr>PowerPoint 演示文稿</vt:lpstr>
      <vt:lpstr>CID 965 &amp; 1421</vt:lpstr>
      <vt:lpstr>Recap: Time Domain Mask</vt:lpstr>
      <vt:lpstr>Recap: Cross-correlation Requirement</vt:lpstr>
      <vt:lpstr>Discussion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2024-09-06T07:48:48Z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(3)Yzib3XdmpSLvhSyaXUb0BC4AnSX7kml6GMY5VWuhg2SzwhDB7fN3WbYtEvDMzRhMYcOuM8FX
qPpBOfLYChOeYmgfmX+OvZRMkMh1HpgaMTJVF3pRWMfUonhkctgqdmVyoju59WLsHEXRX3rf
Np/eTj/vVhoMyh67HjX8wlRF3b4sdh/2uuomlOUBEjYA83XpeShtjP7Fd3JJfQWMftBfb79d
6lze0feCD9QtoFtZox</vt:lpwstr>
  </property>
  <property fmtid="{D5CDD505-2E9C-101B-9397-08002B2CF9AE}" pid="3" name="_2015_ms_pID_7253431">
    <vt:lpwstr>jBJ6qwo8nK7rqRK1Qn2ANpiIisugTvwpODFw8LohLdtklmKFP5qeel
IZp5/U7rU9EdnDGs5XXPcBX0LIWgVM4qO4yZeQPhngwMT1+ZiQduNMYemACyT3KVMz6XuxI/
UWB6d+hyIi2xNurvF3pVQpI0CDsJ6w5eMF/9ACjsdf3iwLYGVKSgrqrnDs9K7U9TBvN5fZ+C
G9Qght0nlSDE5x6iI06B809PkhFF+gmFPxY+</vt:lpwstr>
  </property>
  <property fmtid="{D5CDD505-2E9C-101B-9397-08002B2CF9AE}" pid="4" name="_2015_ms_pID_7253432">
    <vt:lpwstr>64ozZepkk8AuTbBiu5nd3RE=</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