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4" r:id="rId2"/>
    <p:sldId id="256" r:id="rId3"/>
    <p:sldId id="810" r:id="rId4"/>
    <p:sldId id="812" r:id="rId5"/>
    <p:sldId id="815" r:id="rId6"/>
    <p:sldId id="813" r:id="rId7"/>
    <p:sldId id="789" r:id="rId8"/>
    <p:sldId id="790" r:id="rId9"/>
    <p:sldId id="791" r:id="rId10"/>
    <p:sldId id="814" r:id="rId11"/>
    <p:sldId id="805" r:id="rId12"/>
    <p:sldId id="804" r:id="rId13"/>
    <p:sldId id="777" r:id="rId14"/>
    <p:sldId id="811" r:id="rId15"/>
    <p:sldId id="772" r:id="rId16"/>
    <p:sldId id="816" r:id="rId17"/>
    <p:sldId id="817"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0" autoAdjust="0"/>
  </p:normalViewPr>
  <p:slideViewPr>
    <p:cSldViewPr>
      <p:cViewPr varScale="1">
        <p:scale>
          <a:sx n="55" d="100"/>
          <a:sy n="55" d="100"/>
        </p:scale>
        <p:origin x="1604" y="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2024/9/12</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According to QoS level and coexistence environment class, error correcting schemes are selected</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287456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coding rates decreases, those PER performances improved.</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63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86170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compared with a simple ARQ case, HARQ using LDPC could improved the performance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54194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p:txBody>
          </p:sp>
        </mc:Choice>
        <mc:Fallback>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291019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had a much better performance than BCC and LDPC.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 rate SOCC with random inter-leaver could also remove many bit erasures, but BCC and LDPC concatenated with RS could not do them.</a:t>
            </a:r>
          </a:p>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95909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854772"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15-24-0456-00-06ma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571181" y="238423"/>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15-24-0456-00-06ma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15-24-0456-00-06ma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53752" y="404664"/>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of 6ma Channel Coding Specification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12</a:t>
            </a:r>
            <a:r>
              <a:rPr kumimoji="0" lang="en-US" sz="1500" kern="0" dirty="0">
                <a:latin typeface="Times New Roman"/>
                <a:ea typeface="Times New Roman"/>
                <a:cs typeface="Times New Roman"/>
                <a:sym typeface="Times New Roman"/>
              </a:rPr>
              <a:t> September</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altLang="ko-KR" sz="1500" baseline="30000" dirty="0">
                <a:solidFill>
                  <a:srgbClr val="000000"/>
                </a:solidFill>
                <a:latin typeface="Times New Roman" pitchFamily="18" charset="0"/>
              </a:rPr>
              <a:t>3</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4,5</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(3) University of Oulu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(4)Yokohama National University  (5)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2</a:t>
            </a:r>
            <a:r>
              <a:rPr kumimoji="0" lang="it-IT" altLang="zh-TW" sz="1500" dirty="0">
                <a:solidFill>
                  <a:srgbClr val="000000"/>
                </a:solidFill>
                <a:latin typeface="Times New Roman" pitchFamily="18" charset="0"/>
              </a:rPr>
              <a:t>100 Kujirai, Kawagoe, Saitama, Japan 350-8585</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a:t>
            </a:r>
            <a:r>
              <a:rPr kumimoji="0" lang="en-US" altLang="ja-JP" sz="1500" dirty="0">
                <a:solidFill>
                  <a:srgbClr val="000000"/>
                </a:solidFill>
                <a:latin typeface="Times New Roman" pitchFamily="18" charset="0"/>
              </a:rPr>
              <a:t> +81-866-94-2104</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This presentation summarizes the overview of the </a:t>
            </a:r>
            <a:r>
              <a:rPr kumimoji="0" lang="en-US" altLang="ja-JP"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Channel Coding Specification for</a:t>
            </a:r>
            <a:r>
              <a:rPr kumimoji="0" lang="en-US" sz="1500" b="0" kern="0" dirty="0">
                <a:solidFill>
                  <a:srgbClr val="000000"/>
                </a:solidFill>
                <a:latin typeface="Times New Roman"/>
                <a:ea typeface="Times New Roman"/>
                <a:cs typeface="Times New Roman"/>
                <a:sym typeface="Times New Roman"/>
              </a:rPr>
              <a:t> IEEE802.15.6ma.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7AA45A-E590-1818-7287-14D292FCCA8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A956A1D-CD08-A3D4-B3D9-AC923C8323D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D49E9595-0E55-7218-BC7E-F412BC19802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7FD64E2-9C68-DAAA-3999-A4B22FC08B6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8896DAB-141D-4DCE-77EF-24FBF8A2B41B}"/>
              </a:ext>
            </a:extLst>
          </p:cNvPr>
          <p:cNvPicPr>
            <a:picLocks noChangeAspect="1"/>
          </p:cNvPicPr>
          <p:nvPr/>
        </p:nvPicPr>
        <p:blipFill>
          <a:blip r:embed="rId3"/>
          <a:stretch>
            <a:fillRect/>
          </a:stretch>
        </p:blipFill>
        <p:spPr>
          <a:xfrm>
            <a:off x="552326" y="1752600"/>
            <a:ext cx="4019674" cy="3188568"/>
          </a:xfrm>
          <a:prstGeom prst="rect">
            <a:avLst/>
          </a:prstGeom>
        </p:spPr>
      </p:pic>
      <p:pic>
        <p:nvPicPr>
          <p:cNvPr id="7" name="図 6">
            <a:extLst>
              <a:ext uri="{FF2B5EF4-FFF2-40B4-BE49-F238E27FC236}">
                <a16:creationId xmlns:a16="http://schemas.microsoft.com/office/drawing/2014/main" id="{3BB11402-09FC-8BD3-5210-CA87A0AEF137}"/>
              </a:ext>
            </a:extLst>
          </p:cNvPr>
          <p:cNvPicPr>
            <a:picLocks noChangeAspect="1"/>
          </p:cNvPicPr>
          <p:nvPr/>
        </p:nvPicPr>
        <p:blipFill>
          <a:blip r:embed="rId4"/>
          <a:stretch>
            <a:fillRect/>
          </a:stretch>
        </p:blipFill>
        <p:spPr>
          <a:xfrm>
            <a:off x="4705474" y="1752600"/>
            <a:ext cx="4097036" cy="3249935"/>
          </a:xfrm>
          <a:prstGeom prst="rect">
            <a:avLst/>
          </a:prstGeom>
        </p:spPr>
      </p:pic>
      <p:sp>
        <p:nvSpPr>
          <p:cNvPr id="9" name="テキスト ボックス 8">
            <a:extLst>
              <a:ext uri="{FF2B5EF4-FFF2-40B4-BE49-F238E27FC236}">
                <a16:creationId xmlns:a16="http://schemas.microsoft.com/office/drawing/2014/main" id="{9ABE3128-F75B-4ADA-FB1A-1D9A07987DCE}"/>
              </a:ext>
            </a:extLst>
          </p:cNvPr>
          <p:cNvSpPr txBox="1"/>
          <p:nvPr/>
        </p:nvSpPr>
        <p:spPr>
          <a:xfrm>
            <a:off x="375993" y="5058391"/>
            <a:ext cx="4572000" cy="369332"/>
          </a:xfrm>
          <a:prstGeom prst="rect">
            <a:avLst/>
          </a:prstGeom>
          <a:noFill/>
        </p:spPr>
        <p:txBody>
          <a:bodyPr wrap="square">
            <a:spAutoFit/>
          </a:bodyPr>
          <a:lstStyle/>
          <a:p>
            <a:pPr algn="ctr"/>
            <a:r>
              <a:rPr kumimoji="1" lang="en-US" altLang="ja-JP" sz="1800" dirty="0">
                <a:latin typeface="+mj-lt"/>
              </a:rPr>
              <a:t>w/o Interleaving</a:t>
            </a:r>
            <a:endParaRPr kumimoji="1" lang="ja-JP" altLang="en-US" sz="1800" dirty="0">
              <a:latin typeface="+mj-lt"/>
            </a:endParaRPr>
          </a:p>
        </p:txBody>
      </p:sp>
      <p:sp>
        <p:nvSpPr>
          <p:cNvPr id="10" name="テキスト ボックス 9">
            <a:extLst>
              <a:ext uri="{FF2B5EF4-FFF2-40B4-BE49-F238E27FC236}">
                <a16:creationId xmlns:a16="http://schemas.microsoft.com/office/drawing/2014/main" id="{1A1B9CA0-47F2-8BE7-376A-29C0240207D7}"/>
              </a:ext>
            </a:extLst>
          </p:cNvPr>
          <p:cNvSpPr txBox="1"/>
          <p:nvPr/>
        </p:nvSpPr>
        <p:spPr>
          <a:xfrm>
            <a:off x="4610100" y="5028122"/>
            <a:ext cx="4572000" cy="369332"/>
          </a:xfrm>
          <a:prstGeom prst="rect">
            <a:avLst/>
          </a:prstGeom>
          <a:noFill/>
        </p:spPr>
        <p:txBody>
          <a:bodyPr wrap="square">
            <a:spAutoFit/>
          </a:bodyPr>
          <a:lstStyle/>
          <a:p>
            <a:pPr algn="ctr"/>
            <a:r>
              <a:rPr kumimoji="1" lang="en-US" altLang="ja-JP" sz="1800" dirty="0">
                <a:latin typeface="+mj-lt"/>
              </a:rPr>
              <a:t>with Interleaving</a:t>
            </a:r>
            <a:endParaRPr kumimoji="1" lang="ja-JP" altLang="en-US" sz="1800" dirty="0">
              <a:latin typeface="+mj-lt"/>
            </a:endParaRPr>
          </a:p>
        </p:txBody>
      </p:sp>
      <p:sp>
        <p:nvSpPr>
          <p:cNvPr id="11" name="テキスト ボックス 10">
            <a:extLst>
              <a:ext uri="{FF2B5EF4-FFF2-40B4-BE49-F238E27FC236}">
                <a16:creationId xmlns:a16="http://schemas.microsoft.com/office/drawing/2014/main" id="{0FF421EE-CB4F-BB89-B3E6-CEB1160E8C9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SNR in the case of </a:t>
            </a:r>
            <a:r>
              <a:rPr lang="en-US" altLang="ja-JP" sz="2000" dirty="0">
                <a:latin typeface="Times New Roman" panose="02020603050405020304" pitchFamily="18" charset="0"/>
                <a:cs typeface="Times New Roman" panose="02020603050405020304" pitchFamily="18" charset="0"/>
              </a:rPr>
              <a:t>bit erasure channel, with and without inter-leaver [2]</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1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19C013B-F1AB-CA1F-34AE-965E223B851B}"/>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E99CF9E2-7BBF-60A3-D040-8852636A29D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 [3]</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E99CF9E2-7BBF-60A3-D040-8852636A29D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l="-554" t="-5172" r="-1425"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7907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1A7A2BD-60A2-04E2-917F-9E6ADC37B0CE}"/>
              </a:ext>
            </a:extLst>
          </p:cNvPr>
          <p:cNvPicPr>
            <a:picLocks noChangeAspect="1"/>
          </p:cNvPicPr>
          <p:nvPr/>
        </p:nvPicPr>
        <p:blipFill>
          <a:blip r:embed="rId3"/>
          <a:stretch>
            <a:fillRect/>
          </a:stretch>
        </p:blipFill>
        <p:spPr>
          <a:xfrm>
            <a:off x="269776" y="1628800"/>
            <a:ext cx="8604448" cy="3913829"/>
          </a:xfrm>
          <a:prstGeom prst="rect">
            <a:avLst/>
          </a:prstGeo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8FAFFB82-8BFB-BF85-D819-C1B3AD1C687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 [3]</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8FAFFB82-8BFB-BF85-D819-C1B3AD1C6878}"/>
                  </a:ext>
                </a:extLst>
              </p:cNvPr>
              <p:cNvSpPr txBox="1">
                <a:spLocks noRot="1" noChangeAspect="1" noMove="1" noResize="1" noEditPoints="1" noAdjustHandles="1" noChangeArrowheads="1" noChangeShapeType="1" noTextEdit="1"/>
              </p:cNvSpPr>
              <p:nvPr/>
            </p:nvSpPr>
            <p:spPr>
              <a:xfrm>
                <a:off x="616868" y="5715181"/>
                <a:ext cx="7986464" cy="707886"/>
              </a:xfrm>
              <a:prstGeom prst="rect">
                <a:avLst/>
              </a:prstGeom>
              <a:blipFill>
                <a:blip r:embed="rId4"/>
                <a:stretch>
                  <a:fillRect t="-5172" r="-534"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8040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377D4FE9-7B1B-811B-FCE5-49DE107C1FC5}"/>
              </a:ext>
            </a:extLst>
          </p:cNvPr>
          <p:cNvSpPr txBox="1"/>
          <p:nvPr/>
        </p:nvSpPr>
        <p:spPr>
          <a:xfrm>
            <a:off x="244615" y="1916832"/>
            <a:ext cx="8730970" cy="3785652"/>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In low priority QoS cases (0~3), only a single error correcting code are applied</a:t>
            </a: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In high priority QoS cases (4~7), an outer and an inner error correcting codes are concatenated</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HARQ schemes utilizing BCC and LDPC are utilized at the environments which several systems coexist in (especially class 7)</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Previous evaluations confirmed the effectiveness of the above error correcting schemes</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As an additional option, application of S</a:t>
            </a:r>
            <a:r>
              <a:rPr lang="fr-FR" altLang="ja-JP" sz="2000" dirty="0">
                <a:latin typeface="Times New Roman" panose="02020603050405020304" pitchFamily="18" charset="0"/>
                <a:cs typeface="Times New Roman" panose="02020603050405020304" pitchFamily="18" charset="0"/>
              </a:rPr>
              <a:t>uper Orthogonal Convolutional Codes (SOCC) is also considered [4]</a:t>
            </a: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49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60A14A-4242-65D0-891F-E4EB9CAA14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360702B2-6FDD-5C37-AE64-734A9CC7900F}"/>
              </a:ext>
            </a:extLst>
          </p:cNvPr>
          <p:cNvSpPr>
            <a:spLocks noGrp="1"/>
          </p:cNvSpPr>
          <p:nvPr>
            <p:ph type="title"/>
          </p:nvPr>
        </p:nvSpPr>
        <p:spPr/>
        <p:txBody>
          <a:bodyPr/>
          <a:lstStyle/>
          <a:p>
            <a:r>
              <a:rPr kumimoji="1" lang="en-US" altLang="ja-JP" dirty="0"/>
              <a:t>Reference</a:t>
            </a:r>
            <a:endParaRPr kumimoji="1" lang="ja-JP" altLang="en-US" dirty="0"/>
          </a:p>
        </p:txBody>
      </p:sp>
      <p:sp>
        <p:nvSpPr>
          <p:cNvPr id="4" name="日付プレースホルダー 3">
            <a:extLst>
              <a:ext uri="{FF2B5EF4-FFF2-40B4-BE49-F238E27FC236}">
                <a16:creationId xmlns:a16="http://schemas.microsoft.com/office/drawing/2014/main" id="{73626C90-8392-830E-6ED3-EFFD314426A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1EFF2E4-6522-B840-E570-BF34AA680CD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1026BBCE-8BE0-EA2E-7373-257838E80C0D}"/>
              </a:ext>
            </a:extLst>
          </p:cNvPr>
          <p:cNvSpPr txBox="1"/>
          <p:nvPr/>
        </p:nvSpPr>
        <p:spPr>
          <a:xfrm>
            <a:off x="539552" y="1988840"/>
            <a:ext cx="8352928" cy="3477875"/>
          </a:xfrm>
          <a:prstGeom prst="rect">
            <a:avLst/>
          </a:prstGeom>
          <a:noFill/>
        </p:spPr>
        <p:txBody>
          <a:bodyPr wrap="square" rtlCol="0">
            <a:spAutoFit/>
          </a:bodyPr>
          <a:lstStyle/>
          <a:p>
            <a:r>
              <a:rPr kumimoji="1" lang="en-US" altLang="ja-JP" sz="2000" dirty="0">
                <a:latin typeface="+mj-lt"/>
              </a:rPr>
              <a:t>[1] Ryuji Kohno, “TG6ma Coexistence Assurance Document,” IEEE P802.15-24-0348-02-06ma</a:t>
            </a:r>
          </a:p>
          <a:p>
            <a:r>
              <a:rPr lang="en-US" altLang="ja-JP" sz="2000" dirty="0">
                <a:latin typeface="+mj-lt"/>
              </a:rPr>
              <a:t>[2] </a:t>
            </a:r>
            <a:r>
              <a:rPr kumimoji="1" lang="en-US" altLang="ja-JP" sz="2000" dirty="0">
                <a:latin typeface="+mj-lt"/>
              </a:rPr>
              <a:t> Daisuke </a:t>
            </a:r>
            <a:r>
              <a:rPr kumimoji="1" lang="en-US" altLang="ja-JP" sz="2000" dirty="0" err="1">
                <a:latin typeface="+mj-lt"/>
              </a:rPr>
              <a:t>Anzai</a:t>
            </a:r>
            <a:r>
              <a:rPr kumimoji="1" lang="en-US" altLang="ja-JP" sz="2000" dirty="0">
                <a:latin typeface="+mj-lt"/>
              </a:rPr>
              <a:t>, et al., “Performance Evaluation of Channel Coding with </a:t>
            </a:r>
            <a:r>
              <a:rPr kumimoji="1" lang="en-US" altLang="ja-JP" sz="2000" dirty="0" err="1">
                <a:latin typeface="+mj-lt"/>
              </a:rPr>
              <a:t>Interleaver</a:t>
            </a:r>
            <a:r>
              <a:rPr kumimoji="1" lang="en-US" altLang="ja-JP" sz="2000" dirty="0">
                <a:latin typeface="+mj-lt"/>
              </a:rPr>
              <a:t> Based on TG6ma Channel Model for Some Classes of Coexistence,” IEEE P802.15-24-0247-02-06ma</a:t>
            </a:r>
          </a:p>
          <a:p>
            <a:r>
              <a:rPr lang="en-US" altLang="ja-JP" sz="2000" dirty="0">
                <a:latin typeface="+mj-lt"/>
              </a:rPr>
              <a:t>[3] Kento Takabayashi, </a:t>
            </a:r>
            <a:r>
              <a:rPr kumimoji="1" lang="en-US" altLang="ja-JP" sz="2000" dirty="0">
                <a:latin typeface="+mj-lt"/>
              </a:rPr>
              <a:t>et al., “Hybrid ARQ Scheme for High QoS Packets in High Class of Coexistence of IEEE 802.15.6ma,” IEEE P802. 15-23-0576-05-06ma</a:t>
            </a:r>
          </a:p>
          <a:p>
            <a:r>
              <a:rPr lang="en-US" altLang="ja-JP" sz="2000" dirty="0">
                <a:latin typeface="+mj-lt"/>
              </a:rPr>
              <a:t>[4] Kento Takabayashi, </a:t>
            </a:r>
            <a:r>
              <a:rPr kumimoji="1" lang="en-US" altLang="ja-JP" sz="2000" dirty="0">
                <a:latin typeface="+mj-lt"/>
              </a:rPr>
              <a:t>et al., “Evaluation of IEEE 802.15.6ma Ultra-wideband Physical Layer Utilizing Super Orthogonal Convolutional Code,” IEEE P802. 15-22-0562-11-06ma</a:t>
            </a:r>
          </a:p>
        </p:txBody>
      </p:sp>
    </p:spTree>
    <p:extLst>
      <p:ext uri="{BB962C8B-B14F-4D97-AF65-F5344CB8AC3E}">
        <p14:creationId xmlns:p14="http://schemas.microsoft.com/office/powerpoint/2010/main" val="216978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732E2B-C43E-70A4-75B8-031068DF117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F0644717-E482-0644-7F15-C484A0173B70}"/>
              </a:ext>
            </a:extLst>
          </p:cNvPr>
          <p:cNvSpPr>
            <a:spLocks noGrp="1"/>
          </p:cNvSpPr>
          <p:nvPr>
            <p:ph type="title"/>
          </p:nvPr>
        </p:nvSpPr>
        <p:spPr/>
        <p:txBody>
          <a:bodyPr/>
          <a:lstStyle/>
          <a:p>
            <a:r>
              <a:rPr kumimoji="1" lang="en-US" altLang="ja-JP" dirty="0"/>
              <a:t>SOCC</a:t>
            </a:r>
            <a:endParaRPr kumimoji="1" lang="ja-JP" altLang="en-US" dirty="0"/>
          </a:p>
        </p:txBody>
      </p:sp>
      <p:sp>
        <p:nvSpPr>
          <p:cNvPr id="4" name="日付プレースホルダー 3">
            <a:extLst>
              <a:ext uri="{FF2B5EF4-FFF2-40B4-BE49-F238E27FC236}">
                <a16:creationId xmlns:a16="http://schemas.microsoft.com/office/drawing/2014/main" id="{EBB79D69-A614-5414-5830-339E6F22D18E}"/>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44BBB338-7640-DADE-8685-3C1A9E942FE2}"/>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E7AEAC37-8C7E-4DEB-F320-E79EDD92F2B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6789" y="1981818"/>
            <a:ext cx="6194397" cy="2688299"/>
          </a:xfrm>
          <a:prstGeom prst="rect">
            <a:avLst/>
          </a:prstGeom>
        </p:spPr>
      </p:pic>
      <p:sp>
        <p:nvSpPr>
          <p:cNvPr id="7" name="テキスト ボックス 6">
            <a:extLst>
              <a:ext uri="{FF2B5EF4-FFF2-40B4-BE49-F238E27FC236}">
                <a16:creationId xmlns:a16="http://schemas.microsoft.com/office/drawing/2014/main" id="{14118F3B-CD8A-E5B5-FAD3-AC95240A7D9D}"/>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6AACF4F3-8A0C-EA4D-0597-01D32EE2998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p:sp>
            <p:nvSpPr>
              <p:cNvPr id="8" name="テキスト ボックス 7">
                <a:extLst>
                  <a:ext uri="{FF2B5EF4-FFF2-40B4-BE49-F238E27FC236}">
                    <a16:creationId xmlns:a16="http://schemas.microsoft.com/office/drawing/2014/main" id="{6AACF4F3-8A0C-EA4D-0597-01D32EE2998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213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97A4C0D-2912-342E-CE05-72A7A19F8F7F}"/>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03EF8EB3-75C2-3937-82BB-46BD5AAF16D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279C3062-B0A7-2616-959F-48E83CA8561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B790B374-12F5-5FE5-04B5-D16FEC06105F}"/>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A5EF7D2-CBCC-E06D-33B1-56641674155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BA5EF7D2-CBCC-E06D-33B1-56641674155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ED8D9CFD-6DCE-B200-EDBD-7539AF2F558E}"/>
              </a:ext>
            </a:extLst>
          </p:cNvPr>
          <p:cNvPicPr>
            <a:picLocks noChangeAspect="1"/>
          </p:cNvPicPr>
          <p:nvPr/>
        </p:nvPicPr>
        <p:blipFill>
          <a:blip r:embed="rId4"/>
          <a:stretch>
            <a:fillRect/>
          </a:stretch>
        </p:blipFill>
        <p:spPr>
          <a:xfrm>
            <a:off x="152789" y="1645223"/>
            <a:ext cx="8838421" cy="4020254"/>
          </a:xfrm>
          <a:prstGeom prst="rect">
            <a:avLst/>
          </a:prstGeom>
        </p:spPr>
      </p:pic>
    </p:spTree>
    <p:extLst>
      <p:ext uri="{BB962C8B-B14F-4D97-AF65-F5344CB8AC3E}">
        <p14:creationId xmlns:p14="http://schemas.microsoft.com/office/powerpoint/2010/main" val="222421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Overview of 6ma Channel Coding Specification</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September 2024,</a:t>
            </a:r>
          </a:p>
          <a:p>
            <a:r>
              <a:rPr kumimoji="1" lang="en-US" altLang="ja-JP" sz="2400" dirty="0"/>
              <a:t>Hybrid Session,</a:t>
            </a:r>
          </a:p>
          <a:p>
            <a:r>
              <a:rPr kumimoji="1" lang="en-US" altLang="ja-JP" sz="2400" dirty="0"/>
              <a:t>Hilton - Waikoloa, HI </a:t>
            </a:r>
          </a:p>
          <a:p>
            <a:r>
              <a:rPr kumimoji="1" lang="en-US" altLang="ja-JP" sz="2400" dirty="0"/>
              <a:t>Kento Takabayashi</a:t>
            </a:r>
            <a:r>
              <a:rPr kumimoji="1" lang="en-US" altLang="ja-JP" sz="2400" baseline="30000" dirty="0"/>
              <a:t> (1)</a:t>
            </a:r>
            <a:r>
              <a:rPr kumimoji="1" lang="en-US" altLang="ja-JP" sz="2400" dirty="0">
                <a:sym typeface="Times New Roman"/>
              </a:rPr>
              <a:t>, Takumi Kobayashi</a:t>
            </a:r>
            <a:r>
              <a:rPr kumimoji="1" lang="en-US" altLang="ja-JP" sz="2400" baseline="30000" dirty="0"/>
              <a:t> (2)</a:t>
            </a:r>
            <a:r>
              <a:rPr kumimoji="1" lang="en-US" altLang="ja-JP" sz="2400" dirty="0">
                <a:sym typeface="Times New Roman"/>
              </a:rPr>
              <a:t>, </a:t>
            </a:r>
          </a:p>
          <a:p>
            <a:r>
              <a:rPr kumimoji="1" lang="en-US" altLang="ja-JP" sz="2400" dirty="0">
                <a:sym typeface="Times New Roman"/>
              </a:rPr>
              <a:t>Daisuke </a:t>
            </a:r>
            <a:r>
              <a:rPr kumimoji="1" lang="en-US" altLang="ja-JP" sz="2400" dirty="0" err="1">
                <a:sym typeface="Times New Roman"/>
              </a:rPr>
              <a:t>Anzai</a:t>
            </a:r>
            <a:r>
              <a:rPr kumimoji="1" lang="en-US" altLang="ja-JP" sz="2400" baseline="30000" dirty="0"/>
              <a:t>(2)</a:t>
            </a:r>
            <a:r>
              <a:rPr kumimoji="1" lang="en-US" altLang="ja-JP" sz="2400" dirty="0">
                <a:sym typeface="Times New Roman"/>
              </a:rPr>
              <a:t>, Marco Hernandez</a:t>
            </a:r>
            <a:r>
              <a:rPr kumimoji="1" lang="en-US" altLang="ja-JP" sz="2400" baseline="30000" dirty="0"/>
              <a:t> (3)</a:t>
            </a:r>
            <a:r>
              <a:rPr kumimoji="1" lang="en-US" altLang="ja-JP" sz="2400" dirty="0">
                <a:sym typeface="Times New Roman"/>
              </a:rPr>
              <a:t>, Ryuji Kohno</a:t>
            </a:r>
            <a:r>
              <a:rPr kumimoji="1" lang="en-US" altLang="ja-JP" sz="2400" baseline="30000" dirty="0"/>
              <a:t>(4,5)</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284834" y="5105021"/>
            <a:ext cx="8650534" cy="646331"/>
          </a:xfrm>
          <a:prstGeom prst="rect">
            <a:avLst/>
          </a:prstGeom>
          <a:noFill/>
        </p:spPr>
        <p:txBody>
          <a:bodyPr wrap="square" rtlCol="0">
            <a:spAutoFit/>
          </a:bodyPr>
          <a:lstStyle/>
          <a:p>
            <a:pPr algn="ct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(3) University of Oulu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(4)Yokohama National University  (5)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CCCC3-2284-5F14-6F6D-CA0087FA26DA}"/>
              </a:ext>
            </a:extLst>
          </p:cNvPr>
          <p:cNvSpPr>
            <a:spLocks noGrp="1"/>
          </p:cNvSpPr>
          <p:nvPr>
            <p:ph type="title"/>
          </p:nvPr>
        </p:nvSpPr>
        <p:spPr/>
        <p:txBody>
          <a:bodyPr/>
          <a:lstStyle/>
          <a:p>
            <a:r>
              <a:rPr kumimoji="1" lang="en-US" altLang="ja-JP" dirty="0"/>
              <a:t>Table of error correcting scheme [1] </a:t>
            </a:r>
            <a:endParaRPr kumimoji="1" lang="ja-JP" altLang="en-US" dirty="0"/>
          </a:p>
        </p:txBody>
      </p:sp>
      <p:sp>
        <p:nvSpPr>
          <p:cNvPr id="3" name="スライド番号プレースホルダー 2">
            <a:extLst>
              <a:ext uri="{FF2B5EF4-FFF2-40B4-BE49-F238E27FC236}">
                <a16:creationId xmlns:a16="http://schemas.microsoft.com/office/drawing/2014/main" id="{977BF220-90B4-E703-99EB-333CF11CAB18}"/>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0CF01F55-16E6-F6BB-67AF-58A91F9850E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833CA3F-B817-4B1C-2238-68DF9912F1ED}"/>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329B643D-1015-B329-FADA-FDD68097D8BA}"/>
              </a:ext>
            </a:extLst>
          </p:cNvPr>
          <p:cNvPicPr>
            <a:picLocks noChangeAspect="1"/>
          </p:cNvPicPr>
          <p:nvPr/>
        </p:nvPicPr>
        <p:blipFill>
          <a:blip r:embed="rId3"/>
          <a:stretch>
            <a:fillRect/>
          </a:stretch>
        </p:blipFill>
        <p:spPr>
          <a:xfrm>
            <a:off x="1405744" y="1604536"/>
            <a:ext cx="6408712" cy="4567664"/>
          </a:xfrm>
          <a:prstGeom prst="rect">
            <a:avLst/>
          </a:prstGeom>
        </p:spPr>
      </p:pic>
    </p:spTree>
    <p:extLst>
      <p:ext uri="{BB962C8B-B14F-4D97-AF65-F5344CB8AC3E}">
        <p14:creationId xmlns:p14="http://schemas.microsoft.com/office/powerpoint/2010/main" val="212122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4C46EA-4347-0994-E3CF-239BFDCA6E1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3EC5425B-1C56-258D-76BD-51FA0357A784}"/>
              </a:ext>
            </a:extLst>
          </p:cNvPr>
          <p:cNvSpPr>
            <a:spLocks noGrp="1"/>
          </p:cNvSpPr>
          <p:nvPr>
            <p:ph type="title"/>
          </p:nvPr>
        </p:nvSpPr>
        <p:spPr/>
        <p:txBody>
          <a:bodyPr/>
          <a:lstStyle/>
          <a:p>
            <a:r>
              <a:rPr kumimoji="1" lang="en-US" altLang="ja-JP" sz="3200" dirty="0"/>
              <a:t>Forward error correcting codes in TG6ma [2]</a:t>
            </a:r>
            <a:endParaRPr kumimoji="1" lang="ja-JP" altLang="en-US" sz="3200" dirty="0"/>
          </a:p>
        </p:txBody>
      </p:sp>
      <p:sp>
        <p:nvSpPr>
          <p:cNvPr id="4" name="日付プレースホルダー 3">
            <a:extLst>
              <a:ext uri="{FF2B5EF4-FFF2-40B4-BE49-F238E27FC236}">
                <a16:creationId xmlns:a16="http://schemas.microsoft.com/office/drawing/2014/main" id="{B1168825-5BF3-C207-2124-110FC35E5C62}"/>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372F312-63C1-A719-E7C7-2847773F5914}"/>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8" name="テキスト ボックス 7">
            <a:extLst>
              <a:ext uri="{FF2B5EF4-FFF2-40B4-BE49-F238E27FC236}">
                <a16:creationId xmlns:a16="http://schemas.microsoft.com/office/drawing/2014/main" id="{FACFCA74-3A19-BE9F-4A67-B1F7355BB541}"/>
              </a:ext>
            </a:extLst>
          </p:cNvPr>
          <p:cNvSpPr txBox="1"/>
          <p:nvPr/>
        </p:nvSpPr>
        <p:spPr>
          <a:xfrm>
            <a:off x="71499" y="5151974"/>
            <a:ext cx="9001000" cy="1323439"/>
          </a:xfrm>
          <a:prstGeom prst="rect">
            <a:avLst/>
          </a:prstGeom>
          <a:noFill/>
        </p:spPr>
        <p:txBody>
          <a:bodyPr wrap="square">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600" dirty="0">
                <a:solidFill>
                  <a:srgbClr val="000000"/>
                </a:solidFill>
                <a:latin typeface="Times New Roman"/>
              </a:rPr>
              <a:t>As an outer code, shortened Reed-Solomon (RS) codes with N=54 (original code length N=63) will be selected to correct burst errors due to interference from other WBANs</a:t>
            </a:r>
          </a:p>
          <a:p>
            <a:pPr marL="285750" indent="-285750" eaLnBrk="1" fontAlgn="auto" hangingPunct="1">
              <a:spcBef>
                <a:spcPts val="0"/>
              </a:spcBef>
              <a:spcAft>
                <a:spcPts val="0"/>
              </a:spcAft>
              <a:buFont typeface="Arial" panose="020B0604020202020204" pitchFamily="34" charset="0"/>
              <a:buChar char="•"/>
            </a:pPr>
            <a:r>
              <a:rPr lang="en-US" altLang="ja-JP" sz="1600" dirty="0">
                <a:solidFill>
                  <a:srgbClr val="000000"/>
                </a:solidFill>
                <a:latin typeface="Times New Roman"/>
              </a:rPr>
              <a:t>T</a:t>
            </a:r>
            <a:r>
              <a:rPr kumimoji="1" lang="en-US" altLang="ja-JP" sz="1600" dirty="0">
                <a:solidFill>
                  <a:srgbClr val="000000"/>
                </a:solidFill>
                <a:latin typeface="Times New Roman"/>
              </a:rPr>
              <a:t>he coding rates are changed according to each QoS</a:t>
            </a:r>
          </a:p>
          <a:p>
            <a:pPr marL="285750" indent="-285750" eaLnBrk="1" fontAlgn="auto" hangingPunct="1">
              <a:spcBef>
                <a:spcPts val="0"/>
              </a:spcBef>
              <a:spcAft>
                <a:spcPts val="0"/>
              </a:spcAft>
              <a:buFont typeface="Arial" panose="020B0604020202020204" pitchFamily="34" charset="0"/>
              <a:buChar char="•"/>
            </a:pPr>
            <a:r>
              <a:rPr kumimoji="1" lang="en-US" altLang="ja-JP" sz="1600" dirty="0">
                <a:solidFill>
                  <a:srgbClr val="000000"/>
                </a:solidFill>
                <a:latin typeface="Times New Roman"/>
              </a:rPr>
              <a:t>As an inner code, 15.4ab LDPC (K=324, 648, 972, R=1/2) or BCC will be selected for the coexistence of 15.6ma and 15.4ab</a:t>
            </a:r>
          </a:p>
        </p:txBody>
      </p:sp>
      <p:graphicFrame>
        <p:nvGraphicFramePr>
          <p:cNvPr id="9" name="表 7">
            <a:extLst>
              <a:ext uri="{FF2B5EF4-FFF2-40B4-BE49-F238E27FC236}">
                <a16:creationId xmlns:a16="http://schemas.microsoft.com/office/drawing/2014/main" id="{0EB2E54D-CDED-83C6-DBC2-54E9AD96E66E}"/>
              </a:ext>
            </a:extLst>
          </p:cNvPr>
          <p:cNvGraphicFramePr>
            <a:graphicFrameLocks noGrp="1"/>
          </p:cNvGraphicFramePr>
          <p:nvPr>
            <p:extLst>
              <p:ext uri="{D42A27DB-BD31-4B8C-83A1-F6EECF244321}">
                <p14:modId xmlns:p14="http://schemas.microsoft.com/office/powerpoint/2010/main" val="4161959858"/>
              </p:ext>
            </p:extLst>
          </p:nvPr>
        </p:nvGraphicFramePr>
        <p:xfrm>
          <a:off x="232468" y="1597364"/>
          <a:ext cx="8679061" cy="3485001"/>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70961">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46)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38)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28)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14)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353892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0EE69B-1DAF-166A-0FEB-F71D508E5D7E}"/>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548F7558-3BBD-E542-7459-7F201BA6F85A}"/>
              </a:ext>
            </a:extLst>
          </p:cNvPr>
          <p:cNvSpPr>
            <a:spLocks noGrp="1"/>
          </p:cNvSpPr>
          <p:nvPr>
            <p:ph type="title"/>
          </p:nvPr>
        </p:nvSpPr>
        <p:spPr/>
        <p:txBody>
          <a:bodyPr/>
          <a:lstStyle/>
          <a:p>
            <a:r>
              <a:rPr kumimoji="1" lang="en-US" altLang="ja-JP" dirty="0"/>
              <a:t>Coexistence environment level </a:t>
            </a:r>
            <a:endParaRPr kumimoji="1" lang="ja-JP" altLang="en-US" dirty="0"/>
          </a:p>
        </p:txBody>
      </p:sp>
      <p:sp>
        <p:nvSpPr>
          <p:cNvPr id="4" name="日付プレースホルダー 3">
            <a:extLst>
              <a:ext uri="{FF2B5EF4-FFF2-40B4-BE49-F238E27FC236}">
                <a16:creationId xmlns:a16="http://schemas.microsoft.com/office/drawing/2014/main" id="{857FFE52-E118-323B-B44B-E8FCBD5A25E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8E3C4DD7-7D9C-C718-47FC-18C3EB38DDD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36F12DA-91E3-D5B3-A4C8-012EDE1392BD}"/>
              </a:ext>
            </a:extLst>
          </p:cNvPr>
          <p:cNvSpPr txBox="1"/>
          <p:nvPr/>
        </p:nvSpPr>
        <p:spPr>
          <a:xfrm>
            <a:off x="99682" y="5295009"/>
            <a:ext cx="8672264" cy="1200329"/>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environments which several systems coexist in</a:t>
            </a:r>
            <a:endParaRPr lang="en-US" altLang="ja-JP" sz="1800" dirty="0">
              <a:latin typeface="+mj-lt"/>
              <a:ea typeface="+mj-ea"/>
            </a:endParaRP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7" name="表 6">
            <a:extLst>
              <a:ext uri="{FF2B5EF4-FFF2-40B4-BE49-F238E27FC236}">
                <a16:creationId xmlns:a16="http://schemas.microsoft.com/office/drawing/2014/main" id="{130E093D-CF27-6179-8D44-D928F12A894F}"/>
              </a:ext>
            </a:extLst>
          </p:cNvPr>
          <p:cNvGraphicFramePr>
            <a:graphicFrameLocks noGrp="1"/>
          </p:cNvGraphicFramePr>
          <p:nvPr>
            <p:extLst>
              <p:ext uri="{D42A27DB-BD31-4B8C-83A1-F6EECF244321}">
                <p14:modId xmlns:p14="http://schemas.microsoft.com/office/powerpoint/2010/main" val="267439468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26089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52BF4D8-1578-5B15-A5F0-F6C5AAB5CD4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A9DB006-CC60-74EA-2028-72DF671A4F29}"/>
              </a:ext>
            </a:extLst>
          </p:cNvPr>
          <p:cNvSpPr>
            <a:spLocks noGrp="1"/>
          </p:cNvSpPr>
          <p:nvPr>
            <p:ph type="title"/>
          </p:nvPr>
        </p:nvSpPr>
        <p:spPr/>
        <p:txBody>
          <a:bodyPr/>
          <a:lstStyle/>
          <a:p>
            <a:r>
              <a:rPr kumimoji="1" lang="en-US" altLang="ja-JP" sz="3200" dirty="0"/>
              <a:t>Hybrid ARQ mechanism (BCC case) [3]</a:t>
            </a:r>
            <a:endParaRPr kumimoji="1" lang="ja-JP" altLang="en-US" sz="3200" dirty="0"/>
          </a:p>
        </p:txBody>
      </p:sp>
      <p:sp>
        <p:nvSpPr>
          <p:cNvPr id="4" name="日付プレースホルダー 3">
            <a:extLst>
              <a:ext uri="{FF2B5EF4-FFF2-40B4-BE49-F238E27FC236}">
                <a16:creationId xmlns:a16="http://schemas.microsoft.com/office/drawing/2014/main" id="{4389F853-3DAB-D32A-A1D0-B468D7C2BDE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A1D85E3-71AB-6959-9DE2-AD0213370D4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309F00D8-0130-E6D1-D62D-B0CA983906DF}"/>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8241479D-85CB-02F0-1EA0-BA7EB8797A8C}"/>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p:sp>
            <p:nvSpPr>
              <p:cNvPr id="7" name="テキスト ボックス 6">
                <a:extLst>
                  <a:ext uri="{FF2B5EF4-FFF2-40B4-BE49-F238E27FC236}">
                    <a16:creationId xmlns:a16="http://schemas.microsoft.com/office/drawing/2014/main" id="{8241479D-85CB-02F0-1EA0-BA7EB8797A8C}"/>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6984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7185</TotalTime>
  <Words>1826</Words>
  <Application>Microsoft Office PowerPoint</Application>
  <PresentationFormat>画面に合わせる (4:3)</PresentationFormat>
  <Paragraphs>215</Paragraphs>
  <Slides>17</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Overview of 6ma Channel Coding Specification</vt:lpstr>
      <vt:lpstr>Table of error correcting scheme [1] </vt:lpstr>
      <vt:lpstr>Forward error correcting codes in TG6ma [2]</vt:lpstr>
      <vt:lpstr>Coexistence environment level </vt:lpstr>
      <vt:lpstr>Hybrid ARQ mechanism (BCC case) [3]</vt:lpstr>
      <vt:lpstr>Hybrid ARQ mechanism (BCC case)</vt:lpstr>
      <vt:lpstr>Hybrid ARQ mechanism (BCC case)</vt:lpstr>
      <vt:lpstr>Hybrid ARQ mechanism (LDPC case)</vt:lpstr>
      <vt:lpstr>Results</vt:lpstr>
      <vt:lpstr>Results</vt:lpstr>
      <vt:lpstr>Results</vt:lpstr>
      <vt:lpstr>Conclusion</vt:lpstr>
      <vt:lpstr>Reference</vt:lpstr>
      <vt:lpstr>PowerPoint プレゼンテーション</vt:lpstr>
      <vt:lpstr>SOCC</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806</cp:revision>
  <dcterms:created xsi:type="dcterms:W3CDTF">2014-03-17T07:14:24Z</dcterms:created>
  <dcterms:modified xsi:type="dcterms:W3CDTF">2024-09-12T14:49:25Z</dcterms:modified>
</cp:coreProperties>
</file>