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8_8AC32C0E.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8" r:id="rId15"/>
    <p:sldId id="2376" r:id="rId16"/>
    <p:sldId id="2377" r:id="rId17"/>
    <p:sldId id="2375" r:id="rId18"/>
    <p:sldId id="264" r:id="rId19"/>
    <p:sldId id="2425" r:id="rId20"/>
    <p:sldId id="2426" r:id="rId21"/>
    <p:sldId id="2427" r:id="rId22"/>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8"/>
            <p14:sldId id="2376"/>
            <p14:sldId id="2377"/>
            <p14:sldId id="2375"/>
            <p14:sldId id="264"/>
          </p14:sldIdLst>
        </p14:section>
        <p14:section name="Closing Slide" id="{17524BA6-C3AC-EE4D-BA9D-E46A8CDB0646}">
          <p14:sldIdLst>
            <p14:sldId id="2425"/>
            <p14:sldId id="2426"/>
            <p14:sldId id="242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9E441-DCF2-4889-956F-4640C908EE32}" v="8" dt="2024-09-13T00:33:27.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84" d="100"/>
          <a:sy n="84" d="100"/>
        </p:scale>
        <p:origin x="663"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0949E441-DCF2-4889-956F-4640C908EE32}"/>
    <pc:docChg chg="undo custSel addSld modSld modMainMaster modSection">
      <pc:chgData name="Phil Beecher" userId="8e59e9d451c39ba5" providerId="LiveId" clId="{0949E441-DCF2-4889-956F-4640C908EE32}" dt="2024-09-13T00:43:46.656" v="574" actId="20577"/>
      <pc:docMkLst>
        <pc:docMk/>
      </pc:docMkLst>
      <pc:sldChg chg="modSp mod">
        <pc:chgData name="Phil Beecher" userId="8e59e9d451c39ba5" providerId="LiveId" clId="{0949E441-DCF2-4889-956F-4640C908EE32}" dt="2024-09-13T00:41:17.896" v="545" actId="6549"/>
        <pc:sldMkLst>
          <pc:docMk/>
          <pc:sldMk cId="2328046606" sldId="264"/>
        </pc:sldMkLst>
        <pc:spChg chg="mod">
          <ac:chgData name="Phil Beecher" userId="8e59e9d451c39ba5" providerId="LiveId" clId="{0949E441-DCF2-4889-956F-4640C908EE32}" dt="2024-09-13T00:41:17.896" v="545" actId="6549"/>
          <ac:spMkLst>
            <pc:docMk/>
            <pc:sldMk cId="2328046606" sldId="264"/>
            <ac:spMk id="7" creationId="{00000000-0000-0000-0000-000000000000}"/>
          </ac:spMkLst>
        </pc:spChg>
        <pc:spChg chg="mod">
          <ac:chgData name="Phil Beecher" userId="8e59e9d451c39ba5" providerId="LiveId" clId="{0949E441-DCF2-4889-956F-4640C908EE32}" dt="2024-09-13T00:10:52.795" v="2" actId="6549"/>
          <ac:spMkLst>
            <pc:docMk/>
            <pc:sldMk cId="2328046606" sldId="264"/>
            <ac:spMk id="4098" creationId="{00000000-0000-0000-0000-000000000000}"/>
          </ac:spMkLst>
        </pc:spChg>
      </pc:sldChg>
      <pc:sldChg chg="addSp delSp modSp mod">
        <pc:chgData name="Phil Beecher" userId="8e59e9d451c39ba5" providerId="LiveId" clId="{0949E441-DCF2-4889-956F-4640C908EE32}" dt="2024-09-13T00:42:48.421" v="563" actId="20577"/>
        <pc:sldMkLst>
          <pc:docMk/>
          <pc:sldMk cId="1003608405" sldId="2425"/>
        </pc:sldMkLst>
        <pc:spChg chg="mod">
          <ac:chgData name="Phil Beecher" userId="8e59e9d451c39ba5" providerId="LiveId" clId="{0949E441-DCF2-4889-956F-4640C908EE32}" dt="2024-09-13T00:42:48.421" v="563" actId="20577"/>
          <ac:spMkLst>
            <pc:docMk/>
            <pc:sldMk cId="1003608405" sldId="2425"/>
            <ac:spMk id="4099" creationId="{00000000-0000-0000-0000-000000000000}"/>
          </ac:spMkLst>
        </pc:spChg>
        <pc:graphicFrameChg chg="add del mod modGraphic">
          <ac:chgData name="Phil Beecher" userId="8e59e9d451c39ba5" providerId="LiveId" clId="{0949E441-DCF2-4889-956F-4640C908EE32}" dt="2024-09-13T00:28:08.193" v="131" actId="478"/>
          <ac:graphicFrameMkLst>
            <pc:docMk/>
            <pc:sldMk cId="1003608405" sldId="2425"/>
            <ac:graphicFrameMk id="3" creationId="{EB6EBB33-C813-01F6-F004-BA9F99FBAE03}"/>
          </ac:graphicFrameMkLst>
        </pc:graphicFrameChg>
      </pc:sldChg>
      <pc:sldChg chg="modSp mod">
        <pc:chgData name="Phil Beecher" userId="8e59e9d451c39ba5" providerId="LiveId" clId="{0949E441-DCF2-4889-956F-4640C908EE32}" dt="2024-09-13T00:12:43.921" v="108" actId="20577"/>
        <pc:sldMkLst>
          <pc:docMk/>
          <pc:sldMk cId="1896336511" sldId="2426"/>
        </pc:sldMkLst>
        <pc:spChg chg="mod">
          <ac:chgData name="Phil Beecher" userId="8e59e9d451c39ba5" providerId="LiveId" clId="{0949E441-DCF2-4889-956F-4640C908EE32}" dt="2024-09-13T00:12:43.921" v="108" actId="20577"/>
          <ac:spMkLst>
            <pc:docMk/>
            <pc:sldMk cId="1896336511" sldId="2426"/>
            <ac:spMk id="4099" creationId="{00000000-0000-0000-0000-000000000000}"/>
          </ac:spMkLst>
        </pc:spChg>
      </pc:sldChg>
      <pc:sldChg chg="modSp new mod">
        <pc:chgData name="Phil Beecher" userId="8e59e9d451c39ba5" providerId="LiveId" clId="{0949E441-DCF2-4889-956F-4640C908EE32}" dt="2024-09-13T00:43:46.656" v="574" actId="20577"/>
        <pc:sldMkLst>
          <pc:docMk/>
          <pc:sldMk cId="2271878425" sldId="2427"/>
        </pc:sldMkLst>
        <pc:spChg chg="mod">
          <ac:chgData name="Phil Beecher" userId="8e59e9d451c39ba5" providerId="LiveId" clId="{0949E441-DCF2-4889-956F-4640C908EE32}" dt="2024-09-13T00:39:24.386" v="519" actId="20577"/>
          <ac:spMkLst>
            <pc:docMk/>
            <pc:sldMk cId="2271878425" sldId="2427"/>
            <ac:spMk id="2" creationId="{8BF9EF45-A96E-64AE-67D1-EA546801ABE4}"/>
          </ac:spMkLst>
        </pc:spChg>
        <pc:spChg chg="mod">
          <ac:chgData name="Phil Beecher" userId="8e59e9d451c39ba5" providerId="LiveId" clId="{0949E441-DCF2-4889-956F-4640C908EE32}" dt="2024-09-13T00:43:46.656" v="574" actId="20577"/>
          <ac:spMkLst>
            <pc:docMk/>
            <pc:sldMk cId="2271878425" sldId="2427"/>
            <ac:spMk id="3" creationId="{11FA258F-1D1B-D407-0F61-633015BE5B6F}"/>
          </ac:spMkLst>
        </pc:spChg>
      </pc:sldChg>
      <pc:sldMasterChg chg="modSp mod">
        <pc:chgData name="Phil Beecher" userId="8e59e9d451c39ba5" providerId="LiveId" clId="{0949E441-DCF2-4889-956F-4640C908EE32}" dt="2024-09-13T00:10:24.641" v="1" actId="20577"/>
        <pc:sldMasterMkLst>
          <pc:docMk/>
          <pc:sldMasterMk cId="0" sldId="2147483648"/>
        </pc:sldMasterMkLst>
        <pc:spChg chg="mod">
          <ac:chgData name="Phil Beecher" userId="8e59e9d451c39ba5" providerId="LiveId" clId="{0949E441-DCF2-4889-956F-4640C908EE32}" dt="2024-09-13T00:10:24.641" v="1" actId="20577"/>
          <ac:spMkLst>
            <pc:docMk/>
            <pc:sldMasterMk cId="0" sldId="2147483648"/>
            <ac:spMk id="1031" creationId="{00000000-0000-0000-0000-000000000000}"/>
          </ac:spMkLst>
        </pc:spChg>
      </pc:sldMasterChg>
    </pc:docChg>
  </pc:docChgLst>
</pc:chgInfo>
</file>

<file path=ppt/comments/modernComment_108_8AC32C0E.xml><?xml version="1.0" encoding="utf-8"?>
<p188:cmLst xmlns:a="http://schemas.openxmlformats.org/drawingml/2006/main" xmlns:r="http://schemas.openxmlformats.org/officeDocument/2006/relationships" xmlns:p188="http://schemas.microsoft.com/office/powerpoint/2018/8/main">
  <p188:cm id="{6AA8951B-4A42-4887-8DEF-E0CCC06E2361}" authorId="{15C58F92-56E1-E5F6-834E-10CC12C75D7A}" created="2024-09-07T18:11:29.638">
    <ac:txMkLst xmlns:ac="http://schemas.microsoft.com/office/drawing/2013/main/command">
      <pc:docMk xmlns:pc="http://schemas.microsoft.com/office/powerpoint/2013/main/command"/>
      <pc:sldMk xmlns:pc="http://schemas.microsoft.com/office/powerpoint/2013/main/command" cId="2328046606" sldId="264"/>
      <ac:spMk id="4099" creationId="{00000000-0000-0000-0000-000000000000}"/>
      <ac:txMk cp="141" len="16">
        <ac:context len="303" hash="246283418"/>
      </ac:txMk>
    </ac:txMkLst>
    <p188:pos x="2136710" y="1895669"/>
    <p188:txBody>
      <a:bodyPr/>
      <a:lstStyle/>
      <a:p>
        <a:r>
          <a:rPr lang="en-GB"/>
          <a:t>Check mentor for presentations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18</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highlight>
                  <a:srgbClr val="FFFFFF"/>
                </a:highlight>
                <a:latin typeface="+mj-lt"/>
              </a:rPr>
              <a:t>15-24-0460-01-04ad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September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08_8AC32C0E.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5/dcn/24/15-24-0487-00-04ad-range-test-ofdm-long-range-sep-24.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ntor.ieee.org/802.15/dcn/24/15-24-0512-01-04ad-evaluation-methods-for-transmission-characteristics-of-ieee-802-15-4ad-under-interference-noise.pptx" TargetMode="External"/><Relationship Id="rId5" Type="http://schemas.openxmlformats.org/officeDocument/2006/relationships/hyperlink" Target="https://mentor.ieee.org/802.15/dcn/24/15-24-0520-00-04ad-outdoor-transmission-characteristics-of-ieee-802-15-4-sun-fsk-in-the-vhf-band.pdf" TargetMode="External"/><Relationship Id="rId4" Type="http://schemas.openxmlformats.org/officeDocument/2006/relationships/hyperlink" Target="https://mentor.ieee.org/802.15/dcn/24/15-24-0498-00-04ad-proposal-of-layers-for-the-interference-model.pptx"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Opening / Closing Report for September 2024 Interim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7 September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September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September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a:bodyPr>
          <a:lstStyle/>
          <a:p>
            <a:pPr>
              <a:defRPr/>
            </a:pPr>
            <a:r>
              <a:rPr lang="en-US" sz="2800" b="1" dirty="0"/>
              <a:t>Call for Patents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14</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533400" y="1447801"/>
            <a:ext cx="10896599" cy="494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57200" lvl="1" indent="0">
              <a:buSzPct val="150000"/>
              <a:buNone/>
              <a:defRPr/>
            </a:pPr>
            <a:r>
              <a:rPr lang="en-US" altLang="en-US" sz="2000" b="1" dirty="0">
                <a:latin typeface="Calibri" panose="020F0502020204030204" pitchFamily="34" charset="0"/>
                <a:cs typeface="Calibri" panose="020F0502020204030204" pitchFamily="34" charset="0"/>
              </a:rPr>
              <a:t>Participants have a duty to inform the IEEE </a:t>
            </a:r>
            <a:r>
              <a:rPr lang="en-US" altLang="en-US" sz="2000" b="1" dirty="0">
                <a:solidFill>
                  <a:schemeClr val="tx1"/>
                </a:solidFill>
                <a:latin typeface="Calibri" panose="020F0502020204030204" pitchFamily="34" charset="0"/>
                <a:cs typeface="Calibri" panose="020F0502020204030204" pitchFamily="34" charset="0"/>
              </a:rPr>
              <a:t>of the identity of each holder of any potential Essential Patent Claims of which they are personally aware if the claims are owned or controlled by the participant or the entity the participant is from, employed by, or otherwise represents</a:t>
            </a:r>
          </a:p>
          <a:p>
            <a:pPr marL="457200" lvl="1" indent="0">
              <a:buSzPct val="150000"/>
              <a:buNone/>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endParaRPr lang="en-US" altLang="en-US" sz="2000" b="1" dirty="0">
              <a:latin typeface="Calibri" panose="020F0502020204030204" pitchFamily="34" charset="0"/>
              <a:cs typeface="Calibri" panose="020F0502020204030204" pitchFamily="34" charset="0"/>
            </a:endParaRPr>
          </a:p>
          <a:p>
            <a:pPr marL="457200" lvl="1" indent="0">
              <a:buSzPct val="150000"/>
              <a:buNone/>
              <a:defRPr/>
            </a:pPr>
            <a:endParaRPr lang="en-US" altLang="en-US" sz="2000" b="1"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42768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vacancy – let me know if you want to volunteer?</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B5C44FFE-C410-954D-76F7-1F6C13EAF07B}"/>
              </a:ext>
            </a:extLst>
          </p:cNvPr>
          <p:cNvGraphicFramePr>
            <a:graphicFrameLocks noChangeAspect="1"/>
          </p:cNvGraphicFramePr>
          <p:nvPr>
            <p:extLst>
              <p:ext uri="{D42A27DB-BD31-4B8C-83A1-F6EECF244321}">
                <p14:modId xmlns:p14="http://schemas.microsoft.com/office/powerpoint/2010/main" val="1725648598"/>
              </p:ext>
            </p:extLst>
          </p:nvPr>
        </p:nvGraphicFramePr>
        <p:xfrm>
          <a:off x="1325060" y="535781"/>
          <a:ext cx="9571540" cy="5737315"/>
        </p:xfrm>
        <a:graphic>
          <a:graphicData uri="http://schemas.openxmlformats.org/presentationml/2006/ole">
            <mc:AlternateContent xmlns:mc="http://schemas.openxmlformats.org/markup-compatibility/2006">
              <mc:Choice xmlns:v="urn:schemas-microsoft-com:vml" Requires="v">
                <p:oleObj name="Worksheet" r:id="rId2" imgW="13016121" imgH="7800975" progId="Excel.Sheet.12">
                  <p:embed/>
                </p:oleObj>
              </mc:Choice>
              <mc:Fallback>
                <p:oleObj name="Worksheet" r:id="rId2" imgW="13016121" imgH="7800975" progId="Excel.Sheet.12">
                  <p:embed/>
                  <p:pic>
                    <p:nvPicPr>
                      <p:cNvPr id="8" name="Object 7">
                        <a:extLst>
                          <a:ext uri="{FF2B5EF4-FFF2-40B4-BE49-F238E27FC236}">
                            <a16:creationId xmlns:a16="http://schemas.microsoft.com/office/drawing/2014/main" id="{B5C44FFE-C410-954D-76F7-1F6C13EAF07B}"/>
                          </a:ext>
                        </a:extLst>
                      </p:cNvPr>
                      <p:cNvPicPr/>
                      <p:nvPr/>
                    </p:nvPicPr>
                    <p:blipFill>
                      <a:blip r:embed="rId3"/>
                      <a:stretch>
                        <a:fillRect/>
                      </a:stretch>
                    </p:blipFill>
                    <p:spPr>
                      <a:xfrm>
                        <a:off x="1325060" y="535781"/>
                        <a:ext cx="9571540" cy="5737315"/>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876800" y="3546848"/>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9029700" y="3567673"/>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6934200" y="4267200"/>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2819400" y="4267200"/>
            <a:ext cx="838200" cy="609600"/>
          </a:xfrm>
          <a:prstGeom prst="ellipse">
            <a:avLst/>
          </a:prstGeom>
          <a:no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334000"/>
          </a:xfrm>
          <a:ln/>
        </p:spPr>
        <p:txBody>
          <a:bodyPr/>
          <a:lstStyle/>
          <a:p>
            <a:pPr marL="0" indent="0">
              <a:buNone/>
            </a:pPr>
            <a:r>
              <a:rPr lang="en-US" altLang="de-DE" sz="1600" dirty="0"/>
              <a:t>Monday PM2:</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July meeting minutes</a:t>
            </a:r>
          </a:p>
          <a:p>
            <a:pPr marL="514350" indent="-514350">
              <a:buFont typeface="+mj-lt"/>
              <a:buAutoNum type="arabicPeriod"/>
            </a:pPr>
            <a:r>
              <a:rPr lang="en-US" altLang="de-DE" sz="1600" dirty="0"/>
              <a:t>Presentations and Contributions</a:t>
            </a:r>
          </a:p>
          <a:p>
            <a:pPr marL="514350" indent="-514350">
              <a:buFont typeface="+mj-lt"/>
              <a:buAutoNum type="arabicPeriod"/>
            </a:pPr>
            <a:r>
              <a:rPr lang="en-US" altLang="de-DE" sz="1600" dirty="0"/>
              <a:t>[ check mentor ]</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Presentations and Contributions</a:t>
            </a:r>
            <a:endParaRPr lang="en-US" altLang="de-DE" sz="1200" dirty="0"/>
          </a:p>
          <a:p>
            <a:pPr marL="514350" indent="-514350">
              <a:buFont typeface="+mj-lt"/>
              <a:buAutoNum type="arabicPeriod"/>
            </a:pPr>
            <a:r>
              <a:rPr lang="en-US" altLang="de-DE" sz="1600" dirty="0"/>
              <a:t>Channel Model and Interference Model discussions </a:t>
            </a:r>
            <a:r>
              <a:rPr lang="en-US" altLang="de-DE" sz="1600" dirty="0" err="1"/>
              <a:t>w.r.t.</a:t>
            </a:r>
            <a:r>
              <a:rPr lang="en-US" altLang="de-DE" sz="1600" dirty="0"/>
              <a:t> Technical Guidance Document</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18</a:t>
            </a:fld>
            <a:endParaRPr lang="en-US" altLang="de-DE"/>
          </a:p>
        </p:txBody>
      </p:sp>
      <p:sp>
        <p:nvSpPr>
          <p:cNvPr id="7" name="Rectangle 3"/>
          <p:cNvSpPr txBox="1">
            <a:spLocks noChangeArrowheads="1"/>
          </p:cNvSpPr>
          <p:nvPr/>
        </p:nvSpPr>
        <p:spPr bwMode="auto">
          <a:xfrm>
            <a:off x="6781800" y="1524000"/>
            <a:ext cx="480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PM2:</a:t>
            </a:r>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Call for Proposals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Thursday PM1:</a:t>
            </a:r>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marL="514350" indent="-514350">
              <a:buFont typeface="+mj-lt"/>
              <a:buAutoNum type="arabicPeriod"/>
            </a:pPr>
            <a:endParaRPr lang="en-US" altLang="de-DE" sz="2000" dirty="0"/>
          </a:p>
          <a:p>
            <a:pPr marL="514350" indent="-514350">
              <a:buFont typeface="+mj-lt"/>
              <a:buAutoNum type="arabicPeriod"/>
            </a:pPr>
            <a:endParaRPr lang="en-US" altLang="de-DE" sz="2000" dirty="0"/>
          </a:p>
          <a:p>
            <a:pPr>
              <a:buFont typeface="Wingdings" panose="05000000000000000000" pitchFamily="2" charset="2"/>
              <a:buChar char="ü"/>
            </a:pPr>
            <a:r>
              <a:rPr lang="en-US" altLang="de-DE" sz="2000" dirty="0"/>
              <a:t>Approval of July meeting minutes</a:t>
            </a:r>
          </a:p>
          <a:p>
            <a:pPr>
              <a:buFont typeface="Wingdings" panose="05000000000000000000" pitchFamily="2" charset="2"/>
              <a:buChar char="ü"/>
            </a:pPr>
            <a:r>
              <a:rPr lang="en-US" altLang="de-DE" sz="2000" dirty="0"/>
              <a:t>Presentations:</a:t>
            </a:r>
          </a:p>
          <a:p>
            <a:pPr marL="400050" lvl="1" indent="0">
              <a:buNone/>
            </a:pPr>
            <a:r>
              <a:rPr lang="en-GB" sz="1500" b="0" i="0" dirty="0">
                <a:effectLst/>
                <a:hlinkClick r:id="rId3">
                  <a:extLst>
                    <a:ext uri="{A12FA001-AC4F-418D-AE19-62706E023703}">
                      <ahyp:hlinkClr xmlns:ahyp="http://schemas.microsoft.com/office/drawing/2018/hyperlinkcolor" val="tx"/>
                    </a:ext>
                  </a:extLst>
                </a:hlinkClick>
              </a:rPr>
              <a:t>Range-test-OFDM-Long-Range-Sep-24</a:t>
            </a:r>
            <a:r>
              <a:rPr lang="en-GB" sz="1500" b="0" i="0" dirty="0">
                <a:effectLst/>
              </a:rPr>
              <a:t> - Thomas Almholt (Texas Instruments)</a:t>
            </a:r>
            <a:endParaRPr lang="en-GB" sz="1500" b="0" dirty="0">
              <a:effectLst/>
            </a:endParaRPr>
          </a:p>
          <a:p>
            <a:pPr marL="400050" lvl="1" indent="0">
              <a:buNone/>
            </a:pPr>
            <a:r>
              <a:rPr lang="en-GB" sz="1500" b="0" i="0" dirty="0">
                <a:effectLst/>
                <a:hlinkClick r:id="rId4">
                  <a:extLst>
                    <a:ext uri="{A12FA001-AC4F-418D-AE19-62706E023703}">
                      <ahyp:hlinkClr xmlns:ahyp="http://schemas.microsoft.com/office/drawing/2018/hyperlinkcolor" val="tx"/>
                    </a:ext>
                  </a:extLst>
                </a:hlinkClick>
              </a:rPr>
              <a:t>Proposal of Layers for the Interference Model</a:t>
            </a:r>
            <a:r>
              <a:rPr lang="en-GB" sz="1500" dirty="0">
                <a:hlinkClick r:id="rId4">
                  <a:extLst>
                    <a:ext uri="{A12FA001-AC4F-418D-AE19-62706E023703}">
                      <ahyp:hlinkClr xmlns:ahyp="http://schemas.microsoft.com/office/drawing/2018/hyperlinkcolor" val="tx"/>
                    </a:ext>
                  </a:extLst>
                </a:hlinkClick>
              </a:rPr>
              <a:t> </a:t>
            </a:r>
            <a:r>
              <a:rPr lang="en-GB" sz="1500" dirty="0"/>
              <a:t>- </a:t>
            </a:r>
            <a:r>
              <a:rPr lang="en-GB" sz="1500" b="0" i="0" dirty="0">
                <a:effectLst/>
              </a:rPr>
              <a:t>Joerg Robert (TU Ilmenau/Fraunhofer IIS)</a:t>
            </a:r>
            <a:endParaRPr lang="en-GB" sz="1500" dirty="0"/>
          </a:p>
          <a:p>
            <a:pPr marL="400050" lvl="1" indent="0">
              <a:buNone/>
            </a:pPr>
            <a:r>
              <a:rPr lang="en-GB" sz="1500" b="0" i="0" dirty="0">
                <a:effectLst/>
                <a:hlinkClick r:id="rId5">
                  <a:extLst>
                    <a:ext uri="{A12FA001-AC4F-418D-AE19-62706E023703}">
                      <ahyp:hlinkClr xmlns:ahyp="http://schemas.microsoft.com/office/drawing/2018/hyperlinkcolor" val="tx"/>
                    </a:ext>
                  </a:extLst>
                </a:hlinkClick>
              </a:rPr>
              <a:t>Outdoor Transmission Characteristics of IEEE 802.15.4 SUN FSK in the VHF Band </a:t>
            </a:r>
            <a:r>
              <a:rPr lang="en-GB" sz="1500" b="0" i="0" dirty="0">
                <a:effectLst/>
              </a:rPr>
              <a:t>- Hiroshi Harada and </a:t>
            </a:r>
            <a:r>
              <a:rPr lang="en-GB" sz="1500" b="0" i="0" dirty="0" err="1">
                <a:effectLst/>
              </a:rPr>
              <a:t>Jaeseok</a:t>
            </a:r>
            <a:r>
              <a:rPr lang="en-GB" sz="1500" b="0" i="0" dirty="0">
                <a:effectLst/>
              </a:rPr>
              <a:t> Lim (Kyoto University)</a:t>
            </a:r>
          </a:p>
          <a:p>
            <a:pPr marL="400050" lvl="1" indent="0">
              <a:buNone/>
            </a:pPr>
            <a:r>
              <a:rPr lang="en-GB" sz="1500" b="0" dirty="0">
                <a:effectLst/>
                <a:hlinkClick r:id="rId6">
                  <a:extLst>
                    <a:ext uri="{A12FA001-AC4F-418D-AE19-62706E023703}">
                      <ahyp:hlinkClr xmlns:ahyp="http://schemas.microsoft.com/office/drawing/2018/hyperlinkcolor" val="tx"/>
                    </a:ext>
                  </a:extLst>
                </a:hlinkClick>
              </a:rPr>
              <a:t>Evaluation Methods for Transmission Characteristics of IEEE 802.15.4ad under Interference Noise</a:t>
            </a:r>
            <a:r>
              <a:rPr lang="en-GB" sz="1500" b="0" dirty="0">
                <a:effectLst/>
              </a:rPr>
              <a:t> - Hiroshi Harada (Kyoto University)</a:t>
            </a:r>
          </a:p>
          <a:p>
            <a:pPr lvl="1">
              <a:buFont typeface="Wingdings" panose="05000000000000000000" pitchFamily="2" charset="2"/>
              <a:buChar char="ü"/>
            </a:pPr>
            <a:endParaRPr lang="en-GB" sz="1400" b="0" dirty="0">
              <a:effectLst/>
            </a:endParaRPr>
          </a:p>
          <a:p>
            <a:pPr>
              <a:buFont typeface="Wingdings" panose="05000000000000000000" pitchFamily="2" charset="2"/>
              <a:buChar char="ü"/>
            </a:pPr>
            <a:r>
              <a:rPr lang="en-US" altLang="de-DE" sz="2000" dirty="0"/>
              <a:t>Achieved Consensus on both the Channel Model and the Interference Model methodology</a:t>
            </a:r>
          </a:p>
          <a:p>
            <a:pPr>
              <a:buFont typeface="Wingdings" panose="05000000000000000000" pitchFamily="2" charset="2"/>
              <a:buChar char="ü"/>
            </a:pPr>
            <a:r>
              <a:rPr lang="en-US" altLang="de-DE" sz="2000" dirty="0"/>
              <a:t>Progress on Technical Guidance Document </a:t>
            </a:r>
          </a:p>
          <a:p>
            <a:pPr>
              <a:buFont typeface="Wingdings" panose="05000000000000000000" pitchFamily="2" charset="2"/>
              <a:buChar char="ü"/>
            </a:pPr>
            <a:endParaRPr lang="en-US" altLang="de-DE" sz="2000" dirty="0"/>
          </a:p>
          <a:p>
            <a:pPr marL="514350" indent="-514350">
              <a:buFont typeface="+mj-lt"/>
              <a:buAutoNum type="arabicPeriod"/>
            </a:pPr>
            <a:endParaRPr lang="en-US" altLang="de-DE" sz="2000" dirty="0"/>
          </a:p>
          <a:p>
            <a:pPr marL="914400" lvl="1" indent="-514350">
              <a:buFont typeface="+mj-lt"/>
              <a:buAutoNum type="arabicPeriod"/>
            </a:pPr>
            <a:endParaRPr lang="en-US" altLang="de-DE" sz="16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Provisonal Conference call schedule</a:t>
            </a:r>
          </a:p>
        </p:txBody>
      </p:sp>
      <p:sp>
        <p:nvSpPr>
          <p:cNvPr id="4099" name="Rectangle 3"/>
          <p:cNvSpPr>
            <a:spLocks noGrp="1" noChangeArrowheads="1"/>
          </p:cNvSpPr>
          <p:nvPr>
            <p:ph type="body" idx="1"/>
          </p:nvPr>
        </p:nvSpPr>
        <p:spPr>
          <a:xfrm>
            <a:off x="762000" y="1371600"/>
            <a:ext cx="11125200" cy="4648200"/>
          </a:xfrm>
          <a:ln/>
        </p:spPr>
        <p:txBody>
          <a:bodyPr/>
          <a:lstStyle/>
          <a:p>
            <a:pPr marL="514350" indent="-514350">
              <a:buFont typeface="+mj-lt"/>
              <a:buAutoNum type="arabicPeriod"/>
            </a:pPr>
            <a:endParaRPr lang="en-US" altLang="de-DE" sz="1600" dirty="0"/>
          </a:p>
          <a:p>
            <a:pPr marL="0" indent="0">
              <a:buNone/>
            </a:pPr>
            <a:r>
              <a:rPr lang="en-US" altLang="de-DE" sz="2000" dirty="0"/>
              <a:t>Between now and November session</a:t>
            </a:r>
          </a:p>
          <a:p>
            <a:pPr marL="0" indent="0">
              <a:buNone/>
            </a:pPr>
            <a:endParaRPr lang="en-US" altLang="de-DE" sz="2000" dirty="0"/>
          </a:p>
          <a:p>
            <a:r>
              <a:rPr lang="en-US" altLang="de-DE" sz="2000" dirty="0"/>
              <a:t>Conference call schedule -  29 September, 17 October - 6am PDT, 8am CDT, 2pm BST, 3pm CET,10pm JST (Other calls will be scheduled if necessary)</a:t>
            </a:r>
          </a:p>
          <a:p>
            <a:r>
              <a:rPr lang="en-US" altLang="de-DE" sz="2000" dirty="0"/>
              <a:t>Complete Technical Guidance Document</a:t>
            </a:r>
          </a:p>
          <a:p>
            <a:r>
              <a:rPr lang="en-US" altLang="de-DE" sz="2000" dirty="0" err="1"/>
              <a:t>Finalise</a:t>
            </a:r>
            <a:r>
              <a:rPr lang="en-US" altLang="de-DE" sz="2000" dirty="0"/>
              <a:t> Call for Proposals</a:t>
            </a:r>
          </a:p>
          <a:p>
            <a:endParaRPr lang="en-US" altLang="de-DE" sz="20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65201" y="381000"/>
            <a:ext cx="10363200" cy="1066800"/>
          </a:xfrm>
        </p:spPr>
        <p:txBody>
          <a:bodyPr/>
          <a:lstStyle/>
          <a:p>
            <a:r>
              <a:rPr lang="en-GB" dirty="0"/>
              <a:t>Initial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1371600"/>
            <a:ext cx="10820400" cy="4724400"/>
          </a:xfrm>
        </p:spPr>
        <p:txBody>
          <a:bodyPr/>
          <a:lstStyle/>
          <a:p>
            <a:pPr marL="0" indent="0">
              <a:buNone/>
            </a:pPr>
            <a:r>
              <a:rPr lang="en-GB" sz="2400" b="1" dirty="0"/>
              <a:t>2024</a:t>
            </a:r>
          </a:p>
          <a:p>
            <a:r>
              <a:rPr lang="en-GB" sz="2400" dirty="0"/>
              <a:t>September - November: Complete Technical Guidance Document</a:t>
            </a:r>
          </a:p>
          <a:p>
            <a:r>
              <a:rPr lang="en-GB" sz="2400" dirty="0"/>
              <a:t>November: Approve Technical Guidance Document / Issue call for proposals</a:t>
            </a:r>
          </a:p>
          <a:p>
            <a:pPr marL="0" indent="0">
              <a:buNone/>
            </a:pPr>
            <a:endParaRPr lang="en-GB" sz="2400" b="1" dirty="0"/>
          </a:p>
          <a:p>
            <a:pPr marL="0" indent="0">
              <a:buNone/>
            </a:pPr>
            <a:r>
              <a:rPr lang="en-GB" sz="2400" b="1" dirty="0"/>
              <a:t>2025</a:t>
            </a:r>
          </a:p>
          <a:p>
            <a:r>
              <a:rPr lang="en-GB" sz="2400" dirty="0"/>
              <a:t>January: Hear initial proposals</a:t>
            </a:r>
          </a:p>
          <a:p>
            <a:r>
              <a:rPr lang="en-GB" sz="2400" dirty="0"/>
              <a:t>March: Hear final proposals</a:t>
            </a:r>
          </a:p>
          <a:p>
            <a:r>
              <a:rPr lang="en-GB" sz="2400" dirty="0"/>
              <a:t>March and beyond: Start drafting</a:t>
            </a:r>
          </a:p>
          <a:p>
            <a:endParaRPr lang="en-GB" dirty="0"/>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21</a:t>
            </a:fld>
            <a:endParaRPr lang="en-US"/>
          </a:p>
        </p:txBody>
      </p:sp>
    </p:spTree>
    <p:extLst>
      <p:ext uri="{BB962C8B-B14F-4D97-AF65-F5344CB8AC3E}">
        <p14:creationId xmlns:p14="http://schemas.microsoft.com/office/powerpoint/2010/main" val="227187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p:spPr>
        <p:txBody>
          <a:bodyPr>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78371</TotalTime>
  <Words>2006</Words>
  <Application>Microsoft Office PowerPoint</Application>
  <PresentationFormat>Widescreen</PresentationFormat>
  <Paragraphs>209</Paragraphs>
  <Slides>21</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Lucida Grande</vt:lpstr>
      <vt:lpstr>Monotype Sorts</vt:lpstr>
      <vt:lpstr>Arial</vt:lpstr>
      <vt:lpstr>Calibri</vt:lpstr>
      <vt:lpstr>Montserrat</vt:lpstr>
      <vt:lpstr>Times New Roman</vt:lpstr>
      <vt:lpstr>Wingdings</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Call for Patents</vt:lpstr>
      <vt:lpstr>IEEE 802 Ground Rules</vt:lpstr>
      <vt:lpstr>TG4ad Leadership</vt:lpstr>
      <vt:lpstr>PowerPoint Presentation</vt:lpstr>
      <vt:lpstr>Agenda</vt:lpstr>
      <vt:lpstr>Achievements</vt:lpstr>
      <vt:lpstr>Provisonal Conference call schedule</vt:lpstr>
      <vt:lpstr>Initial Timeline</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1141</cp:revision>
  <cp:lastPrinted>2016-07-25T16:00:41Z</cp:lastPrinted>
  <dcterms:created xsi:type="dcterms:W3CDTF">2009-07-12T16:25:16Z</dcterms:created>
  <dcterms:modified xsi:type="dcterms:W3CDTF">2024-09-13T00:43:53Z</dcterms:modified>
  <cp:category/>
</cp:coreProperties>
</file>