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345" r:id="rId3"/>
    <p:sldId id="354" r:id="rId4"/>
    <p:sldId id="355" r:id="rId5"/>
    <p:sldId id="356" r:id="rId6"/>
    <p:sldId id="357" r:id="rId7"/>
    <p:sldId id="353"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45"/>
            <p14:sldId id="354"/>
            <p14:sldId id="355"/>
            <p14:sldId id="356"/>
            <p14:sldId id="357"/>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61"/>
    <p:restoredTop sz="95915"/>
  </p:normalViewPr>
  <p:slideViewPr>
    <p:cSldViewPr>
      <p:cViewPr varScale="1">
        <p:scale>
          <a:sx n="78" d="100"/>
          <a:sy n="78" d="100"/>
        </p:scale>
        <p:origin x="1092" y="64"/>
      </p:cViewPr>
      <p:guideLst>
        <p:guide orient="horz" pos="2160"/>
        <p:guide pos="2880"/>
      </p:guideLst>
    </p:cSldViewPr>
  </p:slideViewPr>
  <p:notesTextViewPr>
    <p:cViewPr>
      <p:scale>
        <a:sx n="1" d="1"/>
        <a:sy n="1" d="1"/>
      </p:scale>
      <p:origin x="0" y="0"/>
    </p:cViewPr>
  </p:notesTextViewPr>
  <p:notesViewPr>
    <p:cSldViewPr>
      <p:cViewPr varScale="1">
        <p:scale>
          <a:sx n="58" d="100"/>
          <a:sy n="58" d="100"/>
        </p:scale>
        <p:origin x="2524"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日期占位符 7">
            <a:extLst>
              <a:ext uri="{FF2B5EF4-FFF2-40B4-BE49-F238E27FC236}">
                <a16:creationId xmlns:a16="http://schemas.microsoft.com/office/drawing/2014/main" id="{BB1FF7F4-9A1C-4808-B60F-C153DE1569D0}"/>
              </a:ext>
            </a:extLst>
          </p:cNvPr>
          <p:cNvSpPr>
            <a:spLocks noGrp="1"/>
          </p:cNvSpPr>
          <p:nvPr>
            <p:ph type="dt" sz="half" idx="10"/>
          </p:nvPr>
        </p:nvSpPr>
        <p:spPr/>
        <p:txBody>
          <a:bodyPr/>
          <a:lstStyle/>
          <a:p>
            <a:r>
              <a:rPr lang="en-US" altLang="zh-CN"/>
              <a:t>September 2024</a:t>
            </a:r>
            <a:endParaRPr lang="en-US" altLang="en-US" dirty="0"/>
          </a:p>
        </p:txBody>
      </p:sp>
      <p:sp>
        <p:nvSpPr>
          <p:cNvPr id="9" name="页脚占位符 8">
            <a:extLst>
              <a:ext uri="{FF2B5EF4-FFF2-40B4-BE49-F238E27FC236}">
                <a16:creationId xmlns:a16="http://schemas.microsoft.com/office/drawing/2014/main" id="{FCF3A22C-23E6-4D66-8BDA-0AE12FF1F410}"/>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10" name="灯片编号占位符 9">
            <a:extLst>
              <a:ext uri="{FF2B5EF4-FFF2-40B4-BE49-F238E27FC236}">
                <a16:creationId xmlns:a16="http://schemas.microsoft.com/office/drawing/2014/main" id="{C1C89B93-443F-44F4-AF70-303B470E9BB4}"/>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6">
            <a:extLst>
              <a:ext uri="{FF2B5EF4-FFF2-40B4-BE49-F238E27FC236}">
                <a16:creationId xmlns:a16="http://schemas.microsoft.com/office/drawing/2014/main" id="{10DD6E1E-2CD0-40C4-88D7-07AFFDA67EEE}"/>
              </a:ext>
            </a:extLst>
          </p:cNvPr>
          <p:cNvSpPr>
            <a:spLocks noGrp="1"/>
          </p:cNvSpPr>
          <p:nvPr>
            <p:ph type="dt" sz="half" idx="10"/>
          </p:nvPr>
        </p:nvSpPr>
        <p:spPr/>
        <p:txBody>
          <a:bodyPr/>
          <a:lstStyle/>
          <a:p>
            <a:r>
              <a:rPr lang="en-US" altLang="zh-CN"/>
              <a:t>September 2024</a:t>
            </a:r>
            <a:endParaRPr lang="en-US" altLang="en-US" dirty="0"/>
          </a:p>
        </p:txBody>
      </p:sp>
      <p:sp>
        <p:nvSpPr>
          <p:cNvPr id="8" name="页脚占位符 7">
            <a:extLst>
              <a:ext uri="{FF2B5EF4-FFF2-40B4-BE49-F238E27FC236}">
                <a16:creationId xmlns:a16="http://schemas.microsoft.com/office/drawing/2014/main" id="{9811349A-CFCA-4A6C-A3CF-74190C02C9A4}"/>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9" name="灯片编号占位符 8">
            <a:extLst>
              <a:ext uri="{FF2B5EF4-FFF2-40B4-BE49-F238E27FC236}">
                <a16:creationId xmlns:a16="http://schemas.microsoft.com/office/drawing/2014/main" id="{8B281F17-CDCD-4A4D-8042-E5A989022F5A}"/>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日期占位符 1">
            <a:extLst>
              <a:ext uri="{FF2B5EF4-FFF2-40B4-BE49-F238E27FC236}">
                <a16:creationId xmlns:a16="http://schemas.microsoft.com/office/drawing/2014/main" id="{CEF43120-1ED2-4F71-A24C-1B94F1187449}"/>
              </a:ext>
            </a:extLst>
          </p:cNvPr>
          <p:cNvSpPr>
            <a:spLocks noGrp="1"/>
          </p:cNvSpPr>
          <p:nvPr>
            <p:ph type="dt" sz="half" idx="10"/>
          </p:nvPr>
        </p:nvSpPr>
        <p:spPr/>
        <p:txBody>
          <a:bodyPr/>
          <a:lstStyle/>
          <a:p>
            <a:r>
              <a:rPr lang="en-US" altLang="zh-CN"/>
              <a:t>September 2024</a:t>
            </a:r>
            <a:endParaRPr lang="en-US" altLang="en-US" dirty="0"/>
          </a:p>
        </p:txBody>
      </p:sp>
      <p:sp>
        <p:nvSpPr>
          <p:cNvPr id="7" name="页脚占位符 6">
            <a:extLst>
              <a:ext uri="{FF2B5EF4-FFF2-40B4-BE49-F238E27FC236}">
                <a16:creationId xmlns:a16="http://schemas.microsoft.com/office/drawing/2014/main" id="{CF3D3C52-C3D9-4B8B-BEFE-C638D8E9E4E3}"/>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8" name="灯片编号占位符 7">
            <a:extLst>
              <a:ext uri="{FF2B5EF4-FFF2-40B4-BE49-F238E27FC236}">
                <a16:creationId xmlns:a16="http://schemas.microsoft.com/office/drawing/2014/main" id="{8EA205BE-F243-49BE-B0E1-592000FF313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标题 6">
            <a:extLst>
              <a:ext uri="{FF2B5EF4-FFF2-40B4-BE49-F238E27FC236}">
                <a16:creationId xmlns:a16="http://schemas.microsoft.com/office/drawing/2014/main" id="{A750B540-0928-43AD-9EE7-D1B3BA44C5CD}"/>
              </a:ext>
            </a:extLst>
          </p:cNvPr>
          <p:cNvSpPr>
            <a:spLocks noGrp="1"/>
          </p:cNvSpPr>
          <p:nvPr>
            <p:ph type="title"/>
          </p:nvPr>
        </p:nvSpPr>
        <p:spPr/>
        <p:txBody>
          <a:bodyPr/>
          <a:lstStyle/>
          <a:p>
            <a:r>
              <a:rPr lang="zh-CN" altLang="en-US"/>
              <a:t>单击此处编辑母版标题样式</a:t>
            </a:r>
          </a:p>
        </p:txBody>
      </p:sp>
      <p:sp>
        <p:nvSpPr>
          <p:cNvPr id="6" name="日期占位符 5">
            <a:extLst>
              <a:ext uri="{FF2B5EF4-FFF2-40B4-BE49-F238E27FC236}">
                <a16:creationId xmlns:a16="http://schemas.microsoft.com/office/drawing/2014/main" id="{F2A62FE0-20AA-4207-A98B-2A9E88942D8B}"/>
              </a:ext>
            </a:extLst>
          </p:cNvPr>
          <p:cNvSpPr>
            <a:spLocks noGrp="1"/>
          </p:cNvSpPr>
          <p:nvPr>
            <p:ph type="dt" sz="half" idx="10"/>
          </p:nvPr>
        </p:nvSpPr>
        <p:spPr/>
        <p:txBody>
          <a:bodyPr/>
          <a:lstStyle/>
          <a:p>
            <a:r>
              <a:rPr lang="en-US" altLang="zh-CN"/>
              <a:t>September 2024</a:t>
            </a:r>
            <a:endParaRPr lang="en-US" altLang="en-US" dirty="0"/>
          </a:p>
        </p:txBody>
      </p:sp>
      <p:sp>
        <p:nvSpPr>
          <p:cNvPr id="11" name="页脚占位符 10">
            <a:extLst>
              <a:ext uri="{FF2B5EF4-FFF2-40B4-BE49-F238E27FC236}">
                <a16:creationId xmlns:a16="http://schemas.microsoft.com/office/drawing/2014/main" id="{EF9732F7-39AA-4083-9B03-4593199DC8D7}"/>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12" name="灯片编号占位符 11">
            <a:extLst>
              <a:ext uri="{FF2B5EF4-FFF2-40B4-BE49-F238E27FC236}">
                <a16:creationId xmlns:a16="http://schemas.microsoft.com/office/drawing/2014/main" id="{B4F98C27-321B-4502-B590-88DDF0E8D5F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7" name="日期占位符 6">
            <a:extLst>
              <a:ext uri="{FF2B5EF4-FFF2-40B4-BE49-F238E27FC236}">
                <a16:creationId xmlns:a16="http://schemas.microsoft.com/office/drawing/2014/main" id="{FC2130A1-E772-485F-B6C6-369BD19241D4}"/>
              </a:ext>
            </a:extLst>
          </p:cNvPr>
          <p:cNvSpPr>
            <a:spLocks noGrp="1"/>
          </p:cNvSpPr>
          <p:nvPr>
            <p:ph type="dt" sz="half" idx="10"/>
          </p:nvPr>
        </p:nvSpPr>
        <p:spPr/>
        <p:txBody>
          <a:bodyPr/>
          <a:lstStyle/>
          <a:p>
            <a:r>
              <a:rPr lang="en-US" altLang="zh-CN"/>
              <a:t>September 2024</a:t>
            </a:r>
            <a:endParaRPr lang="en-US" altLang="en-US" dirty="0"/>
          </a:p>
        </p:txBody>
      </p:sp>
      <p:sp>
        <p:nvSpPr>
          <p:cNvPr id="8" name="页脚占位符 7">
            <a:extLst>
              <a:ext uri="{FF2B5EF4-FFF2-40B4-BE49-F238E27FC236}">
                <a16:creationId xmlns:a16="http://schemas.microsoft.com/office/drawing/2014/main" id="{BEB2DF4F-343C-4E08-954E-447DF9DFC47F}"/>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9" name="灯片编号占位符 8">
            <a:extLst>
              <a:ext uri="{FF2B5EF4-FFF2-40B4-BE49-F238E27FC236}">
                <a16:creationId xmlns:a16="http://schemas.microsoft.com/office/drawing/2014/main" id="{8DC20F75-7D28-42FA-BB3D-01244770D153}"/>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标题 7">
            <a:extLst>
              <a:ext uri="{FF2B5EF4-FFF2-40B4-BE49-F238E27FC236}">
                <a16:creationId xmlns:a16="http://schemas.microsoft.com/office/drawing/2014/main" id="{101176F4-D1CB-45F1-A596-A879A8CEF659}"/>
              </a:ext>
            </a:extLst>
          </p:cNvPr>
          <p:cNvSpPr>
            <a:spLocks noGrp="1"/>
          </p:cNvSpPr>
          <p:nvPr>
            <p:ph type="title"/>
          </p:nvPr>
        </p:nvSpPr>
        <p:spPr/>
        <p:txBody>
          <a:bodyPr/>
          <a:lstStyle/>
          <a:p>
            <a:r>
              <a:rPr lang="zh-CN" altLang="en-US"/>
              <a:t>单击此处编辑母版标题样式</a:t>
            </a:r>
          </a:p>
        </p:txBody>
      </p:sp>
      <p:sp>
        <p:nvSpPr>
          <p:cNvPr id="2" name="日期占位符 1">
            <a:extLst>
              <a:ext uri="{FF2B5EF4-FFF2-40B4-BE49-F238E27FC236}">
                <a16:creationId xmlns:a16="http://schemas.microsoft.com/office/drawing/2014/main" id="{A1410C8C-850F-4BC4-B395-18F99B457005}"/>
              </a:ext>
            </a:extLst>
          </p:cNvPr>
          <p:cNvSpPr>
            <a:spLocks noGrp="1"/>
          </p:cNvSpPr>
          <p:nvPr>
            <p:ph type="dt" sz="half" idx="10"/>
          </p:nvPr>
        </p:nvSpPr>
        <p:spPr/>
        <p:txBody>
          <a:bodyPr/>
          <a:lstStyle/>
          <a:p>
            <a:r>
              <a:rPr lang="en-US" altLang="zh-CN"/>
              <a:t>September 2024</a:t>
            </a:r>
            <a:endParaRPr lang="en-US" altLang="en-US" dirty="0"/>
          </a:p>
        </p:txBody>
      </p:sp>
      <p:sp>
        <p:nvSpPr>
          <p:cNvPr id="5" name="页脚占位符 4">
            <a:extLst>
              <a:ext uri="{FF2B5EF4-FFF2-40B4-BE49-F238E27FC236}">
                <a16:creationId xmlns:a16="http://schemas.microsoft.com/office/drawing/2014/main" id="{F7FC8ECD-2D4C-4903-84F5-01A3BD389F36}"/>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6" name="灯片编号占位符 5">
            <a:extLst>
              <a:ext uri="{FF2B5EF4-FFF2-40B4-BE49-F238E27FC236}">
                <a16:creationId xmlns:a16="http://schemas.microsoft.com/office/drawing/2014/main" id="{59BF9A99-4616-4811-8378-4351FBEE64AF}"/>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457200" y="111045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日期占位符 9">
            <a:extLst>
              <a:ext uri="{FF2B5EF4-FFF2-40B4-BE49-F238E27FC236}">
                <a16:creationId xmlns:a16="http://schemas.microsoft.com/office/drawing/2014/main" id="{A39C4ECA-24E9-42FB-84D7-F03EF33629C1}"/>
              </a:ext>
            </a:extLst>
          </p:cNvPr>
          <p:cNvSpPr>
            <a:spLocks noGrp="1"/>
          </p:cNvSpPr>
          <p:nvPr>
            <p:ph type="dt" sz="half" idx="10"/>
          </p:nvPr>
        </p:nvSpPr>
        <p:spPr/>
        <p:txBody>
          <a:bodyPr/>
          <a:lstStyle/>
          <a:p>
            <a:r>
              <a:rPr lang="en-US" altLang="zh-CN"/>
              <a:t>September 2024</a:t>
            </a:r>
            <a:endParaRPr lang="en-US" altLang="en-US" dirty="0"/>
          </a:p>
        </p:txBody>
      </p:sp>
      <p:sp>
        <p:nvSpPr>
          <p:cNvPr id="11" name="页脚占位符 10">
            <a:extLst>
              <a:ext uri="{FF2B5EF4-FFF2-40B4-BE49-F238E27FC236}">
                <a16:creationId xmlns:a16="http://schemas.microsoft.com/office/drawing/2014/main" id="{37CC0DBA-F63B-4AEB-AB82-0A7D6BA771AB}"/>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12" name="灯片编号占位符 11">
            <a:extLst>
              <a:ext uri="{FF2B5EF4-FFF2-40B4-BE49-F238E27FC236}">
                <a16:creationId xmlns:a16="http://schemas.microsoft.com/office/drawing/2014/main" id="{96526999-4EBA-44D3-9458-CCEB28AE3EC3}"/>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6" name="日期占位符 5">
            <a:extLst>
              <a:ext uri="{FF2B5EF4-FFF2-40B4-BE49-F238E27FC236}">
                <a16:creationId xmlns:a16="http://schemas.microsoft.com/office/drawing/2014/main" id="{896EDB87-5EB0-46FF-91D5-D887FF58034A}"/>
              </a:ext>
            </a:extLst>
          </p:cNvPr>
          <p:cNvSpPr>
            <a:spLocks noGrp="1"/>
          </p:cNvSpPr>
          <p:nvPr>
            <p:ph type="dt" sz="half" idx="10"/>
          </p:nvPr>
        </p:nvSpPr>
        <p:spPr/>
        <p:txBody>
          <a:bodyPr/>
          <a:lstStyle/>
          <a:p>
            <a:r>
              <a:rPr lang="en-US" altLang="zh-CN"/>
              <a:t>September 2024</a:t>
            </a:r>
            <a:endParaRPr lang="en-US" altLang="en-US" dirty="0"/>
          </a:p>
        </p:txBody>
      </p:sp>
      <p:sp>
        <p:nvSpPr>
          <p:cNvPr id="7" name="页脚占位符 6">
            <a:extLst>
              <a:ext uri="{FF2B5EF4-FFF2-40B4-BE49-F238E27FC236}">
                <a16:creationId xmlns:a16="http://schemas.microsoft.com/office/drawing/2014/main" id="{A3E8120D-5630-481F-B79B-71A77929D455}"/>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8" name="灯片编号占位符 7">
            <a:extLst>
              <a:ext uri="{FF2B5EF4-FFF2-40B4-BE49-F238E27FC236}">
                <a16:creationId xmlns:a16="http://schemas.microsoft.com/office/drawing/2014/main" id="{942B670C-D3CD-4DDD-A25E-7EAEB02F2596}"/>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zh-CN"/>
              <a:t>September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日期占位符 7">
            <a:extLst>
              <a:ext uri="{FF2B5EF4-FFF2-40B4-BE49-F238E27FC236}">
                <a16:creationId xmlns:a16="http://schemas.microsoft.com/office/drawing/2014/main" id="{F2FFF410-A2AB-4D84-8F18-6D664AFA898F}"/>
              </a:ext>
            </a:extLst>
          </p:cNvPr>
          <p:cNvSpPr>
            <a:spLocks noGrp="1"/>
          </p:cNvSpPr>
          <p:nvPr>
            <p:ph type="dt" sz="half" idx="10"/>
          </p:nvPr>
        </p:nvSpPr>
        <p:spPr/>
        <p:txBody>
          <a:bodyPr/>
          <a:lstStyle/>
          <a:p>
            <a:r>
              <a:rPr lang="en-US" altLang="zh-CN"/>
              <a:t>September 2024</a:t>
            </a:r>
            <a:endParaRPr lang="en-US" altLang="en-US" dirty="0"/>
          </a:p>
        </p:txBody>
      </p:sp>
      <p:sp>
        <p:nvSpPr>
          <p:cNvPr id="9" name="页脚占位符 8">
            <a:extLst>
              <a:ext uri="{FF2B5EF4-FFF2-40B4-BE49-F238E27FC236}">
                <a16:creationId xmlns:a16="http://schemas.microsoft.com/office/drawing/2014/main" id="{CB0B60C3-867B-462A-96CD-00EC2363DE12}"/>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10" name="灯片编号占位符 9">
            <a:extLst>
              <a:ext uri="{FF2B5EF4-FFF2-40B4-BE49-F238E27FC236}">
                <a16:creationId xmlns:a16="http://schemas.microsoft.com/office/drawing/2014/main" id="{F8C9C637-36C2-495F-8A7E-C96CF33E98C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日期占位符 7">
            <a:extLst>
              <a:ext uri="{FF2B5EF4-FFF2-40B4-BE49-F238E27FC236}">
                <a16:creationId xmlns:a16="http://schemas.microsoft.com/office/drawing/2014/main" id="{A9ED3A56-B5F2-433F-83FE-C73F3CC864E4}"/>
              </a:ext>
            </a:extLst>
          </p:cNvPr>
          <p:cNvSpPr>
            <a:spLocks noGrp="1"/>
          </p:cNvSpPr>
          <p:nvPr>
            <p:ph type="dt" sz="half" idx="10"/>
          </p:nvPr>
        </p:nvSpPr>
        <p:spPr/>
        <p:txBody>
          <a:bodyPr/>
          <a:lstStyle/>
          <a:p>
            <a:r>
              <a:rPr lang="en-US" altLang="zh-CN"/>
              <a:t>September 2024</a:t>
            </a:r>
            <a:endParaRPr lang="en-US" altLang="en-US" dirty="0"/>
          </a:p>
        </p:txBody>
      </p:sp>
      <p:sp>
        <p:nvSpPr>
          <p:cNvPr id="9" name="页脚占位符 8">
            <a:extLst>
              <a:ext uri="{FF2B5EF4-FFF2-40B4-BE49-F238E27FC236}">
                <a16:creationId xmlns:a16="http://schemas.microsoft.com/office/drawing/2014/main" id="{8D21B927-9DD0-4CF4-9B13-30837569A110}"/>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10" name="灯片编号占位符 9">
            <a:extLst>
              <a:ext uri="{FF2B5EF4-FFF2-40B4-BE49-F238E27FC236}">
                <a16:creationId xmlns:a16="http://schemas.microsoft.com/office/drawing/2014/main" id="{43D82D0B-676B-4283-9394-B3A682FFBFF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September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Wenzheng Li (Calterah Semiconductor)</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15-24-0469-00-04ab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entor.ieee.org/802.15/dcn/24/15-24-0403-01-04ab-proposed-resolution-for-uwb-driven-mms-and-oob-assisted-mms.docx" TargetMode="External"/><Relationship Id="rId2" Type="http://schemas.openxmlformats.org/officeDocument/2006/relationships/hyperlink" Target="https://mentor.ieee.org/802.15/dcn/24/15-24-0362-01-04ab-consideration-and-proposal-on-mms-in-automotive-use-case.ppt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5/dcn/22/15-22-0074-00-04ab-link-budget-analysis-for-nba-mm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5/dcn/24/15-24-0362-01-04ab-consideration-and-proposal-on-mms-in-automotive-use-case.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zh-CN"/>
              <a:t>September 2024</a:t>
            </a:r>
            <a:endParaRPr lang="en-US" altLang="en-US" dirty="0"/>
          </a:p>
        </p:txBody>
      </p:sp>
      <p:sp>
        <p:nvSpPr>
          <p:cNvPr id="5" name="Footer Placeholder 2"/>
          <p:cNvSpPr>
            <a:spLocks noGrp="1"/>
          </p:cNvSpPr>
          <p:nvPr>
            <p:ph type="ftr" sz="quarter" idx="11"/>
          </p:nvPr>
        </p:nvSpPr>
        <p:spPr/>
        <p:txBody>
          <a:bodyPr/>
          <a:lstStyle/>
          <a:p>
            <a:r>
              <a:rPr lang="en-US" altLang="en-US" dirty="0"/>
              <a:t>Wenzheng Li (</a:t>
            </a:r>
            <a:r>
              <a:rPr lang="en-US" altLang="en-US" dirty="0" err="1"/>
              <a:t>Calterah</a:t>
            </a:r>
            <a:r>
              <a:rPr lang="en-US" altLang="en-US" dirty="0"/>
              <a:t> Semiconductor)</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240060" y="743447"/>
            <a:ext cx="8740080"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400" dirty="0">
              <a:solidFill>
                <a:schemeClr val="tx2"/>
              </a:solidFill>
            </a:endParaRPr>
          </a:p>
          <a:p>
            <a:r>
              <a:rPr lang="en-US" altLang="en-US" b="1" dirty="0"/>
              <a:t>Submission Title:</a:t>
            </a:r>
            <a:r>
              <a:rPr lang="en-US" altLang="en-US" dirty="0"/>
              <a:t> [Further Proposal on MMS in automotive use case]	</a:t>
            </a:r>
          </a:p>
          <a:p>
            <a:r>
              <a:rPr lang="en-US" altLang="en-US" b="1" dirty="0"/>
              <a:t>Date Submitted: </a:t>
            </a:r>
            <a:r>
              <a:rPr lang="en-US" altLang="en-US" dirty="0"/>
              <a:t>[September 11, 2024]	</a:t>
            </a:r>
          </a:p>
          <a:p>
            <a:r>
              <a:rPr lang="en-US" altLang="en-US" b="1" dirty="0"/>
              <a:t>Source:</a:t>
            </a:r>
            <a:r>
              <a:rPr lang="en-US" altLang="en-US" dirty="0"/>
              <a:t> [Wenzheng Li (</a:t>
            </a:r>
            <a:r>
              <a:rPr lang="en-US" altLang="en-US" dirty="0" err="1"/>
              <a:t>Calterah</a:t>
            </a:r>
            <a:r>
              <a:rPr lang="en-US" altLang="en-US" dirty="0"/>
              <a:t> Semiconductor), Zhongxing Yu (</a:t>
            </a:r>
            <a:r>
              <a:rPr lang="en-US" altLang="en-US" dirty="0" err="1"/>
              <a:t>Calterah</a:t>
            </a:r>
            <a:r>
              <a:rPr lang="en-US" altLang="en-US" dirty="0"/>
              <a:t> Semiconductor)]</a:t>
            </a:r>
          </a:p>
          <a:p>
            <a:r>
              <a:rPr lang="en-US" altLang="en-US" b="1" dirty="0"/>
              <a:t>E-Mail</a:t>
            </a:r>
            <a:r>
              <a:rPr lang="en-US" altLang="en-US" dirty="0"/>
              <a:t>: [</a:t>
            </a:r>
            <a:r>
              <a:rPr lang="en-US" altLang="en-US" dirty="0" err="1"/>
              <a:t>wenzheng.li@calterah</a:t>
            </a:r>
            <a:r>
              <a:rPr lang="sv-SE" altLang="en-US" dirty="0"/>
              <a:t>.com, </a:t>
            </a:r>
            <a:r>
              <a:rPr lang="en-US" altLang="en-US" dirty="0" err="1"/>
              <a:t>zhongxing.yu@calterah</a:t>
            </a:r>
            <a:r>
              <a:rPr lang="sv-SE" altLang="en-US" dirty="0"/>
              <a:t>.com</a:t>
            </a:r>
            <a:r>
              <a:rPr lang="en-US" altLang="en-US" dirty="0"/>
              <a:t>]	</a:t>
            </a:r>
          </a:p>
          <a:p>
            <a:r>
              <a:rPr lang="en-US" altLang="en-US" b="1" dirty="0"/>
              <a:t>Re:</a:t>
            </a:r>
            <a:r>
              <a:rPr lang="en-US" altLang="en-US" dirty="0"/>
              <a:t> [Input to the Working Group]</a:t>
            </a:r>
            <a:endParaRPr lang="en-US" altLang="en-US" sz="1050" dirty="0"/>
          </a:p>
          <a:p>
            <a:r>
              <a:rPr lang="en-US" altLang="en-US" b="1" dirty="0"/>
              <a:t>Abstract:</a:t>
            </a:r>
            <a:r>
              <a:rPr lang="en-US" altLang="en-US" dirty="0"/>
              <a:t>	</a:t>
            </a:r>
          </a:p>
          <a:p>
            <a:r>
              <a:rPr lang="en-US" altLang="zh-CN" dirty="0"/>
              <a:t>According to the survey and the recommendation in </a:t>
            </a:r>
            <a:r>
              <a:rPr lang="en-US" altLang="zh-CN" dirty="0">
                <a:hlinkClick r:id="rId2"/>
              </a:rPr>
              <a:t>&lt;15-24-0362-01-04ab&gt;</a:t>
            </a:r>
            <a:r>
              <a:rPr lang="en-US" altLang="zh-CN" dirty="0"/>
              <a:t>, NBA-MMS may take years to come to the market, </a:t>
            </a:r>
            <a:r>
              <a:rPr lang="en-US" altLang="en-US" dirty="0"/>
              <a:t>in order to fully enjoy the MMS gain in automotive use case and consider the compatibility issue to the existing digital car key scenario(e.g. CCC DK3.0)  </a:t>
            </a:r>
          </a:p>
          <a:p>
            <a:pPr marL="342900" indent="-342900">
              <a:buAutoNum type="arabicPeriod"/>
            </a:pPr>
            <a:r>
              <a:rPr lang="en-US" altLang="en-US" dirty="0"/>
              <a:t>OOB assisted MMS may be a good choice for the near feature before NBA MMS become widely implemented</a:t>
            </a:r>
          </a:p>
          <a:p>
            <a:pPr marL="342900" indent="-342900">
              <a:buAutoNum type="arabicPeriod"/>
            </a:pPr>
            <a:r>
              <a:rPr lang="en-US" altLang="en-US" dirty="0"/>
              <a:t>One to many ranging scenario is more common in automotive UWB ranging case.</a:t>
            </a:r>
          </a:p>
          <a:p>
            <a:r>
              <a:rPr lang="en-US" altLang="en-US" dirty="0"/>
              <a:t>According to the proposal in </a:t>
            </a:r>
            <a:r>
              <a:rPr lang="en-US" altLang="en-US" dirty="0">
                <a:hlinkClick r:id="rId3"/>
              </a:rPr>
              <a:t>&lt;15-24-0403-01-04ab&gt;</a:t>
            </a:r>
            <a:r>
              <a:rPr lang="en-US" altLang="en-US" dirty="0"/>
              <a:t>, in order to support time synchronization in UWB time domain in UWB-driven MMS and OOB assisted MMS for both one to one MMS ranging and one to many MMS ranging</a:t>
            </a:r>
          </a:p>
          <a:p>
            <a:pPr marL="342900" indent="-342900">
              <a:buAutoNum type="arabicPeriod"/>
            </a:pPr>
            <a:r>
              <a:rPr lang="en-US" altLang="en-US" dirty="0"/>
              <a:t>For one to one MMS ranging, initial SYNC+SFD should be exchanged in the ranging phase for UWB driven MMS and OOB assisted MMS.</a:t>
            </a:r>
          </a:p>
          <a:p>
            <a:pPr marL="342900" indent="-342900">
              <a:buFontTx/>
              <a:buAutoNum type="arabicPeriod"/>
            </a:pPr>
            <a:r>
              <a:rPr lang="en-US" altLang="en-US" dirty="0"/>
              <a:t>For time efficient one to many MMS ranging, initial SYNC+SFD should be exchanged in the ranging phase of each sub-round as the first fragment for UWB driven MMS and OOB assisted MMS.</a:t>
            </a:r>
          </a:p>
          <a:p>
            <a:r>
              <a:rPr lang="en-US" altLang="en-US" dirty="0"/>
              <a:t>This submission is to provide the updates to the concerns raised in the discussion</a:t>
            </a:r>
          </a:p>
          <a:p>
            <a:pPr marL="228600" indent="-228600">
              <a:buAutoNum type="arabicPeriod"/>
            </a:pPr>
            <a:r>
              <a:rPr lang="en-US" altLang="en-US" dirty="0"/>
              <a:t>Whether only one SYNC+SFD fragment exchange is enough for UWB time synchronization in OOB assisted MMS?</a:t>
            </a:r>
          </a:p>
          <a:p>
            <a:pPr marL="228600" indent="-228600">
              <a:buAutoNum type="arabicPeriod"/>
            </a:pPr>
            <a:r>
              <a:rPr lang="en-US" altLang="en-US" dirty="0"/>
              <a:t>If  first ranging fragment is instead with SYNC+SFD in time efficient one to many ranging, whether the MMS gain for link budget can be achieved?</a:t>
            </a:r>
          </a:p>
          <a:p>
            <a:r>
              <a:rPr lang="en-US" altLang="en-US" b="1" dirty="0"/>
              <a:t>Purpose: </a:t>
            </a:r>
            <a:r>
              <a:rPr lang="en-US" altLang="en-US" dirty="0"/>
              <a:t>[Provide the points to be discussed and further to optimize the MMS in 4ab]</a:t>
            </a:r>
          </a:p>
          <a:p>
            <a:r>
              <a:rPr lang="en-US" altLang="en-US" b="1" dirty="0"/>
              <a:t>Notice: </a:t>
            </a:r>
            <a:r>
              <a:rPr lang="en-US" altLang="en-US"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t>Release: </a:t>
            </a:r>
            <a:r>
              <a:rPr lang="en-US" altLang="en-US" dirty="0"/>
              <a:t>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455200" y="686011"/>
            <a:ext cx="8217862" cy="628333"/>
          </a:xfrm>
        </p:spPr>
        <p:txBody>
          <a:bodyPr/>
          <a:lstStyle/>
          <a:p>
            <a:r>
              <a:rPr lang="en-US" sz="2400" dirty="0"/>
              <a:t>SYNC+SFD fragment exchange for UWB time synchronization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September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2</a:t>
            </a:fld>
            <a:endParaRPr lang="en-US" altLang="en-US"/>
          </a:p>
        </p:txBody>
      </p:sp>
      <p:graphicFrame>
        <p:nvGraphicFramePr>
          <p:cNvPr id="15" name="表格 14">
            <a:extLst>
              <a:ext uri="{FF2B5EF4-FFF2-40B4-BE49-F238E27FC236}">
                <a16:creationId xmlns:a16="http://schemas.microsoft.com/office/drawing/2014/main" id="{535F9AA3-B8F9-4C01-A4B7-83E71059F158}"/>
              </a:ext>
            </a:extLst>
          </p:cNvPr>
          <p:cNvGraphicFramePr>
            <a:graphicFrameLocks noGrp="1"/>
          </p:cNvGraphicFramePr>
          <p:nvPr>
            <p:extLst>
              <p:ext uri="{D42A27DB-BD31-4B8C-83A1-F6EECF244321}">
                <p14:modId xmlns:p14="http://schemas.microsoft.com/office/powerpoint/2010/main" val="1180354624"/>
              </p:ext>
            </p:extLst>
          </p:nvPr>
        </p:nvGraphicFramePr>
        <p:xfrm>
          <a:off x="455200" y="1828800"/>
          <a:ext cx="8233599" cy="3048000"/>
        </p:xfrm>
        <a:graphic>
          <a:graphicData uri="http://schemas.openxmlformats.org/drawingml/2006/table">
            <a:tbl>
              <a:tblPr firstRow="1" bandRow="1">
                <a:tableStyleId>{5C22544A-7EE6-4342-B048-85BDC9FD1C3A}</a:tableStyleId>
              </a:tblPr>
              <a:tblGrid>
                <a:gridCol w="2760185">
                  <a:extLst>
                    <a:ext uri="{9D8B030D-6E8A-4147-A177-3AD203B41FA5}">
                      <a16:colId xmlns:a16="http://schemas.microsoft.com/office/drawing/2014/main" val="1535986067"/>
                    </a:ext>
                  </a:extLst>
                </a:gridCol>
                <a:gridCol w="1795964">
                  <a:extLst>
                    <a:ext uri="{9D8B030D-6E8A-4147-A177-3AD203B41FA5}">
                      <a16:colId xmlns:a16="http://schemas.microsoft.com/office/drawing/2014/main" val="252505450"/>
                    </a:ext>
                  </a:extLst>
                </a:gridCol>
                <a:gridCol w="1473935">
                  <a:extLst>
                    <a:ext uri="{9D8B030D-6E8A-4147-A177-3AD203B41FA5}">
                      <a16:colId xmlns:a16="http://schemas.microsoft.com/office/drawing/2014/main" val="1172566873"/>
                    </a:ext>
                  </a:extLst>
                </a:gridCol>
                <a:gridCol w="1006206">
                  <a:extLst>
                    <a:ext uri="{9D8B030D-6E8A-4147-A177-3AD203B41FA5}">
                      <a16:colId xmlns:a16="http://schemas.microsoft.com/office/drawing/2014/main" val="1599244384"/>
                    </a:ext>
                  </a:extLst>
                </a:gridCol>
                <a:gridCol w="1197309">
                  <a:extLst>
                    <a:ext uri="{9D8B030D-6E8A-4147-A177-3AD203B41FA5}">
                      <a16:colId xmlns:a16="http://schemas.microsoft.com/office/drawing/2014/main" val="220501506"/>
                    </a:ext>
                  </a:extLst>
                </a:gridCol>
              </a:tblGrid>
              <a:tr h="828207">
                <a:tc>
                  <a:txBody>
                    <a:bodyPr/>
                    <a:lstStyle/>
                    <a:p>
                      <a:r>
                        <a:rPr lang="en-US" altLang="zh-CN" sz="1050" dirty="0">
                          <a:latin typeface="Microsoft YaHei UI" panose="020B0503020204020204" pitchFamily="34" charset="-122"/>
                          <a:ea typeface="Microsoft YaHei UI" panose="020B0503020204020204" pitchFamily="34" charset="-122"/>
                        </a:rPr>
                        <a:t>Scenario(UWB</a:t>
                      </a:r>
                      <a:r>
                        <a:rPr lang="zh-CN" altLang="en-US" sz="1050" dirty="0">
                          <a:latin typeface="Microsoft YaHei UI" panose="020B0503020204020204" pitchFamily="34" charset="-122"/>
                          <a:ea typeface="Microsoft YaHei UI" panose="020B0503020204020204" pitchFamily="34" charset="-122"/>
                        </a:rPr>
                        <a:t> </a:t>
                      </a:r>
                      <a:r>
                        <a:rPr lang="en-US" altLang="zh-CN" sz="1050" dirty="0">
                          <a:latin typeface="Microsoft YaHei UI" panose="020B0503020204020204" pitchFamily="34" charset="-122"/>
                          <a:ea typeface="Microsoft YaHei UI" panose="020B0503020204020204" pitchFamily="34" charset="-122"/>
                        </a:rPr>
                        <a:t>Synchronization)</a:t>
                      </a:r>
                      <a:endParaRPr lang="zh-CN" altLang="en-US" sz="105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50" dirty="0">
                          <a:latin typeface="Microsoft YaHei UI" panose="020B0503020204020204" pitchFamily="34" charset="-122"/>
                          <a:ea typeface="Microsoft YaHei UI" panose="020B0503020204020204" pitchFamily="34" charset="-122"/>
                        </a:rPr>
                        <a:t>Pulse peak Tx power</a:t>
                      </a:r>
                      <a:endParaRPr lang="zh-CN" altLang="en-US" sz="105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50" dirty="0">
                          <a:latin typeface="Microsoft YaHei UI" panose="020B0503020204020204" pitchFamily="34" charset="-122"/>
                          <a:ea typeface="Microsoft YaHei UI" panose="020B0503020204020204" pitchFamily="34" charset="-122"/>
                        </a:rPr>
                        <a:t>Packet Tx Power </a:t>
                      </a:r>
                      <a:endParaRPr lang="zh-CN" altLang="en-US" sz="105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50" dirty="0">
                          <a:latin typeface="Microsoft YaHei UI" panose="020B0503020204020204" pitchFamily="34" charset="-122"/>
                          <a:ea typeface="Microsoft YaHei UI" panose="020B0503020204020204" pitchFamily="34" charset="-122"/>
                        </a:rPr>
                        <a:t>Sensitivity</a:t>
                      </a:r>
                    </a:p>
                  </a:txBody>
                  <a:tcPr anchor="ctr"/>
                </a:tc>
                <a:tc>
                  <a:txBody>
                    <a:bodyPr/>
                    <a:lstStyle/>
                    <a:p>
                      <a:r>
                        <a:rPr lang="en-US" altLang="zh-CN" sz="1050" dirty="0">
                          <a:latin typeface="Microsoft YaHei UI" panose="020B0503020204020204" pitchFamily="34" charset="-122"/>
                          <a:ea typeface="Microsoft YaHei UI" panose="020B0503020204020204" pitchFamily="34" charset="-122"/>
                        </a:rPr>
                        <a:t>Link budget</a:t>
                      </a:r>
                      <a:endParaRPr lang="zh-CN" altLang="en-US" sz="1050" dirty="0">
                        <a:latin typeface="Microsoft YaHei UI" panose="020B0503020204020204" pitchFamily="34" charset="-122"/>
                        <a:ea typeface="Microsoft YaHei UI" panose="020B0503020204020204" pitchFamily="34" charset="-122"/>
                      </a:endParaRPr>
                    </a:p>
                  </a:txBody>
                  <a:tcPr anchor="ctr"/>
                </a:tc>
                <a:extLst>
                  <a:ext uri="{0D108BD9-81ED-4DB2-BD59-A6C34878D82A}">
                    <a16:rowId xmlns:a16="http://schemas.microsoft.com/office/drawing/2014/main" val="3597560876"/>
                  </a:ext>
                </a:extLst>
              </a:tr>
              <a:tr h="548387">
                <a:tc>
                  <a:txBody>
                    <a:bodyPr/>
                    <a:lstStyle/>
                    <a:p>
                      <a:r>
                        <a:rPr lang="en-US" altLang="zh-CN" sz="1000" dirty="0">
                          <a:latin typeface="Microsoft YaHei UI" panose="020B0503020204020204" pitchFamily="34" charset="-122"/>
                          <a:ea typeface="Microsoft YaHei UI" panose="020B0503020204020204" pitchFamily="34" charset="-122"/>
                        </a:rPr>
                        <a:t>Current CCC 6.8M*</a:t>
                      </a: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-1dBm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-7dBm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a:latin typeface="Microsoft YaHei UI" panose="020B0503020204020204" pitchFamily="34" charset="-122"/>
                          <a:ea typeface="Microsoft YaHei UI" panose="020B0503020204020204" pitchFamily="34" charset="-122"/>
                        </a:rPr>
                        <a:t>-97dBm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90dB</a:t>
                      </a:r>
                      <a:endParaRPr lang="zh-CN" altLang="en-US" sz="1000" dirty="0">
                        <a:latin typeface="Microsoft YaHei UI" panose="020B0503020204020204" pitchFamily="34" charset="-122"/>
                        <a:ea typeface="Microsoft YaHei UI" panose="020B0503020204020204" pitchFamily="34" charset="-122"/>
                      </a:endParaRPr>
                    </a:p>
                  </a:txBody>
                  <a:tcPr anchor="ctr"/>
                </a:tc>
                <a:extLst>
                  <a:ext uri="{0D108BD9-81ED-4DB2-BD59-A6C34878D82A}">
                    <a16:rowId xmlns:a16="http://schemas.microsoft.com/office/drawing/2014/main" val="927574655"/>
                  </a:ext>
                </a:extLst>
              </a:tr>
              <a:tr h="385653">
                <a:tc>
                  <a:txBody>
                    <a:bodyPr/>
                    <a:lstStyle/>
                    <a:p>
                      <a:r>
                        <a:rPr lang="en-US" altLang="zh-CN" sz="1000" dirty="0">
                          <a:latin typeface="Microsoft YaHei UI" panose="020B0503020204020204" pitchFamily="34" charset="-122"/>
                          <a:ea typeface="Microsoft YaHei UI" panose="020B0503020204020204" pitchFamily="34" charset="-122"/>
                        </a:rPr>
                        <a:t>4ms MMS in theory**</a:t>
                      </a: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-1.8dBm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-7.8dBm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-114dBm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106dB</a:t>
                      </a:r>
                      <a:endParaRPr lang="zh-CN" altLang="en-US" sz="1000" dirty="0">
                        <a:latin typeface="Microsoft YaHei UI" panose="020B0503020204020204" pitchFamily="34" charset="-122"/>
                        <a:ea typeface="Microsoft YaHei UI" panose="020B0503020204020204" pitchFamily="34" charset="-122"/>
                      </a:endParaRPr>
                    </a:p>
                  </a:txBody>
                  <a:tcPr anchor="ctr"/>
                </a:tc>
                <a:extLst>
                  <a:ext uri="{0D108BD9-81ED-4DB2-BD59-A6C34878D82A}">
                    <a16:rowId xmlns:a16="http://schemas.microsoft.com/office/drawing/2014/main" val="4070156629"/>
                  </a:ext>
                </a:extLst>
              </a:tr>
              <a:tr h="694176">
                <a:tc>
                  <a:txBody>
                    <a:bodyPr/>
                    <a:lstStyle/>
                    <a:p>
                      <a:r>
                        <a:rPr lang="en-US" altLang="zh-CN" sz="1000" dirty="0">
                          <a:latin typeface="Microsoft YaHei UI" panose="020B0503020204020204" pitchFamily="34" charset="-122"/>
                          <a:ea typeface="Microsoft YaHei UI" panose="020B0503020204020204" pitchFamily="34" charset="-122"/>
                        </a:rPr>
                        <a:t>UWB Coase Sync</a:t>
                      </a:r>
                    </a:p>
                    <a:p>
                      <a:r>
                        <a:rPr lang="en-US" altLang="zh-CN" sz="1000" dirty="0">
                          <a:latin typeface="Microsoft YaHei UI" panose="020B0503020204020204" pitchFamily="34" charset="-122"/>
                          <a:ea typeface="Microsoft YaHei UI" panose="020B0503020204020204" pitchFamily="34" charset="-122"/>
                        </a:rPr>
                        <a:t>+ Tx </a:t>
                      </a:r>
                      <a:r>
                        <a:rPr lang="en-US" altLang="zh-CN" sz="1000" dirty="0" err="1">
                          <a:latin typeface="Microsoft YaHei UI" panose="020B0503020204020204" pitchFamily="34" charset="-122"/>
                          <a:ea typeface="Microsoft YaHei UI" panose="020B0503020204020204" pitchFamily="34" charset="-122"/>
                        </a:rPr>
                        <a:t>Pwr</a:t>
                      </a:r>
                      <a:r>
                        <a:rPr lang="en-US" altLang="zh-CN" sz="1000" dirty="0">
                          <a:latin typeface="Microsoft YaHei UI" panose="020B0503020204020204" pitchFamily="34" charset="-122"/>
                          <a:ea typeface="Microsoft YaHei UI" panose="020B0503020204020204" pitchFamily="34" charset="-122"/>
                        </a:rPr>
                        <a:t> in Law</a:t>
                      </a:r>
                      <a:r>
                        <a:rPr lang="zh-CN" altLang="en-US" sz="1000" dirty="0">
                          <a:latin typeface="Microsoft YaHei UI" panose="020B0503020204020204" pitchFamily="34" charset="-122"/>
                          <a:ea typeface="Microsoft YaHei UI" panose="020B0503020204020204" pitchFamily="34" charset="-122"/>
                        </a:rPr>
                        <a:t>（</a:t>
                      </a:r>
                      <a:r>
                        <a:rPr lang="en-US" altLang="zh-CN" sz="1000" dirty="0">
                          <a:latin typeface="Microsoft YaHei UI" panose="020B0503020204020204" pitchFamily="34" charset="-122"/>
                          <a:ea typeface="Microsoft YaHei UI" panose="020B0503020204020204" pitchFamily="34" charset="-122"/>
                        </a:rPr>
                        <a:t>256sync +TSX</a:t>
                      </a:r>
                      <a:r>
                        <a:rPr lang="zh-CN" altLang="en-US" sz="1000" dirty="0">
                          <a:latin typeface="Microsoft YaHei UI" panose="020B0503020204020204" pitchFamily="34" charset="-122"/>
                          <a:ea typeface="Microsoft YaHei UI" panose="020B0503020204020204" pitchFamily="34" charset="-122"/>
                        </a:rPr>
                        <a:t>）</a:t>
                      </a:r>
                      <a:r>
                        <a:rPr lang="en-US" altLang="zh-CN" sz="1000" dirty="0">
                          <a:latin typeface="Microsoft YaHei UI" panose="020B0503020204020204" pitchFamily="34" charset="-122"/>
                          <a:ea typeface="Microsoft YaHei UI" panose="020B0503020204020204" pitchFamily="34" charset="-122"/>
                        </a:rPr>
                        <a:t>1ms </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0dBm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-7dBm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-106dBm***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99dB</a:t>
                      </a:r>
                      <a:endParaRPr lang="zh-CN" altLang="en-US" sz="1000" dirty="0">
                        <a:latin typeface="Microsoft YaHei UI" panose="020B0503020204020204" pitchFamily="34" charset="-122"/>
                        <a:ea typeface="Microsoft YaHei UI" panose="020B0503020204020204" pitchFamily="34" charset="-122"/>
                      </a:endParaRPr>
                    </a:p>
                  </a:txBody>
                  <a:tcPr anchor="ctr"/>
                </a:tc>
                <a:extLst>
                  <a:ext uri="{0D108BD9-81ED-4DB2-BD59-A6C34878D82A}">
                    <a16:rowId xmlns:a16="http://schemas.microsoft.com/office/drawing/2014/main" val="1692309488"/>
                  </a:ext>
                </a:extLst>
              </a:tr>
              <a:tr h="591577">
                <a:tc>
                  <a:txBody>
                    <a:bodyPr/>
                    <a:lstStyle/>
                    <a:p>
                      <a:r>
                        <a:rPr lang="en-US" altLang="zh-CN" sz="1000" dirty="0">
                          <a:latin typeface="Microsoft YaHei UI" panose="020B0503020204020204" pitchFamily="34" charset="-122"/>
                          <a:ea typeface="Microsoft YaHei UI" panose="020B0503020204020204" pitchFamily="34" charset="-122"/>
                        </a:rPr>
                        <a:t>UWB Coase Sync</a:t>
                      </a:r>
                    </a:p>
                    <a:p>
                      <a:r>
                        <a:rPr lang="en-US" altLang="zh-CN" sz="1000" dirty="0">
                          <a:latin typeface="Microsoft YaHei UI" panose="020B0503020204020204" pitchFamily="34" charset="-122"/>
                          <a:ea typeface="Microsoft YaHei UI" panose="020B0503020204020204" pitchFamily="34" charset="-122"/>
                        </a:rPr>
                        <a:t>+ Tx </a:t>
                      </a:r>
                      <a:r>
                        <a:rPr lang="en-US" altLang="zh-CN" sz="1000" dirty="0" err="1">
                          <a:latin typeface="Microsoft YaHei UI" panose="020B0503020204020204" pitchFamily="34" charset="-122"/>
                          <a:ea typeface="Microsoft YaHei UI" panose="020B0503020204020204" pitchFamily="34" charset="-122"/>
                        </a:rPr>
                        <a:t>Pwr</a:t>
                      </a:r>
                      <a:r>
                        <a:rPr lang="en-US" altLang="zh-CN" sz="1000" dirty="0">
                          <a:latin typeface="Microsoft YaHei UI" panose="020B0503020204020204" pitchFamily="34" charset="-122"/>
                          <a:ea typeface="Microsoft YaHei UI" panose="020B0503020204020204" pitchFamily="34" charset="-122"/>
                        </a:rPr>
                        <a:t> in Law</a:t>
                      </a:r>
                      <a:r>
                        <a:rPr lang="zh-CN" altLang="en-US" sz="1000" dirty="0">
                          <a:latin typeface="Microsoft YaHei UI" panose="020B0503020204020204" pitchFamily="34" charset="-122"/>
                          <a:ea typeface="Microsoft YaHei UI" panose="020B0503020204020204" pitchFamily="34" charset="-122"/>
                        </a:rPr>
                        <a:t>（</a:t>
                      </a:r>
                      <a:r>
                        <a:rPr lang="en-US" altLang="zh-CN" sz="1000" dirty="0">
                          <a:latin typeface="Microsoft YaHei UI" panose="020B0503020204020204" pitchFamily="34" charset="-122"/>
                          <a:ea typeface="Microsoft YaHei UI" panose="020B0503020204020204" pitchFamily="34" charset="-122"/>
                        </a:rPr>
                        <a:t>64sync +TSX</a:t>
                      </a:r>
                      <a:r>
                        <a:rPr lang="zh-CN" altLang="en-US" sz="1000" dirty="0">
                          <a:latin typeface="Microsoft YaHei UI" panose="020B0503020204020204" pitchFamily="34" charset="-122"/>
                          <a:ea typeface="Microsoft YaHei UI" panose="020B0503020204020204" pitchFamily="34" charset="-122"/>
                        </a:rPr>
                        <a:t>）</a:t>
                      </a:r>
                      <a:r>
                        <a:rPr lang="en-US" altLang="zh-CN" sz="1000" dirty="0">
                          <a:latin typeface="Microsoft YaHei UI" panose="020B0503020204020204" pitchFamily="34" charset="-122"/>
                          <a:ea typeface="Microsoft YaHei UI" panose="020B0503020204020204" pitchFamily="34" charset="-122"/>
                        </a:rPr>
                        <a:t>1ms </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7dBm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-1dBm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-102dBm***</a:t>
                      </a:r>
                      <a:endParaRPr lang="zh-CN" altLang="en-US" sz="1000" dirty="0">
                        <a:latin typeface="Microsoft YaHei UI" panose="020B0503020204020204" pitchFamily="34" charset="-122"/>
                        <a:ea typeface="Microsoft YaHei UI" panose="020B0503020204020204" pitchFamily="34" charset="-122"/>
                      </a:endParaRPr>
                    </a:p>
                  </a:txBody>
                  <a:tcPr anchor="ctr"/>
                </a:tc>
                <a:tc>
                  <a:txBody>
                    <a:bodyPr/>
                    <a:lstStyle/>
                    <a:p>
                      <a:r>
                        <a:rPr lang="en-US" altLang="zh-CN" sz="1000" dirty="0">
                          <a:latin typeface="Microsoft YaHei UI" panose="020B0503020204020204" pitchFamily="34" charset="-122"/>
                          <a:ea typeface="Microsoft YaHei UI" panose="020B0503020204020204" pitchFamily="34" charset="-122"/>
                        </a:rPr>
                        <a:t>101dB</a:t>
                      </a:r>
                      <a:endParaRPr lang="zh-CN" altLang="en-US" sz="1000" dirty="0">
                        <a:latin typeface="Microsoft YaHei UI" panose="020B0503020204020204" pitchFamily="34" charset="-122"/>
                        <a:ea typeface="Microsoft YaHei UI" panose="020B0503020204020204" pitchFamily="34" charset="-122"/>
                      </a:endParaRPr>
                    </a:p>
                  </a:txBody>
                  <a:tcPr anchor="ctr"/>
                </a:tc>
                <a:extLst>
                  <a:ext uri="{0D108BD9-81ED-4DB2-BD59-A6C34878D82A}">
                    <a16:rowId xmlns:a16="http://schemas.microsoft.com/office/drawing/2014/main" val="2665490535"/>
                  </a:ext>
                </a:extLst>
              </a:tr>
            </a:tbl>
          </a:graphicData>
        </a:graphic>
      </p:graphicFrame>
      <p:sp>
        <p:nvSpPr>
          <p:cNvPr id="16" name="Content Placeholder 2">
            <a:extLst>
              <a:ext uri="{FF2B5EF4-FFF2-40B4-BE49-F238E27FC236}">
                <a16:creationId xmlns:a16="http://schemas.microsoft.com/office/drawing/2014/main" id="{BAFF0740-FCC0-423F-B139-E3B53F0F5959}"/>
              </a:ext>
            </a:extLst>
          </p:cNvPr>
          <p:cNvSpPr>
            <a:spLocks noGrp="1"/>
          </p:cNvSpPr>
          <p:nvPr>
            <p:ph idx="1"/>
          </p:nvPr>
        </p:nvSpPr>
        <p:spPr>
          <a:xfrm>
            <a:off x="381000" y="1259610"/>
            <a:ext cx="8469938" cy="646331"/>
          </a:xfrm>
        </p:spPr>
        <p:txBody>
          <a:bodyPr/>
          <a:lstStyle/>
          <a:p>
            <a:pPr marL="0" indent="0">
              <a:spcBef>
                <a:spcPts val="0"/>
              </a:spcBef>
              <a:spcAft>
                <a:spcPts val="0"/>
              </a:spcAft>
              <a:buNone/>
            </a:pPr>
            <a:r>
              <a:rPr lang="en-US" altLang="zh-CN" sz="1400" dirty="0"/>
              <a:t>The bottle neck for MMS ranging phase relies on the SYNC+SFD for synchronization for both UWB-driven MMS and OOB assisted MMS</a:t>
            </a:r>
          </a:p>
        </p:txBody>
      </p:sp>
      <p:sp>
        <p:nvSpPr>
          <p:cNvPr id="17" name="矩形: 圆角 16">
            <a:extLst>
              <a:ext uri="{FF2B5EF4-FFF2-40B4-BE49-F238E27FC236}">
                <a16:creationId xmlns:a16="http://schemas.microsoft.com/office/drawing/2014/main" id="{1B38FA45-B91C-4154-A65D-A1CBD12E8A6F}"/>
              </a:ext>
            </a:extLst>
          </p:cNvPr>
          <p:cNvSpPr/>
          <p:nvPr/>
        </p:nvSpPr>
        <p:spPr bwMode="auto">
          <a:xfrm>
            <a:off x="7469600" y="2751923"/>
            <a:ext cx="933450" cy="367083"/>
          </a:xfrm>
          <a:prstGeom prst="roundRect">
            <a:avLst/>
          </a:prstGeom>
          <a:noFill/>
          <a:ln w="1270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8" name="矩形: 圆角 17">
            <a:extLst>
              <a:ext uri="{FF2B5EF4-FFF2-40B4-BE49-F238E27FC236}">
                <a16:creationId xmlns:a16="http://schemas.microsoft.com/office/drawing/2014/main" id="{C4D179D6-CBAC-40BE-95D3-F2B21AF9A1B6}"/>
              </a:ext>
            </a:extLst>
          </p:cNvPr>
          <p:cNvSpPr/>
          <p:nvPr/>
        </p:nvSpPr>
        <p:spPr bwMode="auto">
          <a:xfrm>
            <a:off x="7469600" y="3671377"/>
            <a:ext cx="933450" cy="1281623"/>
          </a:xfrm>
          <a:prstGeom prst="roundRect">
            <a:avLst/>
          </a:prstGeom>
          <a:noFill/>
          <a:ln w="1270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9" name="矩形 18">
            <a:extLst>
              <a:ext uri="{FF2B5EF4-FFF2-40B4-BE49-F238E27FC236}">
                <a16:creationId xmlns:a16="http://schemas.microsoft.com/office/drawing/2014/main" id="{72E425F3-215D-4DD5-842E-2B67F8BB6206}"/>
              </a:ext>
            </a:extLst>
          </p:cNvPr>
          <p:cNvSpPr/>
          <p:nvPr/>
        </p:nvSpPr>
        <p:spPr>
          <a:xfrm>
            <a:off x="7936325" y="3736412"/>
            <a:ext cx="1285875" cy="646331"/>
          </a:xfrm>
          <a:prstGeom prst="rect">
            <a:avLst/>
          </a:prstGeom>
          <a:solidFill>
            <a:srgbClr val="FFFF00"/>
          </a:solidFill>
        </p:spPr>
        <p:txBody>
          <a:bodyPr wrap="square">
            <a:spAutoFit/>
          </a:bodyPr>
          <a:lstStyle/>
          <a:p>
            <a:r>
              <a:rPr lang="en-US" altLang="zh-CN" dirty="0">
                <a:solidFill>
                  <a:srgbClr val="FF0000"/>
                </a:solidFill>
              </a:rPr>
              <a:t>9~11dB gain for one SYNC+SFD exchange</a:t>
            </a:r>
            <a:endParaRPr lang="zh-CN" altLang="en-US" dirty="0">
              <a:solidFill>
                <a:srgbClr val="FF0000"/>
              </a:solidFill>
            </a:endParaRPr>
          </a:p>
        </p:txBody>
      </p:sp>
      <p:sp>
        <p:nvSpPr>
          <p:cNvPr id="20" name="Content Placeholder 2">
            <a:extLst>
              <a:ext uri="{FF2B5EF4-FFF2-40B4-BE49-F238E27FC236}">
                <a16:creationId xmlns:a16="http://schemas.microsoft.com/office/drawing/2014/main" id="{0D6EE83A-DFD2-4444-9E77-882E6ABE7523}"/>
              </a:ext>
            </a:extLst>
          </p:cNvPr>
          <p:cNvSpPr txBox="1">
            <a:spLocks/>
          </p:cNvSpPr>
          <p:nvPr/>
        </p:nvSpPr>
        <p:spPr bwMode="auto">
          <a:xfrm>
            <a:off x="375131" y="5108975"/>
            <a:ext cx="8469938" cy="128162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400" dirty="0"/>
              <a:t>According to our calculation:</a:t>
            </a:r>
          </a:p>
          <a:p>
            <a:pPr>
              <a:spcBef>
                <a:spcPts val="0"/>
              </a:spcBef>
              <a:spcAft>
                <a:spcPts val="0"/>
              </a:spcAft>
              <a:buFont typeface="+mj-lt"/>
              <a:buAutoNum type="arabicPeriod"/>
            </a:pPr>
            <a:r>
              <a:rPr lang="en-US" altLang="zh-CN" sz="1400" dirty="0">
                <a:solidFill>
                  <a:srgbClr val="FF0000"/>
                </a:solidFill>
              </a:rPr>
              <a:t>Without initial exchange of SYNC+SFD fragment, no MMS gain can be achieved</a:t>
            </a:r>
            <a:r>
              <a:rPr lang="en-US" altLang="zh-CN" sz="1400" dirty="0"/>
              <a:t>, this is true for both UWB driven MMS and OOB assisted MMS</a:t>
            </a:r>
          </a:p>
          <a:p>
            <a:pPr>
              <a:spcBef>
                <a:spcPts val="0"/>
              </a:spcBef>
              <a:spcAft>
                <a:spcPts val="0"/>
              </a:spcAft>
              <a:buFont typeface="+mj-lt"/>
              <a:buAutoNum type="arabicPeriod"/>
            </a:pPr>
            <a:r>
              <a:rPr lang="en-US" altLang="zh-CN" sz="1400" dirty="0">
                <a:solidFill>
                  <a:srgbClr val="FF0000"/>
                </a:solidFill>
              </a:rPr>
              <a:t>With Once exchange of SYNC+SFD in MMS, 9~11dB link budget gain is expected to be achieved </a:t>
            </a:r>
            <a:r>
              <a:rPr lang="en-US" altLang="zh-CN" sz="1400" dirty="0"/>
              <a:t>compared with current 4z commercial launched UWB chipset in CCC ranging scenario</a:t>
            </a:r>
          </a:p>
        </p:txBody>
      </p:sp>
      <p:sp>
        <p:nvSpPr>
          <p:cNvPr id="21" name="矩形 20">
            <a:extLst>
              <a:ext uri="{FF2B5EF4-FFF2-40B4-BE49-F238E27FC236}">
                <a16:creationId xmlns:a16="http://schemas.microsoft.com/office/drawing/2014/main" id="{D6363E80-CB4A-4415-90ED-5878E0B5884C}"/>
              </a:ext>
            </a:extLst>
          </p:cNvPr>
          <p:cNvSpPr/>
          <p:nvPr/>
        </p:nvSpPr>
        <p:spPr>
          <a:xfrm>
            <a:off x="6132151" y="1545686"/>
            <a:ext cx="2630848" cy="307777"/>
          </a:xfrm>
          <a:prstGeom prst="rect">
            <a:avLst/>
          </a:prstGeom>
        </p:spPr>
        <p:txBody>
          <a:bodyPr wrap="none">
            <a:spAutoFit/>
          </a:bodyPr>
          <a:lstStyle/>
          <a:p>
            <a:r>
              <a:rPr lang="en-US" altLang="zh-CN" sz="700" dirty="0">
                <a:latin typeface="Microsoft YaHei UI" panose="020B0503020204020204" pitchFamily="34" charset="-122"/>
                <a:ea typeface="Microsoft YaHei UI" panose="020B0503020204020204" pitchFamily="34" charset="-122"/>
              </a:rPr>
              <a:t>*Datasheet of one popular UWB chipset</a:t>
            </a:r>
          </a:p>
          <a:p>
            <a:r>
              <a:rPr lang="en-US" altLang="zh-CN" sz="700" dirty="0">
                <a:latin typeface="Microsoft YaHei UI" panose="020B0503020204020204" pitchFamily="34" charset="-122"/>
                <a:ea typeface="Microsoft YaHei UI" panose="020B0503020204020204" pitchFamily="34" charset="-122"/>
              </a:rPr>
              <a:t>**According to the contribution </a:t>
            </a:r>
            <a:r>
              <a:rPr lang="en-US" altLang="zh-CN" sz="700" dirty="0">
                <a:latin typeface="Microsoft YaHei UI" panose="020B0503020204020204" pitchFamily="34" charset="-122"/>
                <a:ea typeface="Microsoft YaHei UI" panose="020B0503020204020204" pitchFamily="34" charset="-122"/>
                <a:hlinkClick r:id="rId2">
                  <a:extLst>
                    <a:ext uri="{A12FA001-AC4F-418D-AE19-62706E023703}">
                      <ahyp:hlinkClr xmlns:ahyp="http://schemas.microsoft.com/office/drawing/2018/hyperlinkcolor" val="tx"/>
                    </a:ext>
                  </a:extLst>
                </a:hlinkClick>
              </a:rPr>
              <a:t>&lt;15-22-0074-00-04ab&gt;</a:t>
            </a:r>
            <a:r>
              <a:rPr lang="en-US" altLang="zh-CN" sz="700" dirty="0">
                <a:latin typeface="Microsoft YaHei UI" panose="020B0503020204020204" pitchFamily="34" charset="-122"/>
                <a:ea typeface="Microsoft YaHei UI" panose="020B0503020204020204" pitchFamily="34" charset="-122"/>
              </a:rPr>
              <a:t>,</a:t>
            </a:r>
            <a:endParaRPr lang="zh-CN" altLang="en-US" sz="700" dirty="0">
              <a:latin typeface="Microsoft YaHei UI" panose="020B0503020204020204" pitchFamily="34" charset="-122"/>
              <a:ea typeface="Microsoft YaHei UI" panose="020B0503020204020204" pitchFamily="34" charset="-122"/>
            </a:endParaRPr>
          </a:p>
        </p:txBody>
      </p:sp>
      <p:sp>
        <p:nvSpPr>
          <p:cNvPr id="13" name="矩形 12">
            <a:extLst>
              <a:ext uri="{FF2B5EF4-FFF2-40B4-BE49-F238E27FC236}">
                <a16:creationId xmlns:a16="http://schemas.microsoft.com/office/drawing/2014/main" id="{7CA61F41-EA14-4728-99AC-A892D986A626}"/>
              </a:ext>
            </a:extLst>
          </p:cNvPr>
          <p:cNvSpPr/>
          <p:nvPr/>
        </p:nvSpPr>
        <p:spPr>
          <a:xfrm>
            <a:off x="5458774" y="4868538"/>
            <a:ext cx="3664786" cy="338554"/>
          </a:xfrm>
          <a:prstGeom prst="rect">
            <a:avLst/>
          </a:prstGeom>
        </p:spPr>
        <p:txBody>
          <a:bodyPr wrap="none">
            <a:spAutoFit/>
          </a:bodyPr>
          <a:lstStyle/>
          <a:p>
            <a:r>
              <a:rPr lang="en-US" altLang="zh-CN" sz="800" dirty="0">
                <a:latin typeface="Microsoft YaHei UI" panose="020B0503020204020204" pitchFamily="34" charset="-122"/>
                <a:ea typeface="Microsoft YaHei UI" panose="020B0503020204020204" pitchFamily="34" charset="-122"/>
              </a:rPr>
              <a:t>*** simulation result</a:t>
            </a:r>
          </a:p>
          <a:p>
            <a:r>
              <a:rPr lang="en-US" altLang="zh-CN" sz="800" dirty="0">
                <a:latin typeface="Microsoft YaHei UI" panose="020B0503020204020204" pitchFamily="34" charset="-122"/>
                <a:ea typeface="Microsoft YaHei UI" panose="020B0503020204020204" pitchFamily="34" charset="-122"/>
              </a:rPr>
              <a:t>1 RX ANT, TSX for 20ppm, 99% ranging packet successful receiving rate</a:t>
            </a:r>
            <a:endParaRPr lang="zh-CN" altLang="en-US" sz="800" dirty="0">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7713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455200" y="686011"/>
            <a:ext cx="8217862" cy="628333"/>
          </a:xfrm>
        </p:spPr>
        <p:txBody>
          <a:bodyPr/>
          <a:lstStyle/>
          <a:p>
            <a:r>
              <a:rPr lang="en-US" sz="2400" dirty="0"/>
              <a:t>Proposed amendment #1 for  D1.0</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September 2024</a:t>
            </a:r>
            <a:endParaRPr lang="en-US" altLang="en-US" dirty="0"/>
          </a:p>
        </p:txBody>
      </p:sp>
      <p:sp>
        <p:nvSpPr>
          <p:cNvPr id="16" name="Content Placeholder 2">
            <a:extLst>
              <a:ext uri="{FF2B5EF4-FFF2-40B4-BE49-F238E27FC236}">
                <a16:creationId xmlns:a16="http://schemas.microsoft.com/office/drawing/2014/main" id="{BAFF0740-FCC0-423F-B139-E3B53F0F5959}"/>
              </a:ext>
            </a:extLst>
          </p:cNvPr>
          <p:cNvSpPr>
            <a:spLocks noGrp="1"/>
          </p:cNvSpPr>
          <p:nvPr>
            <p:ph idx="1"/>
          </p:nvPr>
        </p:nvSpPr>
        <p:spPr>
          <a:xfrm>
            <a:off x="441593" y="1314344"/>
            <a:ext cx="8231469" cy="819256"/>
          </a:xfrm>
        </p:spPr>
        <p:txBody>
          <a:bodyPr/>
          <a:lstStyle/>
          <a:p>
            <a:pPr marL="0" indent="0">
              <a:spcBef>
                <a:spcPts val="0"/>
              </a:spcBef>
              <a:spcAft>
                <a:spcPts val="0"/>
              </a:spcAft>
              <a:buNone/>
            </a:pPr>
            <a:r>
              <a:rPr lang="en-US" altLang="zh-CN" sz="1400" dirty="0"/>
              <a:t>Due to the importance of the exchange of the SYNC+SFD in MMS ranging for both UWB-driven MMS and OOB assisted MMS, it is proposed to include the following change, according to the contribution of &lt;</a:t>
            </a:r>
            <a:r>
              <a:rPr lang="en-GB" altLang="zh-CN" sz="1400" dirty="0"/>
              <a:t>15-24-0403 -01-04ab</a:t>
            </a:r>
            <a:r>
              <a:rPr lang="en-US" altLang="zh-CN" sz="1400" dirty="0"/>
              <a:t>&gt;</a:t>
            </a:r>
          </a:p>
        </p:txBody>
      </p:sp>
      <p:pic>
        <p:nvPicPr>
          <p:cNvPr id="3" name="图片 2">
            <a:extLst>
              <a:ext uri="{FF2B5EF4-FFF2-40B4-BE49-F238E27FC236}">
                <a16:creationId xmlns:a16="http://schemas.microsoft.com/office/drawing/2014/main" id="{5D17B855-703F-420E-B32C-DC2424E592F9}"/>
              </a:ext>
            </a:extLst>
          </p:cNvPr>
          <p:cNvPicPr>
            <a:picLocks noChangeAspect="1"/>
          </p:cNvPicPr>
          <p:nvPr/>
        </p:nvPicPr>
        <p:blipFill>
          <a:blip r:embed="rId2"/>
          <a:stretch>
            <a:fillRect/>
          </a:stretch>
        </p:blipFill>
        <p:spPr>
          <a:xfrm>
            <a:off x="441593" y="2547163"/>
            <a:ext cx="4191000" cy="2340973"/>
          </a:xfrm>
          <a:prstGeom prst="rect">
            <a:avLst/>
          </a:prstGeom>
        </p:spPr>
      </p:pic>
      <p:sp>
        <p:nvSpPr>
          <p:cNvPr id="14" name="Content Placeholder 2">
            <a:extLst>
              <a:ext uri="{FF2B5EF4-FFF2-40B4-BE49-F238E27FC236}">
                <a16:creationId xmlns:a16="http://schemas.microsoft.com/office/drawing/2014/main" id="{CFD74145-2290-4C4D-A287-BA4CC9F31D7C}"/>
              </a:ext>
            </a:extLst>
          </p:cNvPr>
          <p:cNvSpPr txBox="1">
            <a:spLocks/>
          </p:cNvSpPr>
          <p:nvPr/>
        </p:nvSpPr>
        <p:spPr bwMode="auto">
          <a:xfrm>
            <a:off x="549728" y="5435901"/>
            <a:ext cx="8231469" cy="563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400" dirty="0">
                <a:solidFill>
                  <a:srgbClr val="FF0000"/>
                </a:solidFill>
              </a:rPr>
              <a:t>An instruction for initial SYNC+SFD fragment exchange is proposed to be added for OOB assisted MMS in clause 10.38.1 and 16.2.11.1</a:t>
            </a:r>
          </a:p>
        </p:txBody>
      </p:sp>
      <p:pic>
        <p:nvPicPr>
          <p:cNvPr id="7" name="图片 6">
            <a:extLst>
              <a:ext uri="{FF2B5EF4-FFF2-40B4-BE49-F238E27FC236}">
                <a16:creationId xmlns:a16="http://schemas.microsoft.com/office/drawing/2014/main" id="{B9C1DA23-CCA0-4DF7-8DEC-320F4DD719CC}"/>
              </a:ext>
            </a:extLst>
          </p:cNvPr>
          <p:cNvPicPr>
            <a:picLocks noChangeAspect="1"/>
          </p:cNvPicPr>
          <p:nvPr/>
        </p:nvPicPr>
        <p:blipFill>
          <a:blip r:embed="rId3"/>
          <a:stretch>
            <a:fillRect/>
          </a:stretch>
        </p:blipFill>
        <p:spPr>
          <a:xfrm>
            <a:off x="4665463" y="2659286"/>
            <a:ext cx="3774665" cy="2228850"/>
          </a:xfrm>
          <a:prstGeom prst="rect">
            <a:avLst/>
          </a:prstGeom>
        </p:spPr>
      </p:pic>
      <p:cxnSp>
        <p:nvCxnSpPr>
          <p:cNvPr id="9" name="直接连接符 8">
            <a:extLst>
              <a:ext uri="{FF2B5EF4-FFF2-40B4-BE49-F238E27FC236}">
                <a16:creationId xmlns:a16="http://schemas.microsoft.com/office/drawing/2014/main" id="{0AF9F84A-3232-4674-A58C-AF45E4FD7920}"/>
              </a:ext>
            </a:extLst>
          </p:cNvPr>
          <p:cNvCxnSpPr>
            <a:cxnSpLocks/>
          </p:cNvCxnSpPr>
          <p:nvPr/>
        </p:nvCxnSpPr>
        <p:spPr bwMode="auto">
          <a:xfrm>
            <a:off x="4546441" y="2209800"/>
            <a:ext cx="0" cy="3094155"/>
          </a:xfrm>
          <a:prstGeom prst="line">
            <a:avLst/>
          </a:prstGeom>
          <a:ln w="12700">
            <a:solidFill>
              <a:srgbClr val="FF0000"/>
            </a:solidFill>
            <a:prstDash val="dash"/>
            <a:headEnd type="none" w="sm" len="sm"/>
            <a:tailEnd type="none" w="sm" len="sm"/>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3"/>
          </a:lnRef>
          <a:fillRef idx="0">
            <a:schemeClr val="accent3"/>
          </a:fillRef>
          <a:effectRef idx="0">
            <a:schemeClr val="accent3"/>
          </a:effectRef>
          <a:fontRef idx="minor">
            <a:schemeClr val="tx1"/>
          </a:fontRef>
        </p:style>
      </p:cxnSp>
      <p:sp>
        <p:nvSpPr>
          <p:cNvPr id="22" name="Footer Placeholder 4">
            <a:extLst>
              <a:ext uri="{FF2B5EF4-FFF2-40B4-BE49-F238E27FC236}">
                <a16:creationId xmlns:a16="http://schemas.microsoft.com/office/drawing/2014/main" id="{CC6BC2F6-6EB8-454A-8FF1-88D01BCEFAA1}"/>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23" name="Slide Number Placeholder 5">
            <a:extLst>
              <a:ext uri="{FF2B5EF4-FFF2-40B4-BE49-F238E27FC236}">
                <a16:creationId xmlns:a16="http://schemas.microsoft.com/office/drawing/2014/main" id="{05C524C2-BDA8-42D7-B657-A0AAAB1FB76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963710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436150" y="762000"/>
            <a:ext cx="8217862" cy="819256"/>
          </a:xfrm>
        </p:spPr>
        <p:txBody>
          <a:bodyPr/>
          <a:lstStyle/>
          <a:p>
            <a:r>
              <a:rPr lang="en-US" sz="2400" dirty="0"/>
              <a:t>Time efficient one-to-many ranging </a:t>
            </a:r>
            <a:br>
              <a:rPr lang="en-US" sz="2400" dirty="0"/>
            </a:br>
            <a:r>
              <a:rPr lang="en-US" sz="2400" dirty="0"/>
              <a:t>for UWB driven MMS and OOB assisted MMS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September 2024</a:t>
            </a:r>
            <a:endParaRPr lang="en-US" altLang="en-US" dirty="0"/>
          </a:p>
        </p:txBody>
      </p:sp>
      <p:sp>
        <p:nvSpPr>
          <p:cNvPr id="16" name="Content Placeholder 2">
            <a:extLst>
              <a:ext uri="{FF2B5EF4-FFF2-40B4-BE49-F238E27FC236}">
                <a16:creationId xmlns:a16="http://schemas.microsoft.com/office/drawing/2014/main" id="{BAFF0740-FCC0-423F-B139-E3B53F0F5959}"/>
              </a:ext>
            </a:extLst>
          </p:cNvPr>
          <p:cNvSpPr>
            <a:spLocks noGrp="1"/>
          </p:cNvSpPr>
          <p:nvPr>
            <p:ph idx="1"/>
          </p:nvPr>
        </p:nvSpPr>
        <p:spPr>
          <a:xfrm>
            <a:off x="427683" y="1598189"/>
            <a:ext cx="8231469" cy="381000"/>
          </a:xfrm>
        </p:spPr>
        <p:txBody>
          <a:bodyPr/>
          <a:lstStyle/>
          <a:p>
            <a:pPr marL="0" indent="0">
              <a:spcBef>
                <a:spcPts val="0"/>
              </a:spcBef>
              <a:spcAft>
                <a:spcPts val="0"/>
              </a:spcAft>
              <a:buNone/>
            </a:pPr>
            <a:r>
              <a:rPr lang="en-US" altLang="zh-CN" sz="1400" dirty="0">
                <a:solidFill>
                  <a:srgbClr val="FF0000"/>
                </a:solidFill>
              </a:rPr>
              <a:t>What we have now: time efficient one-to-many ranging is only for NBA-MMS</a:t>
            </a:r>
          </a:p>
        </p:txBody>
      </p:sp>
      <p:sp>
        <p:nvSpPr>
          <p:cNvPr id="7" name="Content Placeholder 2">
            <a:extLst>
              <a:ext uri="{FF2B5EF4-FFF2-40B4-BE49-F238E27FC236}">
                <a16:creationId xmlns:a16="http://schemas.microsoft.com/office/drawing/2014/main" id="{4A627B12-310D-4CFB-A65C-D5939379FAF4}"/>
              </a:ext>
            </a:extLst>
          </p:cNvPr>
          <p:cNvSpPr txBox="1">
            <a:spLocks/>
          </p:cNvSpPr>
          <p:nvPr/>
        </p:nvSpPr>
        <p:spPr bwMode="auto">
          <a:xfrm>
            <a:off x="453083" y="4153478"/>
            <a:ext cx="8301450" cy="1619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400" dirty="0"/>
              <a:t>Two ways to go forward:</a:t>
            </a:r>
          </a:p>
          <a:p>
            <a:pPr>
              <a:spcBef>
                <a:spcPts val="0"/>
              </a:spcBef>
              <a:spcAft>
                <a:spcPts val="0"/>
              </a:spcAft>
              <a:buFontTx/>
              <a:buAutoNum type="arabicPeriod"/>
            </a:pPr>
            <a:r>
              <a:rPr lang="en-US" altLang="zh-CN" sz="1400" dirty="0"/>
              <a:t>Clarify that only NBA-MMS can utilize the time efficient one-to-many ranging</a:t>
            </a:r>
          </a:p>
          <a:p>
            <a:pPr lvl="1">
              <a:spcBef>
                <a:spcPts val="0"/>
              </a:spcBef>
              <a:spcAft>
                <a:spcPts val="0"/>
              </a:spcAft>
            </a:pPr>
            <a:r>
              <a:rPr lang="en-US" altLang="zh-CN" sz="1200" dirty="0"/>
              <a:t>According  to the contribution of  </a:t>
            </a:r>
            <a:r>
              <a:rPr lang="en-US" altLang="zh-CN" sz="1200" dirty="0">
                <a:hlinkClick r:id="rId2"/>
              </a:rPr>
              <a:t>&lt;15-24-0362-01-04ab&gt;</a:t>
            </a:r>
            <a:r>
              <a:rPr lang="en-US" altLang="zh-CN" sz="1200" dirty="0"/>
              <a:t>, the spectrum policy for NB UWB is not clear in some regions, which may impede the NBA-MMS to come to the market</a:t>
            </a:r>
          </a:p>
          <a:p>
            <a:pPr lvl="1">
              <a:spcBef>
                <a:spcPts val="0"/>
              </a:spcBef>
              <a:spcAft>
                <a:spcPts val="0"/>
              </a:spcAft>
            </a:pPr>
            <a:r>
              <a:rPr lang="en-US" altLang="zh-CN" sz="1200" dirty="0"/>
              <a:t>LBT is still controversial in IEEE</a:t>
            </a:r>
          </a:p>
          <a:p>
            <a:pPr>
              <a:spcBef>
                <a:spcPts val="0"/>
              </a:spcBef>
              <a:spcAft>
                <a:spcPts val="0"/>
              </a:spcAft>
              <a:buFontTx/>
              <a:buAutoNum type="arabicPeriod"/>
            </a:pPr>
            <a:r>
              <a:rPr lang="en-US" altLang="zh-CN" sz="1400" dirty="0">
                <a:solidFill>
                  <a:srgbClr val="FF0000"/>
                </a:solidFill>
              </a:rPr>
              <a:t>Include support of UWB-driven MMS and OOB assisted MMS in time efficient one-to-many ranging</a:t>
            </a:r>
          </a:p>
          <a:p>
            <a:pPr marL="0" indent="0">
              <a:spcBef>
                <a:spcPts val="0"/>
              </a:spcBef>
              <a:spcAft>
                <a:spcPts val="0"/>
              </a:spcAft>
              <a:buNone/>
            </a:pPr>
            <a:r>
              <a:rPr lang="en-US" altLang="zh-CN" sz="1400" dirty="0">
                <a:solidFill>
                  <a:srgbClr val="FF0000"/>
                </a:solidFill>
              </a:rPr>
              <a:t>(Recommend)</a:t>
            </a:r>
          </a:p>
        </p:txBody>
      </p:sp>
      <p:sp>
        <p:nvSpPr>
          <p:cNvPr id="6" name="矩形 5">
            <a:extLst>
              <a:ext uri="{FF2B5EF4-FFF2-40B4-BE49-F238E27FC236}">
                <a16:creationId xmlns:a16="http://schemas.microsoft.com/office/drawing/2014/main" id="{C702F8B5-CFAA-4B87-BE71-150C1114D7ED}"/>
              </a:ext>
            </a:extLst>
          </p:cNvPr>
          <p:cNvSpPr/>
          <p:nvPr/>
        </p:nvSpPr>
        <p:spPr>
          <a:xfrm>
            <a:off x="389467" y="5715000"/>
            <a:ext cx="8365066" cy="646331"/>
          </a:xfrm>
          <a:prstGeom prst="rect">
            <a:avLst/>
          </a:prstGeom>
          <a:solidFill>
            <a:srgbClr val="FFFF00"/>
          </a:solidFill>
        </p:spPr>
        <p:txBody>
          <a:bodyPr wrap="square">
            <a:spAutoFit/>
          </a:bodyPr>
          <a:lstStyle/>
          <a:p>
            <a:pPr marL="0" indent="0">
              <a:spcBef>
                <a:spcPts val="0"/>
              </a:spcBef>
              <a:spcAft>
                <a:spcPts val="0"/>
              </a:spcAft>
              <a:buNone/>
            </a:pPr>
            <a:r>
              <a:rPr lang="en-US" altLang="zh-CN" dirty="0">
                <a:solidFill>
                  <a:srgbClr val="FF0000"/>
                </a:solidFill>
                <a:latin typeface="Microsoft YaHei UI" panose="020B0503020204020204" pitchFamily="34" charset="-122"/>
                <a:ea typeface="Microsoft YaHei UI" panose="020B0503020204020204" pitchFamily="34" charset="-122"/>
              </a:rPr>
              <a:t>One-to-many ranging is a more common case in automotive scenario, excluding the support of UWB-driven MMS and OOB assisted MMS may lose one of the important target use cases for one-to-many time efficient MMS ranging</a:t>
            </a:r>
          </a:p>
        </p:txBody>
      </p:sp>
      <p:pic>
        <p:nvPicPr>
          <p:cNvPr id="8" name="图片 7">
            <a:extLst>
              <a:ext uri="{FF2B5EF4-FFF2-40B4-BE49-F238E27FC236}">
                <a16:creationId xmlns:a16="http://schemas.microsoft.com/office/drawing/2014/main" id="{098385EB-8B33-4A6B-AFB9-8DCD34383FDB}"/>
              </a:ext>
            </a:extLst>
          </p:cNvPr>
          <p:cNvPicPr>
            <a:picLocks noChangeAspect="1"/>
          </p:cNvPicPr>
          <p:nvPr/>
        </p:nvPicPr>
        <p:blipFill>
          <a:blip r:embed="rId3"/>
          <a:stretch>
            <a:fillRect/>
          </a:stretch>
        </p:blipFill>
        <p:spPr>
          <a:xfrm>
            <a:off x="1371600" y="1979189"/>
            <a:ext cx="3867150" cy="1952783"/>
          </a:xfrm>
          <a:prstGeom prst="rect">
            <a:avLst/>
          </a:prstGeom>
        </p:spPr>
      </p:pic>
      <p:sp>
        <p:nvSpPr>
          <p:cNvPr id="11" name="Content Placeholder 2">
            <a:extLst>
              <a:ext uri="{FF2B5EF4-FFF2-40B4-BE49-F238E27FC236}">
                <a16:creationId xmlns:a16="http://schemas.microsoft.com/office/drawing/2014/main" id="{3F14C019-968D-4AC3-B74D-74C31D63CD76}"/>
              </a:ext>
            </a:extLst>
          </p:cNvPr>
          <p:cNvSpPr txBox="1">
            <a:spLocks/>
          </p:cNvSpPr>
          <p:nvPr/>
        </p:nvSpPr>
        <p:spPr bwMode="auto">
          <a:xfrm>
            <a:off x="5715000" y="2557450"/>
            <a:ext cx="2762250" cy="533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400" dirty="0">
                <a:solidFill>
                  <a:srgbClr val="FF0000"/>
                </a:solidFill>
              </a:rPr>
              <a:t>No exchange of SYNC+SFD in the ranging phase</a:t>
            </a:r>
          </a:p>
        </p:txBody>
      </p:sp>
      <p:cxnSp>
        <p:nvCxnSpPr>
          <p:cNvPr id="10" name="连接符: 曲线 9">
            <a:extLst>
              <a:ext uri="{FF2B5EF4-FFF2-40B4-BE49-F238E27FC236}">
                <a16:creationId xmlns:a16="http://schemas.microsoft.com/office/drawing/2014/main" id="{39B3F662-D13B-446A-80FF-DC7C88B9AE8F}"/>
              </a:ext>
            </a:extLst>
          </p:cNvPr>
          <p:cNvCxnSpPr>
            <a:cxnSpLocks/>
            <a:endCxn id="11" idx="1"/>
          </p:cNvCxnSpPr>
          <p:nvPr/>
        </p:nvCxnSpPr>
        <p:spPr bwMode="auto">
          <a:xfrm flipV="1">
            <a:off x="3048000" y="2823967"/>
            <a:ext cx="2667000" cy="647517"/>
          </a:xfrm>
          <a:prstGeom prst="curvedConnector3">
            <a:avLst/>
          </a:prstGeom>
          <a:solidFill>
            <a:schemeClr val="accent1"/>
          </a:solidFill>
          <a:ln w="635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Footer Placeholder 4">
            <a:extLst>
              <a:ext uri="{FF2B5EF4-FFF2-40B4-BE49-F238E27FC236}">
                <a16:creationId xmlns:a16="http://schemas.microsoft.com/office/drawing/2014/main" id="{362FF088-C2B5-48F0-8996-65646E455092}"/>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17" name="Slide Number Placeholder 5">
            <a:extLst>
              <a:ext uri="{FF2B5EF4-FFF2-40B4-BE49-F238E27FC236}">
                <a16:creationId xmlns:a16="http://schemas.microsoft.com/office/drawing/2014/main" id="{879DD1DF-7573-4C39-AE57-CD07B45D0A35}"/>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1545564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436150" y="762000"/>
            <a:ext cx="8217862" cy="819256"/>
          </a:xfrm>
        </p:spPr>
        <p:txBody>
          <a:bodyPr/>
          <a:lstStyle/>
          <a:p>
            <a:r>
              <a:rPr lang="en-US" sz="2400" dirty="0"/>
              <a:t>Time efficient one-to-many ranging </a:t>
            </a:r>
            <a:br>
              <a:rPr lang="en-US" sz="2400" dirty="0"/>
            </a:br>
            <a:r>
              <a:rPr lang="en-US" sz="2400" dirty="0"/>
              <a:t>for UWB driven MMS and OOB assisted MMS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September 2024</a:t>
            </a:r>
            <a:endParaRPr lang="en-US" altLang="en-US" dirty="0"/>
          </a:p>
        </p:txBody>
      </p:sp>
      <p:sp>
        <p:nvSpPr>
          <p:cNvPr id="16" name="Content Placeholder 2">
            <a:extLst>
              <a:ext uri="{FF2B5EF4-FFF2-40B4-BE49-F238E27FC236}">
                <a16:creationId xmlns:a16="http://schemas.microsoft.com/office/drawing/2014/main" id="{BAFF0740-FCC0-423F-B139-E3B53F0F5959}"/>
              </a:ext>
            </a:extLst>
          </p:cNvPr>
          <p:cNvSpPr>
            <a:spLocks noGrp="1"/>
          </p:cNvSpPr>
          <p:nvPr>
            <p:ph idx="1"/>
          </p:nvPr>
        </p:nvSpPr>
        <p:spPr>
          <a:xfrm>
            <a:off x="456265" y="1547721"/>
            <a:ext cx="8231469" cy="381000"/>
          </a:xfrm>
        </p:spPr>
        <p:txBody>
          <a:bodyPr/>
          <a:lstStyle/>
          <a:p>
            <a:pPr marL="0" indent="0">
              <a:spcBef>
                <a:spcPts val="0"/>
              </a:spcBef>
              <a:spcAft>
                <a:spcPts val="0"/>
              </a:spcAft>
              <a:buNone/>
            </a:pPr>
            <a:r>
              <a:rPr lang="en-US" altLang="zh-CN" sz="1400" dirty="0"/>
              <a:t>If the supported number of UWB MMS fragments per ranging round is still limited to two, then for UWB-driven and OOB assisted time efficient one to many ranging</a:t>
            </a:r>
          </a:p>
          <a:p>
            <a:pPr>
              <a:spcBef>
                <a:spcPts val="0"/>
              </a:spcBef>
              <a:spcAft>
                <a:spcPts val="0"/>
              </a:spcAft>
              <a:buFont typeface="+mj-lt"/>
              <a:buAutoNum type="arabicPeriod"/>
            </a:pPr>
            <a:r>
              <a:rPr lang="en-US" altLang="zh-CN" sz="1400" dirty="0"/>
              <a:t>Initial fragment is SYNC+SFD</a:t>
            </a:r>
          </a:p>
          <a:p>
            <a:pPr>
              <a:spcBef>
                <a:spcPts val="0"/>
              </a:spcBef>
              <a:spcAft>
                <a:spcPts val="0"/>
              </a:spcAft>
              <a:buFont typeface="+mj-lt"/>
              <a:buAutoNum type="arabicPeriod"/>
            </a:pPr>
            <a:r>
              <a:rPr lang="en-US" altLang="zh-CN" sz="1400" dirty="0"/>
              <a:t>Secondary fragment is RSF of RIF</a:t>
            </a:r>
          </a:p>
        </p:txBody>
      </p:sp>
      <p:sp>
        <p:nvSpPr>
          <p:cNvPr id="15" name="Footer Placeholder 4">
            <a:extLst>
              <a:ext uri="{FF2B5EF4-FFF2-40B4-BE49-F238E27FC236}">
                <a16:creationId xmlns:a16="http://schemas.microsoft.com/office/drawing/2014/main" id="{362FF088-C2B5-48F0-8996-65646E455092}"/>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17" name="Slide Number Placeholder 5">
            <a:extLst>
              <a:ext uri="{FF2B5EF4-FFF2-40B4-BE49-F238E27FC236}">
                <a16:creationId xmlns:a16="http://schemas.microsoft.com/office/drawing/2014/main" id="{879DD1DF-7573-4C39-AE57-CD07B45D0A35}"/>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5</a:t>
            </a:fld>
            <a:endParaRPr lang="en-US" altLang="en-US"/>
          </a:p>
        </p:txBody>
      </p:sp>
      <p:sp>
        <p:nvSpPr>
          <p:cNvPr id="3" name="矩形: 圆角 2">
            <a:extLst>
              <a:ext uri="{FF2B5EF4-FFF2-40B4-BE49-F238E27FC236}">
                <a16:creationId xmlns:a16="http://schemas.microsoft.com/office/drawing/2014/main" id="{E668FFE9-5FF4-4027-A537-723073C50FBE}"/>
              </a:ext>
            </a:extLst>
          </p:cNvPr>
          <p:cNvSpPr/>
          <p:nvPr/>
        </p:nvSpPr>
        <p:spPr bwMode="auto">
          <a:xfrm>
            <a:off x="1202267" y="3183124"/>
            <a:ext cx="1600200" cy="457200"/>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SYNC</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圆角 12">
            <a:extLst>
              <a:ext uri="{FF2B5EF4-FFF2-40B4-BE49-F238E27FC236}">
                <a16:creationId xmlns:a16="http://schemas.microsoft.com/office/drawing/2014/main" id="{CE9F64A1-5021-4093-8056-4C60859978BC}"/>
              </a:ext>
            </a:extLst>
          </p:cNvPr>
          <p:cNvSpPr/>
          <p:nvPr/>
        </p:nvSpPr>
        <p:spPr bwMode="auto">
          <a:xfrm>
            <a:off x="2878667" y="3183124"/>
            <a:ext cx="838200" cy="457200"/>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SFD</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4" name="矩形: 圆角 13">
            <a:extLst>
              <a:ext uri="{FF2B5EF4-FFF2-40B4-BE49-F238E27FC236}">
                <a16:creationId xmlns:a16="http://schemas.microsoft.com/office/drawing/2014/main" id="{EDB60AA6-DB84-4A79-A264-01C22C0AFDB2}"/>
              </a:ext>
            </a:extLst>
          </p:cNvPr>
          <p:cNvSpPr/>
          <p:nvPr/>
        </p:nvSpPr>
        <p:spPr bwMode="auto">
          <a:xfrm>
            <a:off x="3793067" y="3183124"/>
            <a:ext cx="838200" cy="457200"/>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a:t>STS</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8" name="矩形: 圆角 17">
            <a:extLst>
              <a:ext uri="{FF2B5EF4-FFF2-40B4-BE49-F238E27FC236}">
                <a16:creationId xmlns:a16="http://schemas.microsoft.com/office/drawing/2014/main" id="{2A38D71B-0E9D-458E-8CCC-BAA62FE92ED8}"/>
              </a:ext>
            </a:extLst>
          </p:cNvPr>
          <p:cNvSpPr/>
          <p:nvPr/>
        </p:nvSpPr>
        <p:spPr bwMode="auto">
          <a:xfrm>
            <a:off x="1276881" y="4724613"/>
            <a:ext cx="1600200" cy="457200"/>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SYNC</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9" name="矩形: 圆角 18">
            <a:extLst>
              <a:ext uri="{FF2B5EF4-FFF2-40B4-BE49-F238E27FC236}">
                <a16:creationId xmlns:a16="http://schemas.microsoft.com/office/drawing/2014/main" id="{78492745-7264-4978-B772-DECEA84ADD22}"/>
              </a:ext>
            </a:extLst>
          </p:cNvPr>
          <p:cNvSpPr/>
          <p:nvPr/>
        </p:nvSpPr>
        <p:spPr bwMode="auto">
          <a:xfrm>
            <a:off x="2953281" y="4716146"/>
            <a:ext cx="838200" cy="457200"/>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SFD</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0" name="矩形: 圆角 19">
            <a:extLst>
              <a:ext uri="{FF2B5EF4-FFF2-40B4-BE49-F238E27FC236}">
                <a16:creationId xmlns:a16="http://schemas.microsoft.com/office/drawing/2014/main" id="{60DD1E3C-E7F1-4E70-B76E-9F9601DD2FDE}"/>
              </a:ext>
            </a:extLst>
          </p:cNvPr>
          <p:cNvSpPr/>
          <p:nvPr/>
        </p:nvSpPr>
        <p:spPr bwMode="auto">
          <a:xfrm>
            <a:off x="3867681" y="4724613"/>
            <a:ext cx="609600" cy="457200"/>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RSF</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1" name="矩形: 圆角 20">
            <a:extLst>
              <a:ext uri="{FF2B5EF4-FFF2-40B4-BE49-F238E27FC236}">
                <a16:creationId xmlns:a16="http://schemas.microsoft.com/office/drawing/2014/main" id="{E16F4C20-7066-4F77-897D-DDF29C9CA291}"/>
              </a:ext>
            </a:extLst>
          </p:cNvPr>
          <p:cNvSpPr/>
          <p:nvPr/>
        </p:nvSpPr>
        <p:spPr bwMode="auto">
          <a:xfrm>
            <a:off x="3867681" y="5507992"/>
            <a:ext cx="609600" cy="457200"/>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RIF</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cxnSp>
        <p:nvCxnSpPr>
          <p:cNvPr id="9" name="直接箭头连接符 8">
            <a:extLst>
              <a:ext uri="{FF2B5EF4-FFF2-40B4-BE49-F238E27FC236}">
                <a16:creationId xmlns:a16="http://schemas.microsoft.com/office/drawing/2014/main" id="{052939B1-91FA-49E4-B6CB-0720F16190F7}"/>
              </a:ext>
            </a:extLst>
          </p:cNvPr>
          <p:cNvCxnSpPr/>
          <p:nvPr/>
        </p:nvCxnSpPr>
        <p:spPr bwMode="auto">
          <a:xfrm flipV="1">
            <a:off x="3867681" y="4368007"/>
            <a:ext cx="0" cy="7132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接箭头连接符 21">
            <a:extLst>
              <a:ext uri="{FF2B5EF4-FFF2-40B4-BE49-F238E27FC236}">
                <a16:creationId xmlns:a16="http://schemas.microsoft.com/office/drawing/2014/main" id="{F80F3D6C-AF03-44CE-A743-2D58C129A233}"/>
              </a:ext>
            </a:extLst>
          </p:cNvPr>
          <p:cNvCxnSpPr/>
          <p:nvPr/>
        </p:nvCxnSpPr>
        <p:spPr bwMode="auto">
          <a:xfrm flipV="1">
            <a:off x="2878667" y="2927113"/>
            <a:ext cx="0" cy="7132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箭头连接符 22">
            <a:extLst>
              <a:ext uri="{FF2B5EF4-FFF2-40B4-BE49-F238E27FC236}">
                <a16:creationId xmlns:a16="http://schemas.microsoft.com/office/drawing/2014/main" id="{F80F3D6C-AF03-44CE-A743-2D58C129A233}"/>
              </a:ext>
            </a:extLst>
          </p:cNvPr>
          <p:cNvCxnSpPr/>
          <p:nvPr/>
        </p:nvCxnSpPr>
        <p:spPr bwMode="auto">
          <a:xfrm flipV="1">
            <a:off x="2953281" y="4392401"/>
            <a:ext cx="0" cy="7132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接箭头连接符 23">
            <a:extLst>
              <a:ext uri="{FF2B5EF4-FFF2-40B4-BE49-F238E27FC236}">
                <a16:creationId xmlns:a16="http://schemas.microsoft.com/office/drawing/2014/main" id="{7CFE53D4-2834-41E9-A592-223DD9CE0605}"/>
              </a:ext>
            </a:extLst>
          </p:cNvPr>
          <p:cNvCxnSpPr/>
          <p:nvPr/>
        </p:nvCxnSpPr>
        <p:spPr bwMode="auto">
          <a:xfrm flipV="1">
            <a:off x="3867681" y="5251981"/>
            <a:ext cx="0" cy="7132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箭头连接符 24">
            <a:extLst>
              <a:ext uri="{FF2B5EF4-FFF2-40B4-BE49-F238E27FC236}">
                <a16:creationId xmlns:a16="http://schemas.microsoft.com/office/drawing/2014/main" id="{C7BEFED0-965B-4932-BFD1-A7D84F4F3D7F}"/>
              </a:ext>
            </a:extLst>
          </p:cNvPr>
          <p:cNvCxnSpPr/>
          <p:nvPr/>
        </p:nvCxnSpPr>
        <p:spPr bwMode="auto">
          <a:xfrm flipV="1">
            <a:off x="4477281" y="5230602"/>
            <a:ext cx="0" cy="7132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Content Placeholder 2">
            <a:extLst>
              <a:ext uri="{FF2B5EF4-FFF2-40B4-BE49-F238E27FC236}">
                <a16:creationId xmlns:a16="http://schemas.microsoft.com/office/drawing/2014/main" id="{AC55C194-0F63-4F76-BA72-13A515066D56}"/>
              </a:ext>
            </a:extLst>
          </p:cNvPr>
          <p:cNvSpPr txBox="1">
            <a:spLocks/>
          </p:cNvSpPr>
          <p:nvPr/>
        </p:nvSpPr>
        <p:spPr bwMode="auto">
          <a:xfrm>
            <a:off x="2878668" y="2820274"/>
            <a:ext cx="137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400" dirty="0">
                <a:solidFill>
                  <a:srgbClr val="FF0000"/>
                </a:solidFill>
              </a:rPr>
              <a:t>Timestamp #1</a:t>
            </a:r>
          </a:p>
        </p:txBody>
      </p:sp>
      <p:sp>
        <p:nvSpPr>
          <p:cNvPr id="27" name="Content Placeholder 2">
            <a:extLst>
              <a:ext uri="{FF2B5EF4-FFF2-40B4-BE49-F238E27FC236}">
                <a16:creationId xmlns:a16="http://schemas.microsoft.com/office/drawing/2014/main" id="{EBEDEFFB-17B6-4AE2-BF72-0E76B7A3DA1A}"/>
              </a:ext>
            </a:extLst>
          </p:cNvPr>
          <p:cNvSpPr txBox="1">
            <a:spLocks/>
          </p:cNvSpPr>
          <p:nvPr/>
        </p:nvSpPr>
        <p:spPr bwMode="auto">
          <a:xfrm>
            <a:off x="2115082" y="4120463"/>
            <a:ext cx="137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400" dirty="0">
                <a:solidFill>
                  <a:srgbClr val="FF0000"/>
                </a:solidFill>
              </a:rPr>
              <a:t>Timestamp #1</a:t>
            </a:r>
          </a:p>
        </p:txBody>
      </p:sp>
      <p:sp>
        <p:nvSpPr>
          <p:cNvPr id="28" name="Content Placeholder 2">
            <a:extLst>
              <a:ext uri="{FF2B5EF4-FFF2-40B4-BE49-F238E27FC236}">
                <a16:creationId xmlns:a16="http://schemas.microsoft.com/office/drawing/2014/main" id="{E18C4FB0-3F8C-41C4-A4F5-30B48926E7D6}"/>
              </a:ext>
            </a:extLst>
          </p:cNvPr>
          <p:cNvSpPr txBox="1">
            <a:spLocks/>
          </p:cNvSpPr>
          <p:nvPr/>
        </p:nvSpPr>
        <p:spPr bwMode="auto">
          <a:xfrm>
            <a:off x="3520550" y="4120463"/>
            <a:ext cx="137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400" dirty="0">
                <a:solidFill>
                  <a:srgbClr val="FF0000"/>
                </a:solidFill>
              </a:rPr>
              <a:t>Timestamp #2</a:t>
            </a:r>
          </a:p>
        </p:txBody>
      </p:sp>
      <p:sp>
        <p:nvSpPr>
          <p:cNvPr id="29" name="Content Placeholder 2">
            <a:extLst>
              <a:ext uri="{FF2B5EF4-FFF2-40B4-BE49-F238E27FC236}">
                <a16:creationId xmlns:a16="http://schemas.microsoft.com/office/drawing/2014/main" id="{76CEAC4E-7E15-4C99-87C6-F42BA780A6C4}"/>
              </a:ext>
            </a:extLst>
          </p:cNvPr>
          <p:cNvSpPr txBox="1">
            <a:spLocks/>
          </p:cNvSpPr>
          <p:nvPr/>
        </p:nvSpPr>
        <p:spPr bwMode="auto">
          <a:xfrm>
            <a:off x="3564468" y="6035360"/>
            <a:ext cx="1674807"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400" dirty="0">
                <a:solidFill>
                  <a:srgbClr val="FF0000"/>
                </a:solidFill>
              </a:rPr>
              <a:t>Ranging integrity</a:t>
            </a:r>
          </a:p>
        </p:txBody>
      </p:sp>
      <p:sp>
        <p:nvSpPr>
          <p:cNvPr id="30" name="Content Placeholder 2">
            <a:extLst>
              <a:ext uri="{FF2B5EF4-FFF2-40B4-BE49-F238E27FC236}">
                <a16:creationId xmlns:a16="http://schemas.microsoft.com/office/drawing/2014/main" id="{2CB6431C-A0FF-4E47-A65B-301603C3820E}"/>
              </a:ext>
            </a:extLst>
          </p:cNvPr>
          <p:cNvSpPr txBox="1">
            <a:spLocks/>
          </p:cNvSpPr>
          <p:nvPr/>
        </p:nvSpPr>
        <p:spPr bwMode="auto">
          <a:xfrm>
            <a:off x="240242" y="2611836"/>
            <a:ext cx="4237037"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200" dirty="0"/>
              <a:t>Current 4z SP3 for ranging measurement</a:t>
            </a:r>
          </a:p>
        </p:txBody>
      </p:sp>
      <p:sp>
        <p:nvSpPr>
          <p:cNvPr id="31" name="Content Placeholder 2">
            <a:extLst>
              <a:ext uri="{FF2B5EF4-FFF2-40B4-BE49-F238E27FC236}">
                <a16:creationId xmlns:a16="http://schemas.microsoft.com/office/drawing/2014/main" id="{167B6187-DC80-4EAA-87B7-9AD4D69505C8}"/>
              </a:ext>
            </a:extLst>
          </p:cNvPr>
          <p:cNvSpPr txBox="1">
            <a:spLocks/>
          </p:cNvSpPr>
          <p:nvPr/>
        </p:nvSpPr>
        <p:spPr bwMode="auto">
          <a:xfrm>
            <a:off x="240242" y="3866542"/>
            <a:ext cx="4952999"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200" dirty="0"/>
              <a:t>1 SYNC+SFD with 1 RSF/RIF for UWB-driven/OOB assisted MMS</a:t>
            </a:r>
          </a:p>
        </p:txBody>
      </p:sp>
      <p:sp>
        <p:nvSpPr>
          <p:cNvPr id="32" name="Content Placeholder 2">
            <a:extLst>
              <a:ext uri="{FF2B5EF4-FFF2-40B4-BE49-F238E27FC236}">
                <a16:creationId xmlns:a16="http://schemas.microsoft.com/office/drawing/2014/main" id="{373ACD8F-70B4-43E1-B01F-9FB2B9380809}"/>
              </a:ext>
            </a:extLst>
          </p:cNvPr>
          <p:cNvSpPr txBox="1">
            <a:spLocks/>
          </p:cNvSpPr>
          <p:nvPr/>
        </p:nvSpPr>
        <p:spPr bwMode="auto">
          <a:xfrm>
            <a:off x="4875213" y="4648200"/>
            <a:ext cx="4116386" cy="108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0"/>
              </a:spcAft>
            </a:pPr>
            <a:r>
              <a:rPr lang="en-US" altLang="zh-CN" sz="1200" dirty="0"/>
              <a:t>At lease two timestamps can be measured with 1 SYNC+SFD and 1 RSF fragments in time efficient one-to-many ranging.</a:t>
            </a:r>
          </a:p>
          <a:p>
            <a:pPr>
              <a:spcBef>
                <a:spcPts val="0"/>
              </a:spcBef>
              <a:spcAft>
                <a:spcPts val="0"/>
              </a:spcAft>
            </a:pPr>
            <a:r>
              <a:rPr lang="en-US" altLang="zh-CN" sz="1200" dirty="0">
                <a:solidFill>
                  <a:srgbClr val="FF0000"/>
                </a:solidFill>
              </a:rPr>
              <a:t>3dB MMS gain is expected compared with 4z SP3 packet(by combination of two timestamps).</a:t>
            </a:r>
          </a:p>
        </p:txBody>
      </p:sp>
      <p:sp>
        <p:nvSpPr>
          <p:cNvPr id="33" name="Content Placeholder 2">
            <a:extLst>
              <a:ext uri="{FF2B5EF4-FFF2-40B4-BE49-F238E27FC236}">
                <a16:creationId xmlns:a16="http://schemas.microsoft.com/office/drawing/2014/main" id="{08486D70-CF6C-43DC-B8FA-45627BE898A3}"/>
              </a:ext>
            </a:extLst>
          </p:cNvPr>
          <p:cNvSpPr txBox="1">
            <a:spLocks/>
          </p:cNvSpPr>
          <p:nvPr/>
        </p:nvSpPr>
        <p:spPr bwMode="auto">
          <a:xfrm>
            <a:off x="4917018" y="3202334"/>
            <a:ext cx="4116386" cy="634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0"/>
              </a:spcAft>
            </a:pPr>
            <a:r>
              <a:rPr lang="en-US" altLang="zh-CN" sz="1200" dirty="0"/>
              <a:t>Only one timestamps can be measured current sp3 packet</a:t>
            </a:r>
            <a:endParaRPr lang="en-US" altLang="zh-CN" sz="1200" dirty="0">
              <a:solidFill>
                <a:srgbClr val="FF0000"/>
              </a:solidFill>
            </a:endParaRPr>
          </a:p>
        </p:txBody>
      </p:sp>
      <p:sp>
        <p:nvSpPr>
          <p:cNvPr id="34" name="矩形 33">
            <a:extLst>
              <a:ext uri="{FF2B5EF4-FFF2-40B4-BE49-F238E27FC236}">
                <a16:creationId xmlns:a16="http://schemas.microsoft.com/office/drawing/2014/main" id="{11A496FF-C9C3-466A-808C-66EBC013AD8A}"/>
              </a:ext>
            </a:extLst>
          </p:cNvPr>
          <p:cNvSpPr/>
          <p:nvPr/>
        </p:nvSpPr>
        <p:spPr>
          <a:xfrm>
            <a:off x="5230284" y="2173943"/>
            <a:ext cx="3489854" cy="646331"/>
          </a:xfrm>
          <a:prstGeom prst="rect">
            <a:avLst/>
          </a:prstGeom>
          <a:solidFill>
            <a:srgbClr val="FFFF00"/>
          </a:solidFill>
        </p:spPr>
        <p:txBody>
          <a:bodyPr wrap="square">
            <a:spAutoFit/>
          </a:bodyPr>
          <a:lstStyle/>
          <a:p>
            <a:pPr marL="0" indent="0">
              <a:spcBef>
                <a:spcPts val="0"/>
              </a:spcBef>
              <a:spcAft>
                <a:spcPts val="0"/>
              </a:spcAft>
              <a:buNone/>
            </a:pPr>
            <a:r>
              <a:rPr lang="en-US" altLang="zh-CN" dirty="0">
                <a:solidFill>
                  <a:srgbClr val="FF0000"/>
                </a:solidFill>
                <a:latin typeface="Microsoft YaHei UI" panose="020B0503020204020204" pitchFamily="34" charset="-122"/>
                <a:ea typeface="Microsoft YaHei UI" panose="020B0503020204020204" pitchFamily="34" charset="-122"/>
              </a:rPr>
              <a:t>MMS gain can still be achieved in time efficient way for both UWB-driven MMS and OOB assisted MMS</a:t>
            </a:r>
          </a:p>
        </p:txBody>
      </p:sp>
    </p:spTree>
    <p:extLst>
      <p:ext uri="{BB962C8B-B14F-4D97-AF65-F5344CB8AC3E}">
        <p14:creationId xmlns:p14="http://schemas.microsoft.com/office/powerpoint/2010/main" val="3816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455200" y="686011"/>
            <a:ext cx="8217862" cy="628333"/>
          </a:xfrm>
        </p:spPr>
        <p:txBody>
          <a:bodyPr/>
          <a:lstStyle/>
          <a:p>
            <a:r>
              <a:rPr lang="en-US" sz="2400" dirty="0"/>
              <a:t>Proposed amendment #2 for  D1.0</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September 2024</a:t>
            </a:r>
            <a:endParaRPr lang="en-US" altLang="en-US" dirty="0"/>
          </a:p>
        </p:txBody>
      </p:sp>
      <p:sp>
        <p:nvSpPr>
          <p:cNvPr id="16" name="Content Placeholder 2">
            <a:extLst>
              <a:ext uri="{FF2B5EF4-FFF2-40B4-BE49-F238E27FC236}">
                <a16:creationId xmlns:a16="http://schemas.microsoft.com/office/drawing/2014/main" id="{BAFF0740-FCC0-423F-B139-E3B53F0F5959}"/>
              </a:ext>
            </a:extLst>
          </p:cNvPr>
          <p:cNvSpPr>
            <a:spLocks noGrp="1"/>
          </p:cNvSpPr>
          <p:nvPr>
            <p:ph idx="1"/>
          </p:nvPr>
        </p:nvSpPr>
        <p:spPr>
          <a:xfrm>
            <a:off x="441593" y="1314344"/>
            <a:ext cx="8231469" cy="819256"/>
          </a:xfrm>
        </p:spPr>
        <p:txBody>
          <a:bodyPr/>
          <a:lstStyle/>
          <a:p>
            <a:pPr marL="0" indent="0">
              <a:spcBef>
                <a:spcPts val="0"/>
              </a:spcBef>
              <a:spcAft>
                <a:spcPts val="0"/>
              </a:spcAft>
              <a:buNone/>
            </a:pPr>
            <a:r>
              <a:rPr lang="en-US" altLang="zh-CN" sz="1400" dirty="0"/>
              <a:t>In order to support time efficient one to many ranging for both UWB-driven MMS and OOB-assisted MMS, according to the contribution of &lt;</a:t>
            </a:r>
            <a:r>
              <a:rPr lang="en-GB" altLang="zh-CN" sz="1400" dirty="0"/>
              <a:t>15-24-0403 -01-04ab</a:t>
            </a:r>
            <a:r>
              <a:rPr lang="en-US" altLang="zh-CN" sz="1400" dirty="0"/>
              <a:t>&gt;</a:t>
            </a:r>
          </a:p>
        </p:txBody>
      </p:sp>
      <p:sp>
        <p:nvSpPr>
          <p:cNvPr id="14" name="Content Placeholder 2">
            <a:extLst>
              <a:ext uri="{FF2B5EF4-FFF2-40B4-BE49-F238E27FC236}">
                <a16:creationId xmlns:a16="http://schemas.microsoft.com/office/drawing/2014/main" id="{CFD74145-2290-4C4D-A287-BA4CC9F31D7C}"/>
              </a:ext>
            </a:extLst>
          </p:cNvPr>
          <p:cNvSpPr txBox="1">
            <a:spLocks/>
          </p:cNvSpPr>
          <p:nvPr/>
        </p:nvSpPr>
        <p:spPr bwMode="auto">
          <a:xfrm>
            <a:off x="494365" y="5552546"/>
            <a:ext cx="8231469" cy="563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altLang="zh-CN" sz="1400" dirty="0">
                <a:solidFill>
                  <a:srgbClr val="FF0000"/>
                </a:solidFill>
              </a:rPr>
              <a:t>The description for UWB-driven and OOB assisted MMS is proposed to be added in time efficient one to many ranging in clause 10.38.8.3</a:t>
            </a:r>
          </a:p>
        </p:txBody>
      </p:sp>
      <p:sp>
        <p:nvSpPr>
          <p:cNvPr id="22" name="Footer Placeholder 4">
            <a:extLst>
              <a:ext uri="{FF2B5EF4-FFF2-40B4-BE49-F238E27FC236}">
                <a16:creationId xmlns:a16="http://schemas.microsoft.com/office/drawing/2014/main" id="{CC6BC2F6-6EB8-454A-8FF1-88D01BCEFAA1}"/>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23" name="Slide Number Placeholder 5">
            <a:extLst>
              <a:ext uri="{FF2B5EF4-FFF2-40B4-BE49-F238E27FC236}">
                <a16:creationId xmlns:a16="http://schemas.microsoft.com/office/drawing/2014/main" id="{05C524C2-BDA8-42D7-B657-A0AAAB1FB76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6</a:t>
            </a:fld>
            <a:endParaRPr lang="en-US" altLang="en-US"/>
          </a:p>
        </p:txBody>
      </p:sp>
      <p:pic>
        <p:nvPicPr>
          <p:cNvPr id="5" name="图片 4">
            <a:extLst>
              <a:ext uri="{FF2B5EF4-FFF2-40B4-BE49-F238E27FC236}">
                <a16:creationId xmlns:a16="http://schemas.microsoft.com/office/drawing/2014/main" id="{F7046E2B-F4DC-4913-9803-10C5E8433646}"/>
              </a:ext>
            </a:extLst>
          </p:cNvPr>
          <p:cNvPicPr>
            <a:picLocks noChangeAspect="1"/>
          </p:cNvPicPr>
          <p:nvPr/>
        </p:nvPicPr>
        <p:blipFill>
          <a:blip r:embed="rId2"/>
          <a:stretch>
            <a:fillRect/>
          </a:stretch>
        </p:blipFill>
        <p:spPr>
          <a:xfrm>
            <a:off x="1228381" y="1954000"/>
            <a:ext cx="6687238" cy="3117116"/>
          </a:xfrm>
          <a:prstGeom prst="rect">
            <a:avLst/>
          </a:prstGeom>
        </p:spPr>
      </p:pic>
    </p:spTree>
    <p:extLst>
      <p:ext uri="{BB962C8B-B14F-4D97-AF65-F5344CB8AC3E}">
        <p14:creationId xmlns:p14="http://schemas.microsoft.com/office/powerpoint/2010/main" val="1023093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Suggestion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533400" y="1663244"/>
            <a:ext cx="8230467" cy="1524000"/>
          </a:xfrm>
        </p:spPr>
        <p:txBody>
          <a:bodyPr/>
          <a:lstStyle/>
          <a:p>
            <a:pPr>
              <a:lnSpc>
                <a:spcPct val="150000"/>
              </a:lnSpc>
              <a:spcBef>
                <a:spcPts val="0"/>
              </a:spcBef>
              <a:spcAft>
                <a:spcPts val="0"/>
              </a:spcAft>
            </a:pPr>
            <a:r>
              <a:rPr lang="en-US" altLang="zh-CN" sz="1600" dirty="0"/>
              <a:t>Proposed amendment #1: An instruction for initial SYNC+SFD fragment exchange is proposed to be added for OOB assisted MMS in clause 10.38.1 and 16.2.11.1</a:t>
            </a:r>
          </a:p>
          <a:p>
            <a:pPr>
              <a:lnSpc>
                <a:spcPct val="150000"/>
              </a:lnSpc>
              <a:spcBef>
                <a:spcPts val="0"/>
              </a:spcBef>
              <a:spcAft>
                <a:spcPts val="0"/>
              </a:spcAft>
            </a:pPr>
            <a:r>
              <a:rPr lang="en-US" altLang="zh-CN" sz="1600" dirty="0"/>
              <a:t>Proposed amendment #2:The description for UWB-driven and OOB assisted MMS is proposed to be added in time efficient one to many ranging in clause 10.38.8.3</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September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7</a:t>
            </a:fld>
            <a:endParaRPr lang="en-US" altLang="en-US"/>
          </a:p>
        </p:txBody>
      </p:sp>
    </p:spTree>
    <p:extLst>
      <p:ext uri="{BB962C8B-B14F-4D97-AF65-F5344CB8AC3E}">
        <p14:creationId xmlns:p14="http://schemas.microsoft.com/office/powerpoint/2010/main" val="5531515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111374</TotalTime>
  <Words>1226</Words>
  <Application>Microsoft Office PowerPoint</Application>
  <PresentationFormat>全屏显示(4:3)</PresentationFormat>
  <Paragraphs>118</Paragraphs>
  <Slides>7</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7</vt:i4>
      </vt:variant>
    </vt:vector>
  </HeadingPairs>
  <TitlesOfParts>
    <vt:vector size="11" baseType="lpstr">
      <vt:lpstr>Microsoft YaHei UI</vt:lpstr>
      <vt:lpstr>Arial</vt:lpstr>
      <vt:lpstr>Times New Roman</vt:lpstr>
      <vt:lpstr>Office Theme</vt:lpstr>
      <vt:lpstr>PowerPoint 演示文稿</vt:lpstr>
      <vt:lpstr>SYNC+SFD fragment exchange for UWB time synchronization  </vt:lpstr>
      <vt:lpstr>Proposed amendment #1 for  D1.0</vt:lpstr>
      <vt:lpstr>Time efficient one-to-many ranging  for UWB driven MMS and OOB assisted MMS</vt:lpstr>
      <vt:lpstr>Time efficient one-to-many ranging  for UWB driven MMS and OOB assisted MMS</vt:lpstr>
      <vt:lpstr>Proposed amendment #2 for  D1.0</vt:lpstr>
      <vt:lpstr>Suggestion</vt:lpstr>
    </vt:vector>
  </TitlesOfParts>
  <Manager/>
  <Company>Calterah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wenzheng.li@calterah.com</dc:creator>
  <cp:keywords/>
  <dc:description>&lt;doc#&gt;</dc:description>
  <cp:lastModifiedBy>李文正(Wenzheng Li)</cp:lastModifiedBy>
  <cp:revision>514</cp:revision>
  <cp:lastPrinted>1998-02-10T13:28:06Z</cp:lastPrinted>
  <dcterms:created xsi:type="dcterms:W3CDTF">2021-07-16T20:39:58Z</dcterms:created>
  <dcterms:modified xsi:type="dcterms:W3CDTF">2024-09-09T11:03:55Z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