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22" r:id="rId2"/>
    <p:sldId id="2425" r:id="rId3"/>
    <p:sldId id="2430" r:id="rId4"/>
    <p:sldId id="2431" r:id="rId5"/>
    <p:sldId id="2432" r:id="rId6"/>
    <p:sldId id="2433" r:id="rId7"/>
    <p:sldId id="2434" r:id="rId8"/>
    <p:sldId id="2435" r:id="rId9"/>
    <p:sldId id="2436" r:id="rId10"/>
    <p:sldId id="2437" r:id="rId11"/>
  </p:sldIdLst>
  <p:sldSz cx="9144000" cy="6858000" type="screen4x3"/>
  <p:notesSz cx="6858000" cy="9237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Rolfe" initials="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EE98"/>
    <a:srgbClr val="C3EC8F"/>
    <a:srgbClr val="0000FF"/>
    <a:srgbClr val="EAE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6" autoAdjust="0"/>
    <p:restoredTop sz="94646" autoAdjust="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612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1FAD8B0C-1BCA-4B4B-86AE-C6371274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B58C36BB-FB5B-4752-861B-050CB2D2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849DF383-6460-403D-AF77-5FFF96D9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9E279C52-D4F4-4280-B302-F741933E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798152AC-16A6-47DC-A055-B74C14C5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7B12017D-B53A-4443-ACCE-293205F1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5250"/>
            <a:ext cx="2784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FBA8C1C-E32A-4F14-9D1F-D7601E734A7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6113" y="85725"/>
            <a:ext cx="270033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07/12/10</a:t>
            </a:r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E122C960-2A54-40F5-A908-87971E0C70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98500"/>
            <a:ext cx="4594225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234A300-5485-429F-944B-554FF57137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87850"/>
            <a:ext cx="5021263" cy="414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1C68885A-041B-4C0A-8E83-F16A43DC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8942388"/>
            <a:ext cx="2482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E70119-92F6-4621-AC57-B463517937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901950" y="8942388"/>
            <a:ext cx="784225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AF55197A-4911-4ED0-BBAA-82A1653DF6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613" name="Rectangle 12">
            <a:extLst>
              <a:ext uri="{FF2B5EF4-FFF2-40B4-BE49-F238E27FC236}">
                <a16:creationId xmlns:a16="http://schemas.microsoft.com/office/drawing/2014/main" id="{A90C13E1-E327-4B98-B22B-780D7110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8942388"/>
            <a:ext cx="2255837" cy="182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Tentative agenda Full WG</a:t>
            </a:r>
          </a:p>
        </p:txBody>
      </p:sp>
      <p:sp>
        <p:nvSpPr>
          <p:cNvPr id="3086" name="Line 13">
            <a:extLst>
              <a:ext uri="{FF2B5EF4-FFF2-40B4-BE49-F238E27FC236}">
                <a16:creationId xmlns:a16="http://schemas.microsoft.com/office/drawing/2014/main" id="{4458E013-756C-4026-9A0C-ED693EE20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00" y="8940800"/>
            <a:ext cx="5405438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4">
            <a:extLst>
              <a:ext uri="{FF2B5EF4-FFF2-40B4-BE49-F238E27FC236}">
                <a16:creationId xmlns:a16="http://schemas.microsoft.com/office/drawing/2014/main" id="{A892DDF2-531F-4C1A-BB8E-FDD3F71D9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295275"/>
            <a:ext cx="55546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8500"/>
            <a:ext cx="4591050" cy="344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packet TX/packet RX code examples from the CC1307 SDK </a:t>
            </a:r>
          </a:p>
          <a:p>
            <a:r>
              <a:rPr lang="en-US" dirty="0"/>
              <a:t>Modified the SDK to enable OFDM-LR and </a:t>
            </a:r>
            <a:r>
              <a:rPr lang="en-US" dirty="0" err="1"/>
              <a:t>LoRa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909-1D48-472C-B466-EBD336EE7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0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8500"/>
            <a:ext cx="4591050" cy="344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dBm is 5.58 to 21 written in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909-1D48-472C-B466-EBD336EE7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8500"/>
            <a:ext cx="4591050" cy="344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 means spreading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909-1D48-472C-B466-EBD336EE77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9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8500"/>
            <a:ext cx="4591050" cy="344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909-1D48-472C-B466-EBD336EE7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ECFD97-FF53-4387-BAF0-F12D463EB1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AA2C270-03FA-43C7-AEFB-067184F3C0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0AD8A7-AF3A-45B5-A4AF-214DE59C80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A68D7BD-EE7B-43EB-BA6B-D7A780E6E7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7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685800"/>
            <a:ext cx="1978025" cy="55546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86438" cy="55546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7540C22-21B0-475E-96ED-8FBF9E25E7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4FA0C20-D616-47F3-A135-1674C89211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65CD11-6439-4324-AFE9-E89B987C69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D27314-9434-4B6F-80C2-AAC402118C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F17094D-F91B-41DB-9A16-A7218645C9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D266AC6-DD33-448D-B445-2628016ADA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0523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38" y="1371600"/>
            <a:ext cx="3806825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0F77CD-DD4D-4F42-85AE-C07B6997D2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F551F72-38F2-479C-990C-DF0D2C0B1F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906BD87-6C63-4BAE-BB78-2E037CDA80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7143AE2-8961-49C4-80E3-5346A3EB4C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9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7CDBA8A-BE42-43E1-A3A6-A4B661E728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B69A1-11BC-41B0-8884-BE90EB6026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4244975" y="6538913"/>
            <a:ext cx="65405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</a:t>
            </a:r>
            <a:fld id="{0F04E8E9-279B-42CA-B6E8-61A287E002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4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C365BC2-592E-47FF-BFDD-D1B2E6BD59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8BD2DDC-C4F9-4DA1-A63E-D3965D2058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37D6BB-C57E-46F3-9463-6F29DC2C04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771F862-3EEA-4803-88C2-BE8D6DB460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AF5D4AB-E353-4EAB-9E5C-B82B00CB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2234"/>
            <a:ext cx="3962400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342900" indent="-34290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42875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3431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8003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2575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indent="0" algn="r" eaLnBrk="1" hangingPunct="1">
              <a:buSzPct val="100000"/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doc.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15-24-0487-00-04ad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132CA22D-276C-45C8-B677-E5BCA761A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831B6CFB-2FA6-4CFA-9B69-4004A92F5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8" y="6477000"/>
            <a:ext cx="78279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274DC08-9B8C-464E-97F8-9AF419E7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7526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GB" dirty="0"/>
              <a:t>September 2024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5C9A48D8-B217-4A04-8A4A-17E7990F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6478588"/>
            <a:ext cx="37465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spcBef>
                <a:spcPts val="750"/>
              </a:spcBef>
              <a:buSzPct val="100000"/>
              <a:defRPr/>
            </a:pPr>
            <a:r>
              <a:rPr lang="en-GB" dirty="0"/>
              <a:t>T. Almholt (Texas Instruments, Inc)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D51B55C-069B-4D75-9B4D-246CDA06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685800"/>
            <a:ext cx="77644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CF464D6-905A-4259-BFB1-449C29AE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7977" y="1371600"/>
            <a:ext cx="776446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B2EF45E-69B5-4D61-ACC6-817BA12ACD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11638" y="6554788"/>
            <a:ext cx="655637" cy="239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945B3CD-E11D-4C08-80C1-5F9C37B020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7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5BE7F-4CC3-4947-BB24-F6A697F06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3600" dirty="0"/>
              <a:t>Range test of OFDM Long Range Mode in the Dallas, Texas area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57DDDA-2EC7-4A5E-95DB-E9907484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dirty="0"/>
              <a:t>Hybrid Meeting</a:t>
            </a:r>
          </a:p>
          <a:p>
            <a:r>
              <a:rPr lang="en-US" dirty="0"/>
              <a:t>September,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DFDBA-DA6E-4E3F-88E8-AA6588CDBB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F04E8E9-279B-42CA-B6E8-61A287E0027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55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FAE1-48A1-4864-BDCA-51B67C55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8173"/>
            <a:ext cx="7886700" cy="994172"/>
          </a:xfrm>
        </p:spPr>
        <p:txBody>
          <a:bodyPr/>
          <a:lstStyle/>
          <a:p>
            <a:r>
              <a:rPr lang="en-US" dirty="0"/>
              <a:t>Noise </a:t>
            </a:r>
            <a:r>
              <a:rPr lang="en-US" dirty="0">
                <a:solidFill>
                  <a:schemeClr val="tx1"/>
                </a:solidFill>
              </a:rPr>
              <a:t>| Location 3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9D6CC-CA2E-4DB2-8ACA-1EC39D138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6914A-E19D-4D5A-B370-D95DC4E2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67" y="1939098"/>
            <a:ext cx="5466667" cy="33832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649AC4-0D15-4E98-849E-72F239CAFA0A}"/>
              </a:ext>
            </a:extLst>
          </p:cNvPr>
          <p:cNvSpPr/>
          <p:nvPr/>
        </p:nvSpPr>
        <p:spPr>
          <a:xfrm>
            <a:off x="3315957" y="4863671"/>
            <a:ext cx="100484" cy="5526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48F1D-2560-4BC1-A6A1-40EF1396450C}"/>
              </a:ext>
            </a:extLst>
          </p:cNvPr>
          <p:cNvSpPr/>
          <p:nvPr/>
        </p:nvSpPr>
        <p:spPr>
          <a:xfrm>
            <a:off x="2780044" y="4739742"/>
            <a:ext cx="100484" cy="5526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E962FF-E5E8-42ED-8833-A44F8761969E}"/>
              </a:ext>
            </a:extLst>
          </p:cNvPr>
          <p:cNvSpPr/>
          <p:nvPr/>
        </p:nvSpPr>
        <p:spPr>
          <a:xfrm>
            <a:off x="3593961" y="4934009"/>
            <a:ext cx="100484" cy="5526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7F3EBE-2E6F-4C0C-9DA8-0AAD4CC38058}"/>
              </a:ext>
            </a:extLst>
          </p:cNvPr>
          <p:cNvSpPr/>
          <p:nvPr/>
        </p:nvSpPr>
        <p:spPr>
          <a:xfrm>
            <a:off x="3694444" y="4702899"/>
            <a:ext cx="1098620" cy="921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E2DC9-A1AB-480D-8EFA-7995F4748465}"/>
              </a:ext>
            </a:extLst>
          </p:cNvPr>
          <p:cNvSpPr/>
          <p:nvPr/>
        </p:nvSpPr>
        <p:spPr>
          <a:xfrm>
            <a:off x="5067720" y="3890657"/>
            <a:ext cx="1098620" cy="921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23F3DF-9AA9-484E-A4C6-99D9BC4543C5}"/>
              </a:ext>
            </a:extLst>
          </p:cNvPr>
          <p:cNvSpPr/>
          <p:nvPr/>
        </p:nvSpPr>
        <p:spPr>
          <a:xfrm>
            <a:off x="5022502" y="4606518"/>
            <a:ext cx="1098620" cy="921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06EE83-6A77-497E-8D27-A5EA2FAD292C}"/>
              </a:ext>
            </a:extLst>
          </p:cNvPr>
          <p:cNvSpPr/>
          <p:nvPr/>
        </p:nvSpPr>
        <p:spPr>
          <a:xfrm>
            <a:off x="5154806" y="5124929"/>
            <a:ext cx="356716" cy="5024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5F2784-502F-4556-825A-7BB326BFE2C1}"/>
              </a:ext>
            </a:extLst>
          </p:cNvPr>
          <p:cNvSpPr txBox="1"/>
          <p:nvPr/>
        </p:nvSpPr>
        <p:spPr>
          <a:xfrm>
            <a:off x="2557305" y="5431404"/>
            <a:ext cx="1421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Intense short narrowband signals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1586F6-6462-425D-AB5A-A1A3899C4FF4}"/>
              </a:ext>
            </a:extLst>
          </p:cNvPr>
          <p:cNvCxnSpPr>
            <a:stCxn id="12" idx="2"/>
            <a:endCxn id="22" idx="0"/>
          </p:cNvCxnSpPr>
          <p:nvPr/>
        </p:nvCxnSpPr>
        <p:spPr>
          <a:xfrm>
            <a:off x="2830286" y="4795008"/>
            <a:ext cx="437940" cy="63639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970E39-C2FB-4679-AB82-E3D91330C930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flipH="1">
            <a:off x="3268226" y="4918937"/>
            <a:ext cx="97973" cy="51246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224F23-E673-4926-BAF5-1B6A936DE458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 flipH="1">
            <a:off x="3268226" y="4989275"/>
            <a:ext cx="375977" cy="44212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573559C-1E99-4E59-B39C-78020C37C3BD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 flipH="1">
            <a:off x="3268226" y="5175171"/>
            <a:ext cx="2064938" cy="25623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C92AAD2-1911-4097-B655-83B63618B51F}"/>
              </a:ext>
            </a:extLst>
          </p:cNvPr>
          <p:cNvSpPr txBox="1"/>
          <p:nvPr/>
        </p:nvSpPr>
        <p:spPr>
          <a:xfrm>
            <a:off x="5176577" y="5431404"/>
            <a:ext cx="1979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Fast Frequency hopping medium bandwidth signals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363EB0-916C-4070-980D-BD32A07DF668}"/>
              </a:ext>
            </a:extLst>
          </p:cNvPr>
          <p:cNvCxnSpPr>
            <a:stCxn id="16" idx="2"/>
            <a:endCxn id="31" idx="0"/>
          </p:cNvCxnSpPr>
          <p:nvPr/>
        </p:nvCxnSpPr>
        <p:spPr>
          <a:xfrm>
            <a:off x="5571812" y="4698628"/>
            <a:ext cx="594528" cy="7327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02CB5B-2905-4216-8261-EB44231F9C65}"/>
              </a:ext>
            </a:extLst>
          </p:cNvPr>
          <p:cNvCxnSpPr>
            <a:stCxn id="15" idx="2"/>
            <a:endCxn id="31" idx="0"/>
          </p:cNvCxnSpPr>
          <p:nvPr/>
        </p:nvCxnSpPr>
        <p:spPr>
          <a:xfrm>
            <a:off x="5617030" y="3982767"/>
            <a:ext cx="549310" cy="144863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81732A-67D1-4664-AB92-AFD8D512EC05}"/>
              </a:ext>
            </a:extLst>
          </p:cNvPr>
          <p:cNvCxnSpPr>
            <a:stCxn id="14" idx="2"/>
            <a:endCxn id="31" idx="0"/>
          </p:cNvCxnSpPr>
          <p:nvPr/>
        </p:nvCxnSpPr>
        <p:spPr>
          <a:xfrm>
            <a:off x="4243754" y="4795009"/>
            <a:ext cx="1922586" cy="63639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F905207-0832-4763-BA93-C61F4CBA4937}"/>
              </a:ext>
            </a:extLst>
          </p:cNvPr>
          <p:cNvSpPr/>
          <p:nvPr/>
        </p:nvSpPr>
        <p:spPr>
          <a:xfrm>
            <a:off x="7452320" y="1965420"/>
            <a:ext cx="133573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 a calibrated setup, relative assessments only</a:t>
            </a:r>
          </a:p>
        </p:txBody>
      </p:sp>
    </p:spTree>
    <p:extLst>
      <p:ext uri="{BB962C8B-B14F-4D97-AF65-F5344CB8AC3E}">
        <p14:creationId xmlns:p14="http://schemas.microsoft.com/office/powerpoint/2010/main" val="317234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977" y="1728489"/>
            <a:ext cx="7764463" cy="48688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DejaVu Sans" pitchFamily="34" charset="0"/>
              </a:rPr>
              <a:t>System setup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DejaVu Sans" pitchFamily="34" charset="0"/>
              </a:rPr>
              <a:t>OFDM-LR TX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DejaVu Sans" pitchFamily="34" charset="0"/>
              </a:rPr>
              <a:t>Range test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DejaVu Sans" pitchFamily="34" charset="0"/>
              </a:rPr>
              <a:t>Range test site survey data</a:t>
            </a:r>
          </a:p>
          <a:p>
            <a:endParaRPr lang="en-US" dirty="0">
              <a:cs typeface="DejaVu Sans" pitchFamily="34" charset="0"/>
            </a:endParaRPr>
          </a:p>
          <a:p>
            <a:endParaRPr lang="en-US" dirty="0">
              <a:cs typeface="DejaVu 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85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4BC2-06D4-491D-B998-A7200F6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6636"/>
            <a:ext cx="7886700" cy="994172"/>
          </a:xfrm>
        </p:spPr>
        <p:txBody>
          <a:bodyPr/>
          <a:lstStyle/>
          <a:p>
            <a:pPr algn="l"/>
            <a:r>
              <a:rPr lang="en-US" dirty="0"/>
              <a:t>System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50311-5B07-42A0-ABA4-1254B038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11" y="2202702"/>
            <a:ext cx="4283434" cy="3799412"/>
          </a:xfrm>
        </p:spPr>
        <p:txBody>
          <a:bodyPr/>
          <a:lstStyle/>
          <a:p>
            <a:r>
              <a:rPr lang="en-US" sz="1400" b="1" dirty="0"/>
              <a:t>Modem configuration</a:t>
            </a:r>
          </a:p>
          <a:p>
            <a:pPr lvl="1"/>
            <a:r>
              <a:rPr lang="en-US" sz="1400" dirty="0"/>
              <a:t>OFDM-LR</a:t>
            </a:r>
          </a:p>
          <a:p>
            <a:pPr lvl="2"/>
            <a:r>
              <a:rPr lang="en-US" sz="1400" dirty="0"/>
              <a:t>OFDM option 2 (500kHz bandwidth)</a:t>
            </a:r>
          </a:p>
          <a:p>
            <a:pPr lvl="2"/>
            <a:r>
              <a:rPr lang="en-US" sz="1400" dirty="0"/>
              <a:t>DSSS 6</a:t>
            </a:r>
          </a:p>
          <a:p>
            <a:pPr lvl="2"/>
            <a:r>
              <a:rPr lang="en-US" sz="1400" dirty="0"/>
              <a:t>Effective data rate: 1.4kbps</a:t>
            </a:r>
          </a:p>
          <a:p>
            <a:r>
              <a:rPr lang="en-US" sz="1400" b="1" dirty="0"/>
              <a:t>Output power: </a:t>
            </a:r>
            <a:r>
              <a:rPr lang="en-US" sz="1400" dirty="0"/>
              <a:t>26dBm</a:t>
            </a:r>
          </a:p>
          <a:p>
            <a:r>
              <a:rPr lang="en-US" sz="1400" b="1" dirty="0"/>
              <a:t>Payload configuration</a:t>
            </a:r>
          </a:p>
          <a:p>
            <a:pPr lvl="1"/>
            <a:r>
              <a:rPr lang="en-US" sz="1400" dirty="0"/>
              <a:t> 60 blinks/min </a:t>
            </a:r>
          </a:p>
          <a:p>
            <a:pPr lvl="1"/>
            <a:r>
              <a:rPr lang="en-US" sz="1400" dirty="0"/>
              <a:t>120 packets/min</a:t>
            </a:r>
          </a:p>
          <a:p>
            <a:pPr lvl="1"/>
            <a:r>
              <a:rPr lang="en-US" sz="1400" dirty="0"/>
              <a:t>20 byte payload with a 4 byte header</a:t>
            </a:r>
          </a:p>
          <a:p>
            <a:pPr lvl="1"/>
            <a:r>
              <a:rPr lang="en-US" sz="1400" dirty="0"/>
              <a:t>48 bytes/sec</a:t>
            </a:r>
          </a:p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85AAF-C365-47AB-8E88-912A3F509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F90D8-8437-40C0-A2A7-53E31D135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1975" r="13957" b="13210"/>
          <a:stretch/>
        </p:blipFill>
        <p:spPr>
          <a:xfrm rot="5400000">
            <a:off x="4760071" y="2022033"/>
            <a:ext cx="3879620" cy="25928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F86319-C0D8-404E-A003-291CAE9B724D}"/>
              </a:ext>
            </a:extLst>
          </p:cNvPr>
          <p:cNvCxnSpPr>
            <a:cxnSpLocks/>
          </p:cNvCxnSpPr>
          <p:nvPr/>
        </p:nvCxnSpPr>
        <p:spPr>
          <a:xfrm>
            <a:off x="4780618" y="2568556"/>
            <a:ext cx="1919263" cy="387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594AC0-B2C8-4D9B-AF64-EB1108959321}"/>
              </a:ext>
            </a:extLst>
          </p:cNvPr>
          <p:cNvSpPr txBox="1"/>
          <p:nvPr/>
        </p:nvSpPr>
        <p:spPr>
          <a:xfrm>
            <a:off x="3787982" y="2049468"/>
            <a:ext cx="174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CC1307 + CC1190 Booster Pack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9CC958-7E59-48CD-A904-0CB0F7C16519}"/>
              </a:ext>
            </a:extLst>
          </p:cNvPr>
          <p:cNvCxnSpPr>
            <a:cxnSpLocks/>
          </p:cNvCxnSpPr>
          <p:nvPr/>
        </p:nvCxnSpPr>
        <p:spPr>
          <a:xfrm flipH="1" flipV="1">
            <a:off x="6886576" y="4210051"/>
            <a:ext cx="1266824" cy="2909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A01A36-E27E-4651-A375-AC2ACF6B2A20}"/>
              </a:ext>
            </a:extLst>
          </p:cNvPr>
          <p:cNvSpPr txBox="1"/>
          <p:nvPr/>
        </p:nvSpPr>
        <p:spPr>
          <a:xfrm>
            <a:off x="8040214" y="4239381"/>
            <a:ext cx="115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CC1354P10 Launchpad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5794C9-23B8-43C1-A998-822593EE1B82}"/>
              </a:ext>
            </a:extLst>
          </p:cNvPr>
          <p:cNvCxnSpPr>
            <a:cxnSpLocks/>
          </p:cNvCxnSpPr>
          <p:nvPr/>
        </p:nvCxnSpPr>
        <p:spPr>
          <a:xfrm>
            <a:off x="4924427" y="1471929"/>
            <a:ext cx="2019525" cy="3942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399D535-9661-4EF9-BC41-B718F2B38E80}"/>
              </a:ext>
            </a:extLst>
          </p:cNvPr>
          <p:cNvSpPr txBox="1"/>
          <p:nvPr/>
        </p:nvSpPr>
        <p:spPr>
          <a:xfrm>
            <a:off x="4072865" y="1208530"/>
            <a:ext cx="96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XDS110 Debugger</a:t>
            </a:r>
          </a:p>
        </p:txBody>
      </p:sp>
    </p:spTree>
    <p:extLst>
      <p:ext uri="{BB962C8B-B14F-4D97-AF65-F5344CB8AC3E}">
        <p14:creationId xmlns:p14="http://schemas.microsoft.com/office/powerpoint/2010/main" val="311409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F533-8AFC-4A23-B4F1-3379153A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4172"/>
          </a:xfrm>
        </p:spPr>
        <p:txBody>
          <a:bodyPr/>
          <a:lstStyle/>
          <a:p>
            <a:pPr algn="l"/>
            <a:r>
              <a:rPr lang="en-US" dirty="0"/>
              <a:t>OFDM-LR | Transmit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8F356-FADC-4E03-9EB8-0FD603CD2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21453-97D1-415F-9011-83EF5764CBC1}"/>
              </a:ext>
            </a:extLst>
          </p:cNvPr>
          <p:cNvSpPr txBox="1"/>
          <p:nvPr/>
        </p:nvSpPr>
        <p:spPr>
          <a:xfrm>
            <a:off x="459555" y="4895586"/>
            <a:ext cx="359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OFDM-LR peak hold spectral plot. Showing 500kHz occupied bandwidth. External attenuation of 20dB + 1dB cable loss needs to be taken into account. Total of 26.58 dBm of output power.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377F8-8CB8-428E-A4A2-5195AAD16F66}"/>
              </a:ext>
            </a:extLst>
          </p:cNvPr>
          <p:cNvSpPr txBox="1"/>
          <p:nvPr/>
        </p:nvSpPr>
        <p:spPr>
          <a:xfrm>
            <a:off x="5476780" y="4895585"/>
            <a:ext cx="282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Total on air time of 148.3ms measured for an OFDM-LR signal, with 20 byte payload and 4 byte header.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03CA6-6C90-472E-B3A1-DBF867988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20" y="1959899"/>
            <a:ext cx="3275872" cy="2831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0D7DE-43A0-49D8-AFFB-0B32EF61E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1" y="1963488"/>
            <a:ext cx="3275873" cy="282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B5D3-F44B-42A5-9BEB-AE159D39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4172"/>
          </a:xfrm>
        </p:spPr>
        <p:txBody>
          <a:bodyPr/>
          <a:lstStyle/>
          <a:p>
            <a:pPr algn="l"/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421E-6917-43CD-94BD-C7DDEF370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03" y="2007502"/>
            <a:ext cx="4310629" cy="3221698"/>
          </a:xfrm>
        </p:spPr>
        <p:txBody>
          <a:bodyPr/>
          <a:lstStyle/>
          <a:p>
            <a:r>
              <a:rPr lang="en-US" sz="1600" dirty="0"/>
              <a:t>Field test in Murphy, Texas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Transmitter to Location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1.1 miles / 1.77 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Transmitter to Location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2.1 miles / 3.38 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Transmitter to Location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3.6 miles / 5.79 km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29580-1DF7-4AE0-B472-EE278ED0C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48E74E-0643-4DB3-BF89-1B62164C0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294" y="1020290"/>
            <a:ext cx="3566443" cy="4357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269004-5852-45C3-9ABB-3A5DC5ADC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828" y="5014886"/>
            <a:ext cx="324909" cy="3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5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3C65-685E-44F6-A28C-62250276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5167"/>
            <a:ext cx="7886700" cy="994172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0DE87-B172-42FB-BCCF-EE9E3A969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918673-4919-4184-B061-01BAA71908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9705" y="2125266"/>
          <a:ext cx="7647927" cy="2112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26331">
                  <a:extLst>
                    <a:ext uri="{9D8B030D-6E8A-4147-A177-3AD203B41FA5}">
                      <a16:colId xmlns:a16="http://schemas.microsoft.com/office/drawing/2014/main" val="1001801824"/>
                    </a:ext>
                  </a:extLst>
                </a:gridCol>
                <a:gridCol w="1821597">
                  <a:extLst>
                    <a:ext uri="{9D8B030D-6E8A-4147-A177-3AD203B41FA5}">
                      <a16:colId xmlns:a16="http://schemas.microsoft.com/office/drawing/2014/main" val="2727894352"/>
                    </a:ext>
                  </a:extLst>
                </a:gridCol>
                <a:gridCol w="1557396">
                  <a:extLst>
                    <a:ext uri="{9D8B030D-6E8A-4147-A177-3AD203B41FA5}">
                      <a16:colId xmlns:a16="http://schemas.microsoft.com/office/drawing/2014/main" val="3182925379"/>
                    </a:ext>
                  </a:extLst>
                </a:gridCol>
                <a:gridCol w="1126331">
                  <a:extLst>
                    <a:ext uri="{9D8B030D-6E8A-4147-A177-3AD203B41FA5}">
                      <a16:colId xmlns:a16="http://schemas.microsoft.com/office/drawing/2014/main" val="2837999135"/>
                    </a:ext>
                  </a:extLst>
                </a:gridCol>
                <a:gridCol w="1126331">
                  <a:extLst>
                    <a:ext uri="{9D8B030D-6E8A-4147-A177-3AD203B41FA5}">
                      <a16:colId xmlns:a16="http://schemas.microsoft.com/office/drawing/2014/main" val="3694644683"/>
                    </a:ext>
                  </a:extLst>
                </a:gridCol>
                <a:gridCol w="889941">
                  <a:extLst>
                    <a:ext uri="{9D8B030D-6E8A-4147-A177-3AD203B41FA5}">
                      <a16:colId xmlns:a16="http://schemas.microsoft.com/office/drawing/2014/main" val="2010884724"/>
                    </a:ext>
                  </a:extLst>
                </a:gridCol>
              </a:tblGrid>
              <a:tr h="4224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OFDM-LR 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904863"/>
                  </a:ext>
                </a:extLst>
              </a:tr>
              <a:tr h="42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Location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Distance (miles)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Distance (km)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Blinks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Packets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PER%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65897095"/>
                  </a:ext>
                </a:extLst>
              </a:tr>
              <a:tr h="42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1.77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93552374"/>
                  </a:ext>
                </a:extLst>
              </a:tr>
              <a:tr h="42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58.7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117.3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9842394"/>
                  </a:ext>
                </a:extLst>
              </a:tr>
              <a:tr h="42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5.79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35.0%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4285622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B961A87-B301-4778-BE3C-E606DBEA9641}"/>
              </a:ext>
            </a:extLst>
          </p:cNvPr>
          <p:cNvSpPr/>
          <p:nvPr/>
        </p:nvSpPr>
        <p:spPr>
          <a:xfrm>
            <a:off x="231776" y="4485178"/>
            <a:ext cx="7583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Notes: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400" dirty="0"/>
              <a:t>Counted the blinks manually while timing a 1 minute interval.</a:t>
            </a:r>
          </a:p>
        </p:txBody>
      </p:sp>
    </p:spTree>
    <p:extLst>
      <p:ext uri="{BB962C8B-B14F-4D97-AF65-F5344CB8AC3E}">
        <p14:creationId xmlns:p14="http://schemas.microsoft.com/office/powerpoint/2010/main" val="300543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FAE1-48A1-4864-BDCA-51B67C55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8176"/>
            <a:ext cx="7886700" cy="994172"/>
          </a:xfrm>
        </p:spPr>
        <p:txBody>
          <a:bodyPr/>
          <a:lstStyle/>
          <a:p>
            <a:r>
              <a:rPr lang="en-US" dirty="0"/>
              <a:t>Noise </a:t>
            </a:r>
            <a:r>
              <a:rPr lang="en-US" dirty="0">
                <a:solidFill>
                  <a:schemeClr val="tx1"/>
                </a:solidFill>
              </a:rPr>
              <a:t>| Transmitter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E4B1C0-5A7E-475A-A4FD-F1F400049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90" y="1897110"/>
            <a:ext cx="5171171" cy="3200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9D6CC-CA2E-4DB2-8ACA-1EC39D138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0" y="6575232"/>
            <a:ext cx="2057400" cy="273844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8DA6AE-6A5A-4169-B6BD-EF071A9D8E0D}"/>
              </a:ext>
            </a:extLst>
          </p:cNvPr>
          <p:cNvSpPr/>
          <p:nvPr/>
        </p:nvSpPr>
        <p:spPr>
          <a:xfrm>
            <a:off x="4498516" y="3750906"/>
            <a:ext cx="243867" cy="13466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0F4314-F964-4768-902E-86CA8DA5B396}"/>
              </a:ext>
            </a:extLst>
          </p:cNvPr>
          <p:cNvSpPr/>
          <p:nvPr/>
        </p:nvSpPr>
        <p:spPr>
          <a:xfrm>
            <a:off x="6297812" y="3750907"/>
            <a:ext cx="243867" cy="13164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635804-D945-4F5B-8858-5AE202C3E163}"/>
              </a:ext>
            </a:extLst>
          </p:cNvPr>
          <p:cNvSpPr/>
          <p:nvPr/>
        </p:nvSpPr>
        <p:spPr>
          <a:xfrm>
            <a:off x="3529468" y="5008016"/>
            <a:ext cx="1517574" cy="688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341F2C-ED88-4CE9-BDBA-933AA596024A}"/>
              </a:ext>
            </a:extLst>
          </p:cNvPr>
          <p:cNvSpPr txBox="1"/>
          <p:nvPr/>
        </p:nvSpPr>
        <p:spPr>
          <a:xfrm>
            <a:off x="4859038" y="5277415"/>
            <a:ext cx="1439403" cy="4308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Unknown non-FCC signal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465CAA-953E-4051-8AF7-7082CBCA3942}"/>
              </a:ext>
            </a:extLst>
          </p:cNvPr>
          <p:cNvSpPr txBox="1"/>
          <p:nvPr/>
        </p:nvSpPr>
        <p:spPr>
          <a:xfrm>
            <a:off x="3639723" y="5291489"/>
            <a:ext cx="1290484" cy="4308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Intense Wideband signal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BE6DD87-DC37-4117-A38D-07C1DD265CC4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288255" y="5076873"/>
            <a:ext cx="0" cy="28497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6F3F5BE-DEEE-4EB3-8BD5-CA01119020D8}"/>
              </a:ext>
            </a:extLst>
          </p:cNvPr>
          <p:cNvSpPr/>
          <p:nvPr/>
        </p:nvSpPr>
        <p:spPr>
          <a:xfrm>
            <a:off x="2636197" y="4798019"/>
            <a:ext cx="325940" cy="9710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E19A24-2553-40BC-B30C-0D4972D2D0CF}"/>
              </a:ext>
            </a:extLst>
          </p:cNvPr>
          <p:cNvSpPr txBox="1"/>
          <p:nvPr/>
        </p:nvSpPr>
        <p:spPr>
          <a:xfrm>
            <a:off x="1768772" y="5291490"/>
            <a:ext cx="1869917" cy="4308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Fast frequency hopping medium bandwidth signal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188BCAC-3E25-4F10-9114-1EECFEB302F8}"/>
              </a:ext>
            </a:extLst>
          </p:cNvPr>
          <p:cNvCxnSpPr>
            <a:stCxn id="21" idx="2"/>
            <a:endCxn id="35" idx="0"/>
          </p:cNvCxnSpPr>
          <p:nvPr/>
        </p:nvCxnSpPr>
        <p:spPr>
          <a:xfrm>
            <a:off x="4620450" y="5097510"/>
            <a:ext cx="958290" cy="179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EE5D174-634D-4E81-9A26-7C10595E4B6D}"/>
              </a:ext>
            </a:extLst>
          </p:cNvPr>
          <p:cNvCxnSpPr>
            <a:stCxn id="24" idx="2"/>
            <a:endCxn id="35" idx="0"/>
          </p:cNvCxnSpPr>
          <p:nvPr/>
        </p:nvCxnSpPr>
        <p:spPr>
          <a:xfrm flipH="1">
            <a:off x="5578740" y="5067348"/>
            <a:ext cx="841006" cy="210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C2D150-5A41-479F-98A6-6E1B8B92B7AD}"/>
              </a:ext>
            </a:extLst>
          </p:cNvPr>
          <p:cNvCxnSpPr>
            <a:stCxn id="42" idx="2"/>
          </p:cNvCxnSpPr>
          <p:nvPr/>
        </p:nvCxnSpPr>
        <p:spPr>
          <a:xfrm>
            <a:off x="2799166" y="4895120"/>
            <a:ext cx="0" cy="39636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CA4A768-60B3-4865-9C93-17CFE690606E}"/>
              </a:ext>
            </a:extLst>
          </p:cNvPr>
          <p:cNvSpPr/>
          <p:nvPr/>
        </p:nvSpPr>
        <p:spPr>
          <a:xfrm>
            <a:off x="2510368" y="4155191"/>
            <a:ext cx="80433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9A5F3C-789E-4FEA-8F77-66251B95E170}"/>
              </a:ext>
            </a:extLst>
          </p:cNvPr>
          <p:cNvSpPr/>
          <p:nvPr/>
        </p:nvSpPr>
        <p:spPr>
          <a:xfrm>
            <a:off x="3280301" y="4823710"/>
            <a:ext cx="80433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A224E6-1781-4CD1-8622-92724C13F576}"/>
              </a:ext>
            </a:extLst>
          </p:cNvPr>
          <p:cNvSpPr/>
          <p:nvPr/>
        </p:nvSpPr>
        <p:spPr>
          <a:xfrm>
            <a:off x="4314596" y="4392883"/>
            <a:ext cx="80433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0ACE55-433A-4C7B-ACCB-FB8111A9C2B2}"/>
              </a:ext>
            </a:extLst>
          </p:cNvPr>
          <p:cNvSpPr txBox="1"/>
          <p:nvPr/>
        </p:nvSpPr>
        <p:spPr>
          <a:xfrm>
            <a:off x="224787" y="4438601"/>
            <a:ext cx="1592134" cy="4308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Intense short narrowband signals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A277DA0-665A-4684-B1DB-17A4243BDFA8}"/>
              </a:ext>
            </a:extLst>
          </p:cNvPr>
          <p:cNvCxnSpPr>
            <a:endCxn id="62" idx="3"/>
          </p:cNvCxnSpPr>
          <p:nvPr/>
        </p:nvCxnSpPr>
        <p:spPr>
          <a:xfrm flipH="1">
            <a:off x="1816921" y="4200910"/>
            <a:ext cx="733665" cy="45313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222A562-65F0-4AB7-9110-86477E8D8CCB}"/>
              </a:ext>
            </a:extLst>
          </p:cNvPr>
          <p:cNvCxnSpPr>
            <a:endCxn id="62" idx="3"/>
          </p:cNvCxnSpPr>
          <p:nvPr/>
        </p:nvCxnSpPr>
        <p:spPr>
          <a:xfrm flipH="1" flipV="1">
            <a:off x="1816921" y="4654045"/>
            <a:ext cx="1463381" cy="19252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25F6140-74E0-4FAB-BD16-FF9A2E36C1FF}"/>
              </a:ext>
            </a:extLst>
          </p:cNvPr>
          <p:cNvCxnSpPr>
            <a:stCxn id="61" idx="1"/>
            <a:endCxn id="62" idx="3"/>
          </p:cNvCxnSpPr>
          <p:nvPr/>
        </p:nvCxnSpPr>
        <p:spPr>
          <a:xfrm flipH="1">
            <a:off x="1816921" y="4415743"/>
            <a:ext cx="2497675" cy="23830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BD96F6E-A75B-4999-992E-1CC6DAFECF74}"/>
              </a:ext>
            </a:extLst>
          </p:cNvPr>
          <p:cNvSpPr/>
          <p:nvPr/>
        </p:nvSpPr>
        <p:spPr>
          <a:xfrm>
            <a:off x="7268710" y="1897110"/>
            <a:ext cx="133573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 a calibrated setup, relative assessments only</a:t>
            </a:r>
          </a:p>
        </p:txBody>
      </p:sp>
    </p:spTree>
    <p:extLst>
      <p:ext uri="{BB962C8B-B14F-4D97-AF65-F5344CB8AC3E}">
        <p14:creationId xmlns:p14="http://schemas.microsoft.com/office/powerpoint/2010/main" val="102736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FAE1-48A1-4864-BDCA-51B67C55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5165"/>
            <a:ext cx="7886700" cy="994172"/>
          </a:xfrm>
        </p:spPr>
        <p:txBody>
          <a:bodyPr/>
          <a:lstStyle/>
          <a:p>
            <a:r>
              <a:rPr lang="en-US" dirty="0"/>
              <a:t>Noise </a:t>
            </a:r>
            <a:r>
              <a:rPr lang="en-US" dirty="0">
                <a:solidFill>
                  <a:schemeClr val="tx1"/>
                </a:solidFill>
              </a:rPr>
              <a:t>| Location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9D6CC-CA2E-4DB2-8ACA-1EC39D138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A76D09-A284-4973-8808-04C2A853B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4"/>
          <a:stretch/>
        </p:blipFill>
        <p:spPr>
          <a:xfrm>
            <a:off x="1491678" y="1911967"/>
            <a:ext cx="6160644" cy="3383280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156F62-D51B-4EE6-92F6-0878F60FE25A}"/>
              </a:ext>
            </a:extLst>
          </p:cNvPr>
          <p:cNvSpPr/>
          <p:nvPr/>
        </p:nvSpPr>
        <p:spPr>
          <a:xfrm>
            <a:off x="4647945" y="4488198"/>
            <a:ext cx="209774" cy="800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918E97-B2C2-493F-859A-3566D984BC27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750143" y="5289113"/>
            <a:ext cx="2688" cy="227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435D17-44E1-4E90-B4A2-B91E3D63A33B}"/>
              </a:ext>
            </a:extLst>
          </p:cNvPr>
          <p:cNvSpPr txBox="1"/>
          <p:nvPr/>
        </p:nvSpPr>
        <p:spPr>
          <a:xfrm>
            <a:off x="4013243" y="5427496"/>
            <a:ext cx="1473798" cy="4308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Unknown non-FCC signal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ADE442-12D5-4A07-BA6C-936FEBE76B6E}"/>
              </a:ext>
            </a:extLst>
          </p:cNvPr>
          <p:cNvSpPr/>
          <p:nvPr/>
        </p:nvSpPr>
        <p:spPr>
          <a:xfrm>
            <a:off x="2857116" y="4559106"/>
            <a:ext cx="132388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B436A-EAE7-4BB5-B2EB-73FABD8172BB}"/>
              </a:ext>
            </a:extLst>
          </p:cNvPr>
          <p:cNvSpPr/>
          <p:nvPr/>
        </p:nvSpPr>
        <p:spPr>
          <a:xfrm>
            <a:off x="5614170" y="4656088"/>
            <a:ext cx="132388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9F716E-D2AC-4D52-A269-3EDC7C3D8AB4}"/>
              </a:ext>
            </a:extLst>
          </p:cNvPr>
          <p:cNvSpPr/>
          <p:nvPr/>
        </p:nvSpPr>
        <p:spPr>
          <a:xfrm>
            <a:off x="1928862" y="5120985"/>
            <a:ext cx="132388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F6B9F6-E71D-406C-83AA-1CD8413F49D4}"/>
              </a:ext>
            </a:extLst>
          </p:cNvPr>
          <p:cNvSpPr/>
          <p:nvPr/>
        </p:nvSpPr>
        <p:spPr>
          <a:xfrm>
            <a:off x="7444413" y="5003991"/>
            <a:ext cx="132388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5046D4-C99A-4D62-B63A-EBB0C048A8AC}"/>
              </a:ext>
            </a:extLst>
          </p:cNvPr>
          <p:cNvCxnSpPr>
            <a:cxnSpLocks/>
            <a:stCxn id="22" idx="2"/>
            <a:endCxn id="34" idx="0"/>
          </p:cNvCxnSpPr>
          <p:nvPr/>
        </p:nvCxnSpPr>
        <p:spPr>
          <a:xfrm>
            <a:off x="2923310" y="4604825"/>
            <a:ext cx="289832" cy="79189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5AC922-B12D-4F77-A18B-E12627A094F6}"/>
              </a:ext>
            </a:extLst>
          </p:cNvPr>
          <p:cNvCxnSpPr>
            <a:cxnSpLocks/>
            <a:stCxn id="23" idx="2"/>
            <a:endCxn id="34" idx="0"/>
          </p:cNvCxnSpPr>
          <p:nvPr/>
        </p:nvCxnSpPr>
        <p:spPr>
          <a:xfrm flipH="1">
            <a:off x="3213142" y="4701807"/>
            <a:ext cx="2467222" cy="69491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3E88C5-F107-40A2-80B1-E2B223D5BD2F}"/>
              </a:ext>
            </a:extLst>
          </p:cNvPr>
          <p:cNvCxnSpPr>
            <a:cxnSpLocks/>
            <a:stCxn id="24" idx="2"/>
            <a:endCxn id="34" idx="0"/>
          </p:cNvCxnSpPr>
          <p:nvPr/>
        </p:nvCxnSpPr>
        <p:spPr>
          <a:xfrm>
            <a:off x="1995056" y="5166704"/>
            <a:ext cx="1218086" cy="23001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825444-9206-49B2-BFD5-F580B55DBE59}"/>
              </a:ext>
            </a:extLst>
          </p:cNvPr>
          <p:cNvCxnSpPr>
            <a:cxnSpLocks/>
            <a:stCxn id="25" idx="1"/>
            <a:endCxn id="34" idx="0"/>
          </p:cNvCxnSpPr>
          <p:nvPr/>
        </p:nvCxnSpPr>
        <p:spPr>
          <a:xfrm flipH="1">
            <a:off x="3213142" y="5026851"/>
            <a:ext cx="4231271" cy="36986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76EF286-4B43-41EC-8BEF-9F0F0F6B0BB1}"/>
              </a:ext>
            </a:extLst>
          </p:cNvPr>
          <p:cNvSpPr txBox="1"/>
          <p:nvPr/>
        </p:nvSpPr>
        <p:spPr>
          <a:xfrm>
            <a:off x="2417075" y="5396718"/>
            <a:ext cx="1592134" cy="4308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Intense short narrowband signals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7C2382-02FD-41F2-90EF-DC242FF602F2}"/>
              </a:ext>
            </a:extLst>
          </p:cNvPr>
          <p:cNvSpPr/>
          <p:nvPr/>
        </p:nvSpPr>
        <p:spPr>
          <a:xfrm>
            <a:off x="6231194" y="4478959"/>
            <a:ext cx="825909" cy="4571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972541-AB70-4BFF-9CF8-EB7042CEF14B}"/>
              </a:ext>
            </a:extLst>
          </p:cNvPr>
          <p:cNvSpPr/>
          <p:nvPr/>
        </p:nvSpPr>
        <p:spPr>
          <a:xfrm>
            <a:off x="6500255" y="4636867"/>
            <a:ext cx="825909" cy="4571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D01B29-650E-43EF-AD47-BE942CD852B4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6231194" y="4488198"/>
            <a:ext cx="634181" cy="90851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F4BD33-34B1-4E6B-AD26-90D5FF58FED9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 flipH="1">
            <a:off x="6865375" y="4682586"/>
            <a:ext cx="47835" cy="71413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4C8EB57-29EA-45F4-A95D-B7013E5D19A6}"/>
              </a:ext>
            </a:extLst>
          </p:cNvPr>
          <p:cNvSpPr txBox="1"/>
          <p:nvPr/>
        </p:nvSpPr>
        <p:spPr>
          <a:xfrm>
            <a:off x="5930416" y="5396717"/>
            <a:ext cx="1869917" cy="4308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Fast frequency hopping medium bandwidth signals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84602-0590-4B32-9C0E-06B88179353A}"/>
              </a:ext>
            </a:extLst>
          </p:cNvPr>
          <p:cNvSpPr/>
          <p:nvPr/>
        </p:nvSpPr>
        <p:spPr>
          <a:xfrm>
            <a:off x="7782016" y="1911967"/>
            <a:ext cx="133573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 a calibrated setup, relative assessments only</a:t>
            </a:r>
          </a:p>
        </p:txBody>
      </p:sp>
    </p:spTree>
    <p:extLst>
      <p:ext uri="{BB962C8B-B14F-4D97-AF65-F5344CB8AC3E}">
        <p14:creationId xmlns:p14="http://schemas.microsoft.com/office/powerpoint/2010/main" val="23076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FAE1-48A1-4864-BDCA-51B67C55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8175"/>
            <a:ext cx="7886700" cy="994172"/>
          </a:xfrm>
        </p:spPr>
        <p:txBody>
          <a:bodyPr/>
          <a:lstStyle/>
          <a:p>
            <a:r>
              <a:rPr lang="en-US" dirty="0"/>
              <a:t>Noise </a:t>
            </a:r>
            <a:r>
              <a:rPr lang="en-US" dirty="0">
                <a:solidFill>
                  <a:schemeClr val="tx1"/>
                </a:solidFill>
              </a:rPr>
              <a:t>| Location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9D6CC-CA2E-4DB2-8ACA-1EC39D138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12F67-6C8E-4DDC-937D-F827A9F44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41" y="1827131"/>
            <a:ext cx="5466670" cy="33832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B0F51F-EAEF-4D7E-A0CB-3CF5AB5DF613}"/>
              </a:ext>
            </a:extLst>
          </p:cNvPr>
          <p:cNvSpPr/>
          <p:nvPr/>
        </p:nvSpPr>
        <p:spPr>
          <a:xfrm>
            <a:off x="4503984" y="3790907"/>
            <a:ext cx="209774" cy="140475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A94E52-FC4D-4835-82CF-55F6FD0D23B9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606182" y="5195664"/>
            <a:ext cx="2688" cy="219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A4334F-988C-4FED-8864-EE49426FBC83}"/>
              </a:ext>
            </a:extLst>
          </p:cNvPr>
          <p:cNvSpPr txBox="1"/>
          <p:nvPr/>
        </p:nvSpPr>
        <p:spPr>
          <a:xfrm>
            <a:off x="3869283" y="5336525"/>
            <a:ext cx="1473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Unknown non-FCC signal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955FDA-7068-4EF1-99AA-941382BFBFE0}"/>
              </a:ext>
            </a:extLst>
          </p:cNvPr>
          <p:cNvSpPr/>
          <p:nvPr/>
        </p:nvSpPr>
        <p:spPr>
          <a:xfrm>
            <a:off x="2919903" y="4702945"/>
            <a:ext cx="132388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893B2E-34F4-4999-9A5B-D258F8E77D5F}"/>
              </a:ext>
            </a:extLst>
          </p:cNvPr>
          <p:cNvSpPr/>
          <p:nvPr/>
        </p:nvSpPr>
        <p:spPr>
          <a:xfrm>
            <a:off x="3736896" y="4895035"/>
            <a:ext cx="132388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EFBC8C-36CC-468C-91F2-29850D88005C}"/>
              </a:ext>
            </a:extLst>
          </p:cNvPr>
          <p:cNvSpPr/>
          <p:nvPr/>
        </p:nvSpPr>
        <p:spPr>
          <a:xfrm>
            <a:off x="2917181" y="4136485"/>
            <a:ext cx="132388" cy="457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983CD-DCC5-4B3D-A3D7-762CDECE1EA7}"/>
              </a:ext>
            </a:extLst>
          </p:cNvPr>
          <p:cNvSpPr txBox="1"/>
          <p:nvPr/>
        </p:nvSpPr>
        <p:spPr>
          <a:xfrm>
            <a:off x="1727541" y="5336524"/>
            <a:ext cx="1592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Intense short narrowband signals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C929AB-F789-4967-A488-49F6F3B4E4D7}"/>
              </a:ext>
            </a:extLst>
          </p:cNvPr>
          <p:cNvCxnSpPr>
            <a:stCxn id="16" idx="2"/>
            <a:endCxn id="20" idx="0"/>
          </p:cNvCxnSpPr>
          <p:nvPr/>
        </p:nvCxnSpPr>
        <p:spPr>
          <a:xfrm flipH="1">
            <a:off x="2523608" y="4748664"/>
            <a:ext cx="462489" cy="58786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97DE2C-5543-4777-B30A-B5640BBC4456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 flipH="1">
            <a:off x="2523608" y="4940754"/>
            <a:ext cx="1279482" cy="39577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704FCC-69F8-4208-BBAE-2372D9022C81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 flipH="1">
            <a:off x="2523608" y="4182204"/>
            <a:ext cx="459767" cy="115432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0724C9C-D4AC-43DD-9FB8-B1977895140D}"/>
              </a:ext>
            </a:extLst>
          </p:cNvPr>
          <p:cNvSpPr/>
          <p:nvPr/>
        </p:nvSpPr>
        <p:spPr>
          <a:xfrm>
            <a:off x="5074419" y="4962876"/>
            <a:ext cx="1953188" cy="1209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B1925F-86EA-4767-9546-B17EDC867141}"/>
              </a:ext>
            </a:extLst>
          </p:cNvPr>
          <p:cNvSpPr txBox="1"/>
          <p:nvPr/>
        </p:nvSpPr>
        <p:spPr>
          <a:xfrm>
            <a:off x="5405771" y="5336524"/>
            <a:ext cx="129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Intense Wideband signal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B7ADFD-2F99-48BC-9408-A8B2758F29CC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6051013" y="5083868"/>
            <a:ext cx="0" cy="2526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356AD1D-7595-4F28-B753-B890D0315706}"/>
              </a:ext>
            </a:extLst>
          </p:cNvPr>
          <p:cNvSpPr/>
          <p:nvPr/>
        </p:nvSpPr>
        <p:spPr>
          <a:xfrm>
            <a:off x="7268710" y="1844824"/>
            <a:ext cx="133573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 a calibrated setup, relative assessments only</a:t>
            </a:r>
          </a:p>
        </p:txBody>
      </p:sp>
    </p:spTree>
    <p:extLst>
      <p:ext uri="{BB962C8B-B14F-4D97-AF65-F5344CB8AC3E}">
        <p14:creationId xmlns:p14="http://schemas.microsoft.com/office/powerpoint/2010/main" val="112347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86804</TotalTime>
  <Words>380</Words>
  <Application>Microsoft Office PowerPoint</Application>
  <PresentationFormat>On-screen Show (4:3)</PresentationFormat>
  <Paragraphs>101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Unicode MS</vt:lpstr>
      <vt:lpstr>MS Gothic</vt:lpstr>
      <vt:lpstr>MS PGothic</vt:lpstr>
      <vt:lpstr>MS PGothic</vt:lpstr>
      <vt:lpstr>Arial</vt:lpstr>
      <vt:lpstr>Calibri</vt:lpstr>
      <vt:lpstr>DejaVu Sans</vt:lpstr>
      <vt:lpstr>Times New Roman</vt:lpstr>
      <vt:lpstr>Office Theme</vt:lpstr>
      <vt:lpstr>Range test of OFDM Long Range Mode in the Dallas, Texas area</vt:lpstr>
      <vt:lpstr>Agenda</vt:lpstr>
      <vt:lpstr>System Setup</vt:lpstr>
      <vt:lpstr>OFDM-LR | Transmit analysis</vt:lpstr>
      <vt:lpstr>Map</vt:lpstr>
      <vt:lpstr>Data</vt:lpstr>
      <vt:lpstr>Noise | Transmitter  </vt:lpstr>
      <vt:lpstr>Noise | Location 1</vt:lpstr>
      <vt:lpstr>Noise | Location 2 </vt:lpstr>
      <vt:lpstr>Noise | Location 3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Slides</dc:title>
  <dc:subject/>
  <dc:creator>ben@blindcreek.com</dc:creator>
  <cp:keywords/>
  <dc:description/>
  <cp:lastModifiedBy>Almholt, Thomas</cp:lastModifiedBy>
  <cp:revision>386</cp:revision>
  <cp:lastPrinted>2000-03-07T00:55:37Z</cp:lastPrinted>
  <dcterms:created xsi:type="dcterms:W3CDTF">2016-01-17T22:48:36Z</dcterms:created>
  <dcterms:modified xsi:type="dcterms:W3CDTF">2024-09-10T02:38:21Z</dcterms:modified>
  <cp:category/>
</cp:coreProperties>
</file>