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0"/>
  </p:notesMasterIdLst>
  <p:sldIdLst>
    <p:sldId id="287" r:id="rId2"/>
    <p:sldId id="290" r:id="rId3"/>
    <p:sldId id="289" r:id="rId4"/>
    <p:sldId id="319" r:id="rId5"/>
    <p:sldId id="320" r:id="rId6"/>
    <p:sldId id="316" r:id="rId7"/>
    <p:sldId id="314" r:id="rId8"/>
    <p:sldId id="315" r:id="rId9"/>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FF9933"/>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646" autoAdjust="0"/>
  </p:normalViewPr>
  <p:slideViewPr>
    <p:cSldViewPr>
      <p:cViewPr varScale="1">
        <p:scale>
          <a:sx n="78" d="100"/>
          <a:sy n="78" d="100"/>
        </p:scale>
        <p:origin x="854"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DBB2675E-2543-480B-9341-14DF21D2A9E4}"/>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D8441A4B-C8F1-421B-BFD4-7C4535D1B56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964572D5-EAF6-480C-A47F-7F185CD9FC7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A09F5A63-9ACA-441F-8797-737BAFA22727}"/>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5CCB7DB9-1F33-40AB-8B30-6AD99F06122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DF5EB4C-758B-40DF-861B-72DE761D8D92}"/>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B8CC2DE0-C2CA-4CD4-A8D1-62048B8A649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C2A8C07D-8F30-41BE-8373-3275BDD4AE62}"/>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9B4854D6-B5D7-43AF-86C0-166CE15C555B}"/>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51885309-2C31-4A38-A5F4-B970CDB66FD5}"/>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E21D6726-4968-4DDF-B276-2B91C2ED46EC}"/>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F33BEF00-42D9-4225-9656-74514336F233}"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78CFD82E-96FC-4978-91FA-B528F1711260}"/>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8988423A-ACF6-41FA-A7AE-41302CDBC11A}"/>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63FBAD52-009D-4E02-85CE-B25777F16115}"/>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4BA97CBF-D27F-45D7-97AE-0EBE097928A4}"/>
              </a:ext>
            </a:extLst>
          </p:cNvPr>
          <p:cNvSpPr>
            <a:spLocks noGrp="1" noChangeArrowheads="1"/>
          </p:cNvSpPr>
          <p:nvPr>
            <p:ph type="sldNum" idx="10"/>
          </p:nvPr>
        </p:nvSpPr>
        <p:spPr>
          <a:ln/>
        </p:spPr>
        <p:txBody>
          <a:bodyPr/>
          <a:lstStyle>
            <a:lvl1pPr>
              <a:defRPr/>
            </a:lvl1pPr>
          </a:lstStyle>
          <a:p>
            <a:pPr>
              <a:defRPr/>
            </a:pPr>
            <a:r>
              <a:rPr lang="en-US" altLang="en-US"/>
              <a:t>Slide </a:t>
            </a:r>
            <a:fld id="{50C83FAC-7061-47E3-8B34-546EA1F1313E}" type="slidenum">
              <a:rPr lang="en-US" altLang="en-US" smtClean="0"/>
              <a:pPr>
                <a:defRPr/>
              </a:pPr>
              <a:t>‹#›</a:t>
            </a:fld>
            <a:endParaRPr lang="en-US" altLang="en-US"/>
          </a:p>
        </p:txBody>
      </p:sp>
    </p:spTree>
    <p:extLst>
      <p:ext uri="{BB962C8B-B14F-4D97-AF65-F5344CB8AC3E}">
        <p14:creationId xmlns:p14="http://schemas.microsoft.com/office/powerpoint/2010/main" val="445789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46013A4-8FE8-4229-B7BC-2E688C5D7D61}"/>
              </a:ext>
            </a:extLst>
          </p:cNvPr>
          <p:cNvSpPr>
            <a:spLocks noGrp="1" noChangeArrowheads="1"/>
          </p:cNvSpPr>
          <p:nvPr>
            <p:ph type="sldNum" idx="10"/>
          </p:nvPr>
        </p:nvSpPr>
        <p:spPr>
          <a:ln/>
        </p:spPr>
        <p:txBody>
          <a:bodyPr/>
          <a:lstStyle>
            <a:lvl1pPr>
              <a:defRPr/>
            </a:lvl1pPr>
          </a:lstStyle>
          <a:p>
            <a:pPr>
              <a:defRPr/>
            </a:pPr>
            <a:r>
              <a:rPr lang="en-US" altLang="en-US"/>
              <a:t>Slide </a:t>
            </a:r>
            <a:fld id="{F187470B-50EF-4A48-B024-330BF2280833}" type="slidenum">
              <a:rPr lang="en-US" altLang="en-US" smtClean="0"/>
              <a:pPr>
                <a:defRPr/>
              </a:pPr>
              <a:t>‹#›</a:t>
            </a:fld>
            <a:endParaRPr lang="en-US" altLang="en-US"/>
          </a:p>
        </p:txBody>
      </p:sp>
    </p:spTree>
    <p:extLst>
      <p:ext uri="{BB962C8B-B14F-4D97-AF65-F5344CB8AC3E}">
        <p14:creationId xmlns:p14="http://schemas.microsoft.com/office/powerpoint/2010/main" val="420325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385868EA-6B24-4679-8575-B1EC0BDE143E}"/>
              </a:ext>
            </a:extLst>
          </p:cNvPr>
          <p:cNvSpPr>
            <a:spLocks noGrp="1" noChangeArrowheads="1"/>
          </p:cNvSpPr>
          <p:nvPr>
            <p:ph type="sldNum" idx="10"/>
          </p:nvPr>
        </p:nvSpPr>
        <p:spPr>
          <a:ln/>
        </p:spPr>
        <p:txBody>
          <a:bodyPr/>
          <a:lstStyle>
            <a:lvl1pPr>
              <a:defRPr/>
            </a:lvl1pPr>
          </a:lstStyle>
          <a:p>
            <a:pPr>
              <a:defRPr/>
            </a:pPr>
            <a:r>
              <a:rPr lang="en-US" altLang="en-US"/>
              <a:t>Slide </a:t>
            </a:r>
            <a:fld id="{A4F93A1E-0EC3-45BF-AB9B-BEB974D014DF}" type="slidenum">
              <a:rPr lang="en-US" altLang="en-US" smtClean="0"/>
              <a:pPr>
                <a:defRPr/>
              </a:pPr>
              <a:t>‹#›</a:t>
            </a:fld>
            <a:endParaRPr lang="en-US" altLang="en-US"/>
          </a:p>
        </p:txBody>
      </p:sp>
    </p:spTree>
    <p:extLst>
      <p:ext uri="{BB962C8B-B14F-4D97-AF65-F5344CB8AC3E}">
        <p14:creationId xmlns:p14="http://schemas.microsoft.com/office/powerpoint/2010/main" val="114464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1BF61E6B-9EC9-441F-9987-FFA0CCDD413A}"/>
              </a:ext>
            </a:extLst>
          </p:cNvPr>
          <p:cNvSpPr>
            <a:spLocks noGrp="1" noChangeArrowheads="1"/>
          </p:cNvSpPr>
          <p:nvPr>
            <p:ph type="sldNum" idx="10"/>
          </p:nvPr>
        </p:nvSpPr>
        <p:spPr>
          <a:ln/>
        </p:spPr>
        <p:txBody>
          <a:bodyPr/>
          <a:lstStyle>
            <a:lvl1pPr>
              <a:defRPr/>
            </a:lvl1pPr>
          </a:lstStyle>
          <a:p>
            <a:pPr>
              <a:defRPr/>
            </a:pPr>
            <a:r>
              <a:rPr lang="en-US" altLang="en-US"/>
              <a:t>Slide </a:t>
            </a:r>
            <a:fld id="{3E6F861A-ECE9-40DC-8824-99AB8188EE7A}" type="slidenum">
              <a:rPr lang="en-US" altLang="en-US" smtClean="0"/>
              <a:pPr>
                <a:defRPr/>
              </a:pPr>
              <a:t>‹#›</a:t>
            </a:fld>
            <a:endParaRPr lang="en-US" altLang="en-US"/>
          </a:p>
        </p:txBody>
      </p:sp>
    </p:spTree>
    <p:extLst>
      <p:ext uri="{BB962C8B-B14F-4D97-AF65-F5344CB8AC3E}">
        <p14:creationId xmlns:p14="http://schemas.microsoft.com/office/powerpoint/2010/main" val="326290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24DD9AAD-0056-4686-B95A-C7969BC1627B}"/>
              </a:ext>
            </a:extLst>
          </p:cNvPr>
          <p:cNvSpPr>
            <a:spLocks noGrp="1" noChangeArrowheads="1"/>
          </p:cNvSpPr>
          <p:nvPr>
            <p:ph type="sldNum" idx="10"/>
          </p:nvPr>
        </p:nvSpPr>
        <p:spPr>
          <a:ln/>
        </p:spPr>
        <p:txBody>
          <a:bodyPr/>
          <a:lstStyle>
            <a:lvl1pPr>
              <a:defRPr/>
            </a:lvl1pPr>
          </a:lstStyle>
          <a:p>
            <a:pPr>
              <a:defRPr/>
            </a:pPr>
            <a:r>
              <a:rPr lang="en-US" altLang="en-US"/>
              <a:t>Slide </a:t>
            </a:r>
            <a:fld id="{667EDA30-9F71-4BC3-81D1-F1FAB6E38F0B}" type="slidenum">
              <a:rPr lang="en-US" altLang="en-US" smtClean="0"/>
              <a:pPr>
                <a:defRPr/>
              </a:pPr>
              <a:t>‹#›</a:t>
            </a:fld>
            <a:endParaRPr lang="en-US" altLang="en-US"/>
          </a:p>
        </p:txBody>
      </p:sp>
    </p:spTree>
    <p:extLst>
      <p:ext uri="{BB962C8B-B14F-4D97-AF65-F5344CB8AC3E}">
        <p14:creationId xmlns:p14="http://schemas.microsoft.com/office/powerpoint/2010/main" val="84642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B52FA981-EC35-44EF-AF17-588288BFE7D3}"/>
              </a:ext>
            </a:extLst>
          </p:cNvPr>
          <p:cNvSpPr>
            <a:spLocks noGrp="1" noChangeArrowheads="1"/>
          </p:cNvSpPr>
          <p:nvPr>
            <p:ph type="sldNum" idx="10"/>
          </p:nvPr>
        </p:nvSpPr>
        <p:spPr>
          <a:ln/>
        </p:spPr>
        <p:txBody>
          <a:bodyPr/>
          <a:lstStyle>
            <a:lvl1pPr>
              <a:defRPr/>
            </a:lvl1pPr>
          </a:lstStyle>
          <a:p>
            <a:pPr>
              <a:defRPr/>
            </a:pPr>
            <a:r>
              <a:rPr lang="en-US" altLang="en-US"/>
              <a:t>Slide </a:t>
            </a:r>
            <a:fld id="{19C68974-EEA2-4D2F-A1A8-D72DCE18A17D}" type="slidenum">
              <a:rPr lang="en-US" altLang="en-US" smtClean="0"/>
              <a:pPr>
                <a:defRPr/>
              </a:pPr>
              <a:t>‹#›</a:t>
            </a:fld>
            <a:endParaRPr lang="en-US" altLang="en-US"/>
          </a:p>
        </p:txBody>
      </p:sp>
    </p:spTree>
    <p:extLst>
      <p:ext uri="{BB962C8B-B14F-4D97-AF65-F5344CB8AC3E}">
        <p14:creationId xmlns:p14="http://schemas.microsoft.com/office/powerpoint/2010/main" val="278849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00876E-350D-4D03-93EB-648C7A335E8A}"/>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B223389C-7FC9-4CDC-9216-560B2E2AA30A}" type="slidenum">
              <a:rPr lang="en-US" altLang="en-US" smtClean="0"/>
              <a:pPr>
                <a:defRPr/>
              </a:pPr>
              <a:t>‹#›</a:t>
            </a:fld>
            <a:endParaRPr lang="en-US" altLang="en-US"/>
          </a:p>
        </p:txBody>
      </p:sp>
    </p:spTree>
    <p:extLst>
      <p:ext uri="{BB962C8B-B14F-4D97-AF65-F5344CB8AC3E}">
        <p14:creationId xmlns:p14="http://schemas.microsoft.com/office/powerpoint/2010/main" val="165463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8DA5A66-34FF-4562-9C40-77151CB71738}"/>
              </a:ext>
            </a:extLst>
          </p:cNvPr>
          <p:cNvSpPr>
            <a:spLocks noChangeArrowheads="1"/>
          </p:cNvSpPr>
          <p:nvPr/>
        </p:nvSpPr>
        <p:spPr bwMode="auto">
          <a:xfrm>
            <a:off x="5423925" y="412234"/>
            <a:ext cx="5955275" cy="184666"/>
          </a:xfrm>
          <a:prstGeom prst="rect">
            <a:avLst/>
          </a:prstGeom>
          <a:noFill/>
          <a:ln>
            <a:noFill/>
          </a:ln>
        </p:spPr>
        <p:txBody>
          <a:bodyPr wrap="square"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15-24-0510-00-0000</a:t>
            </a:r>
          </a:p>
        </p:txBody>
      </p:sp>
      <p:sp>
        <p:nvSpPr>
          <p:cNvPr id="1027" name="Line 2">
            <a:extLst>
              <a:ext uri="{FF2B5EF4-FFF2-40B4-BE49-F238E27FC236}">
                <a16:creationId xmlns:a16="http://schemas.microsoft.com/office/drawing/2014/main" id="{37B57FA5-7DF9-478B-9C04-AB7D27B2644F}"/>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3DA4FAC4-8155-4755-8A13-20F6E498B844}"/>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A97FC7B-2796-41F5-A58D-B09B750BC005}"/>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Sept 2024</a:t>
            </a:r>
          </a:p>
        </p:txBody>
      </p:sp>
      <p:sp>
        <p:nvSpPr>
          <p:cNvPr id="1030" name="Text Box 6">
            <a:extLst>
              <a:ext uri="{FF2B5EF4-FFF2-40B4-BE49-F238E27FC236}">
                <a16:creationId xmlns:a16="http://schemas.microsoft.com/office/drawing/2014/main" id="{43BBA0B5-7231-4E45-ADB5-AC975CA065C9}"/>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B. Rolfe (BCA)</a:t>
            </a:r>
          </a:p>
        </p:txBody>
      </p:sp>
      <p:sp>
        <p:nvSpPr>
          <p:cNvPr id="1031" name="Rectangle 7">
            <a:extLst>
              <a:ext uri="{FF2B5EF4-FFF2-40B4-BE49-F238E27FC236}">
                <a16:creationId xmlns:a16="http://schemas.microsoft.com/office/drawing/2014/main" id="{86097410-5DD0-42D7-A951-0CB8F6979812}"/>
              </a:ext>
            </a:extLst>
          </p:cNvPr>
          <p:cNvSpPr>
            <a:spLocks noGrp="1" noChangeArrowheads="1"/>
          </p:cNvSpPr>
          <p:nvPr>
            <p:ph type="title"/>
          </p:nvPr>
        </p:nvSpPr>
        <p:spPr bwMode="auto">
          <a:xfrm>
            <a:off x="903819" y="685801"/>
            <a:ext cx="10464799"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743471BB-D862-400C-837E-123085CF6583}"/>
              </a:ext>
            </a:extLst>
          </p:cNvPr>
          <p:cNvSpPr>
            <a:spLocks noGrp="1" noChangeArrowheads="1"/>
          </p:cNvSpPr>
          <p:nvPr>
            <p:ph type="body" idx="1"/>
          </p:nvPr>
        </p:nvSpPr>
        <p:spPr bwMode="auto">
          <a:xfrm>
            <a:off x="927959" y="1371601"/>
            <a:ext cx="1043728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2D29DD0D-33E2-49A5-AB32-8E2A57CA604B}"/>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28FAE075-7E69-4343-85A3-53F09785CD80}"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43" r:id="rId7"/>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2057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IG Access Closing Report and Minutes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11 Sept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ben.rolfe</a:t>
            </a:r>
            <a:r>
              <a:rPr lang="en-US" altLang="en-US" sz="1600" dirty="0">
                <a:latin typeface="Times New Roman" panose="02020603050405020304" pitchFamily="18" charset="0"/>
              </a:rPr>
              <a:t>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Closing report and minutes for the </a:t>
            </a:r>
            <a:r>
              <a:rPr lang="en-US" altLang="en-US" sz="1600" b="1" dirty="0">
                <a:solidFill>
                  <a:schemeClr val="tx1"/>
                </a:solidFill>
                <a:highlight>
                  <a:srgbClr val="00FFFF"/>
                </a:highlight>
                <a:latin typeface="Times New Roman" panose="02020603050405020304" pitchFamily="18" charset="0"/>
              </a:rPr>
              <a:t>September Wireless Interim</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Support the illusion of organization.</a:t>
            </a:r>
            <a:endParaRPr lang="en-US" altLang="en-US" sz="1600" b="1" dirty="0">
              <a:solidFill>
                <a:schemeClr val="accent1">
                  <a:lumMod val="75000"/>
                </a:schemeClr>
              </a:solidFill>
              <a:highlight>
                <a:srgbClr val="C0C0C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3">
            <a:extLst>
              <a:ext uri="{FF2B5EF4-FFF2-40B4-BE49-F238E27FC236}">
                <a16:creationId xmlns:a16="http://schemas.microsoft.com/office/drawing/2014/main" id="{620DF0F6-F496-4351-B289-BF3E1D38D2D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ADBE66FB-16EE-4F8E-8A1C-C3B088C12397}" type="slidenum">
              <a:rPr lang="en-US" altLang="en-US" smtClean="0">
                <a:solidFill>
                  <a:schemeClr val="tx1"/>
                </a:solidFill>
              </a:rPr>
              <a:pPr/>
              <a:t>2</a:t>
            </a:fld>
            <a:endParaRPr lang="en-US" altLang="en-US">
              <a:solidFill>
                <a:schemeClr val="tx1"/>
              </a:solidFill>
            </a:endParaRPr>
          </a:p>
        </p:txBody>
      </p:sp>
      <p:sp>
        <p:nvSpPr>
          <p:cNvPr id="6" name="Title 5">
            <a:extLst>
              <a:ext uri="{FF2B5EF4-FFF2-40B4-BE49-F238E27FC236}">
                <a16:creationId xmlns:a16="http://schemas.microsoft.com/office/drawing/2014/main" id="{979099F7-9FC3-AFE9-6875-E69B6697AA59}"/>
              </a:ext>
            </a:extLst>
          </p:cNvPr>
          <p:cNvSpPr>
            <a:spLocks noGrp="1"/>
          </p:cNvSpPr>
          <p:nvPr>
            <p:ph type="title"/>
          </p:nvPr>
        </p:nvSpPr>
        <p:spPr>
          <a:xfrm>
            <a:off x="911424" y="685800"/>
            <a:ext cx="10441160" cy="2383160"/>
          </a:xfrm>
        </p:spPr>
        <p:txBody>
          <a:bodyPr>
            <a:normAutofit/>
          </a:bodyPr>
          <a:lstStyle/>
          <a:p>
            <a:r>
              <a:rPr lang="en-US" dirty="0"/>
              <a:t>September 2024 802 Wireless Interim Session</a:t>
            </a:r>
            <a:br>
              <a:rPr lang="en-US" dirty="0"/>
            </a:br>
            <a:r>
              <a:rPr lang="en-US" dirty="0"/>
              <a:t>Interest Group, Spectrum Access</a:t>
            </a:r>
          </a:p>
        </p:txBody>
      </p:sp>
      <p:pic>
        <p:nvPicPr>
          <p:cNvPr id="3" name="Picture 2">
            <a:extLst>
              <a:ext uri="{FF2B5EF4-FFF2-40B4-BE49-F238E27FC236}">
                <a16:creationId xmlns:a16="http://schemas.microsoft.com/office/drawing/2014/main" id="{FC3E0724-2B7C-FA6E-520F-C8885206FB3B}"/>
              </a:ext>
            </a:extLst>
          </p:cNvPr>
          <p:cNvPicPr>
            <a:picLocks noChangeAspect="1"/>
          </p:cNvPicPr>
          <p:nvPr/>
        </p:nvPicPr>
        <p:blipFill>
          <a:blip r:embed="rId2"/>
          <a:stretch>
            <a:fillRect/>
          </a:stretch>
        </p:blipFill>
        <p:spPr>
          <a:xfrm>
            <a:off x="4508415" y="3284984"/>
            <a:ext cx="3391194" cy="257578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01D47-C4C5-A23D-B2EE-9CCBA12F43EE}"/>
              </a:ext>
            </a:extLst>
          </p:cNvPr>
          <p:cNvSpPr>
            <a:spLocks noGrp="1"/>
          </p:cNvSpPr>
          <p:nvPr>
            <p:ph type="title"/>
          </p:nvPr>
        </p:nvSpPr>
        <p:spPr>
          <a:xfrm>
            <a:off x="1055440" y="617538"/>
            <a:ext cx="10464799" cy="754063"/>
          </a:xfrm>
        </p:spPr>
        <p:txBody>
          <a:bodyPr/>
          <a:lstStyle/>
          <a:p>
            <a:r>
              <a:rPr lang="en-US" b="1" dirty="0"/>
              <a:t>Agenda</a:t>
            </a:r>
            <a:endParaRPr lang="en-US" dirty="0"/>
          </a:p>
        </p:txBody>
      </p:sp>
      <p:sp>
        <p:nvSpPr>
          <p:cNvPr id="3" name="Content Placeholder 2">
            <a:extLst>
              <a:ext uri="{FF2B5EF4-FFF2-40B4-BE49-F238E27FC236}">
                <a16:creationId xmlns:a16="http://schemas.microsoft.com/office/drawing/2014/main" id="{4662E815-511C-4C20-9618-D06793E51411}"/>
              </a:ext>
            </a:extLst>
          </p:cNvPr>
          <p:cNvSpPr>
            <a:spLocks noGrp="1"/>
          </p:cNvSpPr>
          <p:nvPr>
            <p:ph idx="1"/>
          </p:nvPr>
        </p:nvSpPr>
        <p:spPr/>
        <p:txBody>
          <a:bodyPr>
            <a:normAutofit/>
          </a:bodyPr>
          <a:lstStyle/>
          <a:p>
            <a:pPr marL="0" indent="0" algn="ctr">
              <a:defRPr/>
            </a:pPr>
            <a:endParaRPr lang="en-US" dirty="0"/>
          </a:p>
          <a:p>
            <a:pPr marL="514350" indent="-514350">
              <a:buFont typeface="+mj-lt"/>
              <a:buAutoNum type="arabicPeriod"/>
              <a:defRPr/>
            </a:pPr>
            <a:r>
              <a:rPr lang="en-US" sz="2800" dirty="0"/>
              <a:t>Opening and Meeting Reminders</a:t>
            </a:r>
          </a:p>
          <a:p>
            <a:pPr marL="514350" indent="-514350">
              <a:buFont typeface="+mj-lt"/>
              <a:buAutoNum type="arabicPeriod"/>
              <a:defRPr/>
            </a:pPr>
            <a:r>
              <a:rPr lang="en-US" sz="2800" dirty="0"/>
              <a:t>Overview of Interest Group</a:t>
            </a:r>
          </a:p>
          <a:p>
            <a:pPr marL="514350" indent="-514350">
              <a:buFont typeface="+mj-lt"/>
              <a:buAutoNum type="arabicPeriod"/>
              <a:defRPr/>
            </a:pPr>
            <a:r>
              <a:rPr lang="en-US" sz="2800" dirty="0"/>
              <a:t>Meeting objectives</a:t>
            </a:r>
          </a:p>
          <a:p>
            <a:pPr marL="514350" indent="-514350">
              <a:buFont typeface="+mj-lt"/>
              <a:buAutoNum type="arabicPeriod"/>
              <a:defRPr/>
            </a:pPr>
            <a:r>
              <a:rPr lang="en-US" sz="2800" dirty="0"/>
              <a:t>Technical Presentation(s) and Discussion(s)</a:t>
            </a:r>
            <a:endParaRPr lang="en-US" sz="1600" dirty="0"/>
          </a:p>
          <a:p>
            <a:pPr marL="514350" indent="-514350">
              <a:buFont typeface="+mj-lt"/>
              <a:buAutoNum type="arabicPeriod"/>
              <a:defRPr/>
            </a:pPr>
            <a:r>
              <a:rPr lang="en-US" sz="2800" dirty="0"/>
              <a:t>Next Steps</a:t>
            </a:r>
          </a:p>
          <a:p>
            <a:pPr marL="514350" indent="-514350">
              <a:buFont typeface="+mj-lt"/>
              <a:buAutoNum type="arabicPeriod"/>
              <a:defRPr/>
            </a:pPr>
            <a:r>
              <a:rPr lang="en-US" sz="2800" dirty="0"/>
              <a:t>Any other business</a:t>
            </a:r>
          </a:p>
          <a:p>
            <a:pPr marL="514350" indent="-514350">
              <a:buFont typeface="+mj-lt"/>
              <a:buAutoNum type="arabicPeriod"/>
              <a:defRPr/>
            </a:pPr>
            <a:r>
              <a:rPr lang="en-US" sz="2800" dirty="0"/>
              <a:t>Adjourn</a:t>
            </a:r>
          </a:p>
          <a:p>
            <a:pPr marL="514350" indent="-514350">
              <a:buFont typeface="+mj-lt"/>
              <a:buAutoNum type="arabicPeriod"/>
              <a:defRPr/>
            </a:pPr>
            <a:endParaRPr lang="en-US" dirty="0"/>
          </a:p>
          <a:p>
            <a:pPr marL="914400" lvl="1" indent="-514350">
              <a:buFont typeface="+mj-lt"/>
              <a:buAutoNum type="arabicPeriod"/>
              <a:defRPr/>
            </a:pPr>
            <a:endParaRPr lang="en-US" dirty="0"/>
          </a:p>
          <a:p>
            <a:pPr marL="914400" lvl="1" indent="-514350">
              <a:buFont typeface="+mj-lt"/>
              <a:buAutoNum type="arabicPeriod"/>
              <a:defRPr/>
            </a:pPr>
            <a:endParaRPr lang="en-US" dirty="0"/>
          </a:p>
        </p:txBody>
      </p:sp>
      <p:sp>
        <p:nvSpPr>
          <p:cNvPr id="7171" name="Slide Number Placeholder 3">
            <a:extLst>
              <a:ext uri="{FF2B5EF4-FFF2-40B4-BE49-F238E27FC236}">
                <a16:creationId xmlns:a16="http://schemas.microsoft.com/office/drawing/2014/main" id="{912F2507-FF66-46D2-958C-409346330F58}"/>
              </a:ext>
            </a:extLst>
          </p:cNvPr>
          <p:cNvSpPr>
            <a:spLocks noGrp="1"/>
          </p:cNvSpPr>
          <p:nvPr>
            <p:ph type="sldNum"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BF741CE6-E1D1-414E-BA5D-AE210D83D8FD}" type="slidenum">
              <a:rPr lang="en-US" altLang="en-US" smtClean="0">
                <a:solidFill>
                  <a:schemeClr val="tx1"/>
                </a:solidFill>
              </a:rPr>
              <a:pPr/>
              <a:t>3</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5A8-B31F-1634-2B87-18E9757C4D86}"/>
              </a:ext>
            </a:extLst>
          </p:cNvPr>
          <p:cNvSpPr>
            <a:spLocks noGrp="1"/>
          </p:cNvSpPr>
          <p:nvPr>
            <p:ph type="title"/>
          </p:nvPr>
        </p:nvSpPr>
        <p:spPr/>
        <p:txBody>
          <a:bodyPr/>
          <a:lstStyle/>
          <a:p>
            <a:r>
              <a:rPr lang="en-US" dirty="0"/>
              <a:t>Meeting Overhead</a:t>
            </a:r>
          </a:p>
        </p:txBody>
      </p:sp>
      <p:sp>
        <p:nvSpPr>
          <p:cNvPr id="3" name="Content Placeholder 2">
            <a:extLst>
              <a:ext uri="{FF2B5EF4-FFF2-40B4-BE49-F238E27FC236}">
                <a16:creationId xmlns:a16="http://schemas.microsoft.com/office/drawing/2014/main" id="{16118E97-1AF8-B617-4CCB-7BA9D6943526}"/>
              </a:ext>
            </a:extLst>
          </p:cNvPr>
          <p:cNvSpPr>
            <a:spLocks noGrp="1"/>
          </p:cNvSpPr>
          <p:nvPr>
            <p:ph idx="1"/>
          </p:nvPr>
        </p:nvSpPr>
        <p:spPr/>
        <p:txBody>
          <a:bodyPr>
            <a:normAutofit fontScale="62500" lnSpcReduction="20000"/>
          </a:bodyPr>
          <a:lstStyle/>
          <a:p>
            <a:pPr marL="514350" indent="-514350">
              <a:buFont typeface="+mj-lt"/>
              <a:buAutoNum type="arabicPeriod"/>
            </a:pPr>
            <a:r>
              <a:rPr lang="en-US" dirty="0"/>
              <a:t>Meeting opening</a:t>
            </a:r>
          </a:p>
          <a:p>
            <a:pPr marL="914400" lvl="1" indent="-514350">
              <a:buFont typeface="+mj-lt"/>
              <a:buAutoNum type="arabicPeriod"/>
            </a:pPr>
            <a:r>
              <a:rPr lang="en-US" dirty="0"/>
              <a:t>Called to order at 10:30 HST</a:t>
            </a:r>
          </a:p>
          <a:p>
            <a:pPr marL="914400" lvl="1" indent="-514350">
              <a:buFont typeface="+mj-lt"/>
              <a:buAutoNum type="arabicPeriod"/>
            </a:pPr>
            <a:r>
              <a:rPr lang="en-US" dirty="0"/>
              <a:t>Attendance requirements reminder</a:t>
            </a:r>
          </a:p>
          <a:p>
            <a:pPr marL="914400" lvl="1" indent="-514350">
              <a:buFont typeface="+mj-lt"/>
              <a:buAutoNum type="arabicPeriod"/>
            </a:pPr>
            <a:r>
              <a:rPr lang="en-US" dirty="0"/>
              <a:t>Review IEEE Policy slides for pre-PAR activity</a:t>
            </a:r>
          </a:p>
          <a:p>
            <a:pPr marL="914400" lvl="1" indent="-514350">
              <a:buFont typeface="+mj-lt"/>
              <a:buAutoNum type="arabicPeriod"/>
            </a:pPr>
            <a:r>
              <a:rPr lang="en-US" dirty="0"/>
              <a:t>Review agenda in 15-24-0492-01</a:t>
            </a:r>
          </a:p>
          <a:p>
            <a:pPr marL="1314450" lvl="2" indent="-514350">
              <a:buFont typeface="+mj-lt"/>
              <a:buAutoNum type="arabicPeriod"/>
            </a:pPr>
            <a:r>
              <a:rPr lang="en-US" dirty="0"/>
              <a:t>Following neither discussion nor objection, agenda approved by unanimous consent</a:t>
            </a:r>
          </a:p>
          <a:p>
            <a:pPr marL="514350" indent="-514350">
              <a:buFont typeface="+mj-lt"/>
              <a:buAutoNum type="arabicPeriod"/>
            </a:pPr>
            <a:r>
              <a:rPr lang="en-US" dirty="0"/>
              <a:t>Chair presents overview </a:t>
            </a:r>
          </a:p>
          <a:p>
            <a:pPr marL="514350" indent="-514350">
              <a:buFont typeface="+mj-lt"/>
              <a:buAutoNum type="arabicPeriod"/>
            </a:pPr>
            <a:r>
              <a:rPr lang="en-US" dirty="0"/>
              <a:t>Chair presents meeting objectives</a:t>
            </a:r>
          </a:p>
          <a:p>
            <a:pPr marL="514350" indent="-514350">
              <a:buFont typeface="+mj-lt"/>
              <a:buAutoNum type="arabicPeriod"/>
            </a:pPr>
            <a:r>
              <a:rPr lang="en-US" dirty="0"/>
              <a:t>Technical contribution: contained in 15-24-0492-01</a:t>
            </a:r>
          </a:p>
          <a:p>
            <a:pPr marL="914400" lvl="1" indent="-514350">
              <a:buFont typeface="+mj-lt"/>
              <a:buAutoNum type="arabicPeriod"/>
            </a:pPr>
            <a:r>
              <a:rPr lang="en-US" dirty="0"/>
              <a:t>Presented by B. Rolfe</a:t>
            </a:r>
          </a:p>
          <a:p>
            <a:pPr marL="914400" lvl="1" indent="-514350">
              <a:buFont typeface="+mj-lt"/>
              <a:buAutoNum type="arabicPeriod"/>
            </a:pPr>
            <a:r>
              <a:rPr lang="en-US" dirty="0"/>
              <a:t>Discussion follows</a:t>
            </a:r>
          </a:p>
          <a:p>
            <a:pPr marL="514350" indent="-514350">
              <a:buFont typeface="+mj-lt"/>
              <a:buAutoNum type="arabicPeriod"/>
              <a:defRPr/>
            </a:pPr>
            <a:r>
              <a:rPr lang="en-US" sz="3200" dirty="0"/>
              <a:t>Next Steps: </a:t>
            </a:r>
          </a:p>
          <a:p>
            <a:pPr marL="914400" lvl="1" indent="-514350">
              <a:buFont typeface="+mj-lt"/>
              <a:buAutoNum type="arabicPeriod"/>
              <a:defRPr/>
            </a:pPr>
            <a:r>
              <a:rPr lang="en-US" dirty="0"/>
              <a:t>Chair conducts poll on interest: </a:t>
            </a:r>
            <a:r>
              <a:rPr lang="en-US" b="1" dirty="0"/>
              <a:t>Yes/No: 22/0  </a:t>
            </a:r>
            <a:r>
              <a:rPr lang="en-US" dirty="0"/>
              <a:t>[25 remote attendees; 12 in-room]</a:t>
            </a:r>
          </a:p>
          <a:p>
            <a:pPr marL="514350" indent="-514350">
              <a:buFont typeface="+mj-lt"/>
              <a:buAutoNum type="arabicPeriod"/>
              <a:defRPr/>
            </a:pPr>
            <a:r>
              <a:rPr lang="en-US" sz="3200" dirty="0"/>
              <a:t>Any other business: non heard</a:t>
            </a:r>
          </a:p>
          <a:p>
            <a:pPr marL="514350" indent="-514350">
              <a:buFont typeface="+mj-lt"/>
              <a:buAutoNum type="arabicPeriod"/>
              <a:defRPr/>
            </a:pPr>
            <a:r>
              <a:rPr lang="en-US" sz="3200" dirty="0"/>
              <a:t>Adjourn at 11:32 HST</a:t>
            </a:r>
          </a:p>
          <a:p>
            <a:pPr marL="514350" indent="-514350">
              <a:buFont typeface="+mj-lt"/>
              <a:buAutoNum type="arabicPeriod"/>
            </a:pPr>
            <a:endParaRPr lang="en-US" dirty="0"/>
          </a:p>
          <a:p>
            <a:pPr marL="800100" lvl="2" indent="0"/>
            <a:endParaRPr lang="en-US" dirty="0"/>
          </a:p>
          <a:p>
            <a:pPr marL="1314450" lvl="2"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A93700D9-D34C-BF9A-886D-C59A5BE7295F}"/>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4</a:t>
            </a:fld>
            <a:endParaRPr lang="en-US" altLang="en-US"/>
          </a:p>
        </p:txBody>
      </p:sp>
    </p:spTree>
    <p:extLst>
      <p:ext uri="{BB962C8B-B14F-4D97-AF65-F5344CB8AC3E}">
        <p14:creationId xmlns:p14="http://schemas.microsoft.com/office/powerpoint/2010/main" val="2565571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D831F-C133-AF50-8573-D8F6FDD9FDD4}"/>
              </a:ext>
            </a:extLst>
          </p:cNvPr>
          <p:cNvSpPr>
            <a:spLocks noGrp="1"/>
          </p:cNvSpPr>
          <p:nvPr>
            <p:ph type="title"/>
          </p:nvPr>
        </p:nvSpPr>
        <p:spPr>
          <a:xfrm>
            <a:off x="903819" y="685802"/>
            <a:ext cx="10464799" cy="446088"/>
          </a:xfrm>
        </p:spPr>
        <p:txBody>
          <a:bodyPr/>
          <a:lstStyle/>
          <a:p>
            <a:r>
              <a:rPr lang="en-US" dirty="0"/>
              <a:t>Overview of Interest Group</a:t>
            </a:r>
          </a:p>
        </p:txBody>
      </p:sp>
      <p:sp>
        <p:nvSpPr>
          <p:cNvPr id="3" name="Content Placeholder 2">
            <a:extLst>
              <a:ext uri="{FF2B5EF4-FFF2-40B4-BE49-F238E27FC236}">
                <a16:creationId xmlns:a16="http://schemas.microsoft.com/office/drawing/2014/main" id="{ECC6C97F-537F-19DF-09C8-A667714B9BCB}"/>
              </a:ext>
            </a:extLst>
          </p:cNvPr>
          <p:cNvSpPr>
            <a:spLocks noGrp="1"/>
          </p:cNvSpPr>
          <p:nvPr>
            <p:ph idx="1"/>
          </p:nvPr>
        </p:nvSpPr>
        <p:spPr>
          <a:xfrm>
            <a:off x="407368" y="1336751"/>
            <a:ext cx="5472607" cy="4468513"/>
          </a:xfrm>
        </p:spPr>
        <p:txBody>
          <a:bodyPr>
            <a:normAutofit fontScale="85000" lnSpcReduction="20000"/>
          </a:bodyPr>
          <a:lstStyle/>
          <a:p>
            <a:pPr algn="ctr"/>
            <a:r>
              <a:rPr lang="en-US" dirty="0"/>
              <a:t>July IG Results (outputs):</a:t>
            </a:r>
          </a:p>
          <a:p>
            <a:pPr marL="457200" indent="-457200">
              <a:buFont typeface="Arial" panose="020B0604020202020204" pitchFamily="34" charset="0"/>
              <a:buChar char="•"/>
            </a:pPr>
            <a:r>
              <a:rPr lang="en-US" dirty="0"/>
              <a:t>Short term focus:  U-NII 6 GHz band</a:t>
            </a:r>
          </a:p>
          <a:p>
            <a:pPr marL="857250" lvl="1" indent="-457200">
              <a:buFont typeface="Arial" panose="020B0604020202020204" pitchFamily="34" charset="0"/>
              <a:buChar char="•"/>
            </a:pPr>
            <a:r>
              <a:rPr lang="en-US" dirty="0"/>
              <a:t>Consider present occupants</a:t>
            </a:r>
          </a:p>
          <a:p>
            <a:pPr marL="857250" lvl="1" indent="-457200">
              <a:buFont typeface="Arial" panose="020B0604020202020204" pitchFamily="34" charset="0"/>
              <a:buChar char="•"/>
            </a:pPr>
            <a:r>
              <a:rPr lang="en-US" dirty="0"/>
              <a:t>Consider future growth in occupation</a:t>
            </a:r>
          </a:p>
          <a:p>
            <a:pPr marL="1257300" lvl="2" indent="-457200">
              <a:buFont typeface="Arial" panose="020B0604020202020204" pitchFamily="34" charset="0"/>
              <a:buChar char="•"/>
            </a:pPr>
            <a:r>
              <a:rPr lang="en-US" dirty="0"/>
              <a:t>Consider that many current and future users will not be 802 compliant</a:t>
            </a:r>
          </a:p>
          <a:p>
            <a:pPr marL="857250" lvl="1" indent="-457200">
              <a:buFont typeface="Arial" panose="020B0604020202020204" pitchFamily="34" charset="0"/>
              <a:buChar char="•"/>
            </a:pPr>
            <a:r>
              <a:rPr lang="en-US" dirty="0"/>
              <a:t>Expand consideration  to NB+RLAN+UWB coexistence</a:t>
            </a:r>
          </a:p>
          <a:p>
            <a:pPr marL="857250" lvl="1" indent="-457200">
              <a:buFont typeface="Arial" panose="020B0604020202020204" pitchFamily="34" charset="0"/>
              <a:buChar char="•"/>
            </a:pPr>
            <a:r>
              <a:rPr lang="en-US" dirty="0"/>
              <a:t>Support (Not pre-empt) efforts in other projects</a:t>
            </a:r>
          </a:p>
          <a:p>
            <a:pPr marL="400050" lvl="1" indent="0"/>
            <a:endParaRPr lang="en-US" dirty="0"/>
          </a:p>
          <a:p>
            <a:endParaRPr lang="en-US" dirty="0"/>
          </a:p>
        </p:txBody>
      </p:sp>
      <p:sp>
        <p:nvSpPr>
          <p:cNvPr id="4" name="Slide Number Placeholder 3">
            <a:extLst>
              <a:ext uri="{FF2B5EF4-FFF2-40B4-BE49-F238E27FC236}">
                <a16:creationId xmlns:a16="http://schemas.microsoft.com/office/drawing/2014/main" id="{80FF6171-012C-834B-13DB-1CCC09ADA0AA}"/>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5</a:t>
            </a:fld>
            <a:endParaRPr lang="en-US" altLang="en-US"/>
          </a:p>
        </p:txBody>
      </p:sp>
      <p:sp>
        <p:nvSpPr>
          <p:cNvPr id="5" name="Content Placeholder 2">
            <a:extLst>
              <a:ext uri="{FF2B5EF4-FFF2-40B4-BE49-F238E27FC236}">
                <a16:creationId xmlns:a16="http://schemas.microsoft.com/office/drawing/2014/main" id="{476A9C03-7550-9107-F2A9-A9395909FB04}"/>
              </a:ext>
            </a:extLst>
          </p:cNvPr>
          <p:cNvSpPr txBox="1">
            <a:spLocks/>
          </p:cNvSpPr>
          <p:nvPr/>
        </p:nvSpPr>
        <p:spPr bwMode="auto">
          <a:xfrm>
            <a:off x="6168008" y="1371602"/>
            <a:ext cx="5616624" cy="5009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62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lgn="ctr"/>
            <a:r>
              <a:rPr lang="en-US" dirty="0"/>
              <a:t>Ground Rules for This IG </a:t>
            </a:r>
            <a:endParaRPr lang="en-US" kern="0" dirty="0"/>
          </a:p>
          <a:p>
            <a:pPr marL="457200" indent="-457200">
              <a:buFont typeface="Arial" panose="020B0604020202020204" pitchFamily="34" charset="0"/>
              <a:buChar char="•"/>
            </a:pPr>
            <a:r>
              <a:rPr lang="en-US" kern="0" dirty="0"/>
              <a:t>There are many 802 wireless technologies  </a:t>
            </a:r>
          </a:p>
          <a:p>
            <a:pPr marL="857250" lvl="1" indent="-457200">
              <a:buFont typeface="Arial" panose="020B0604020202020204" pitchFamily="34" charset="0"/>
              <a:buChar char="•"/>
            </a:pPr>
            <a:r>
              <a:rPr lang="en-US" b="1" i="1" kern="0" dirty="0"/>
              <a:t>All are important</a:t>
            </a:r>
          </a:p>
          <a:p>
            <a:pPr marL="857250" lvl="1" indent="-457200">
              <a:buFont typeface="Arial" panose="020B0604020202020204" pitchFamily="34" charset="0"/>
              <a:buChar char="•"/>
            </a:pPr>
            <a:r>
              <a:rPr lang="en-US" kern="0" dirty="0"/>
              <a:t>None are more important (in the system view) than others</a:t>
            </a:r>
          </a:p>
          <a:p>
            <a:pPr marL="857250" lvl="1" indent="-457200">
              <a:buFont typeface="Arial" panose="020B0604020202020204" pitchFamily="34" charset="0"/>
              <a:buChar char="•"/>
            </a:pPr>
            <a:r>
              <a:rPr lang="en-US" i="1" u="sng" kern="0" dirty="0"/>
              <a:t>Diversity of uses </a:t>
            </a:r>
            <a:r>
              <a:rPr lang="en-US" kern="0" dirty="0"/>
              <a:t>is an important metric for spectrum efficiency</a:t>
            </a:r>
          </a:p>
          <a:p>
            <a:pPr marL="857250" lvl="1" indent="-457200">
              <a:buFont typeface="Arial" panose="020B0604020202020204" pitchFamily="34" charset="0"/>
              <a:buChar char="•"/>
            </a:pPr>
            <a:r>
              <a:rPr lang="en-US" kern="0" dirty="0"/>
              <a:t>Diversity of technologies is a strength of 802</a:t>
            </a:r>
          </a:p>
          <a:p>
            <a:pPr marL="457200" indent="-457200">
              <a:buFont typeface="Arial" panose="020B0604020202020204" pitchFamily="34" charset="0"/>
              <a:buChar char="•"/>
            </a:pPr>
            <a:r>
              <a:rPr lang="en-US" kern="0" dirty="0"/>
              <a:t>There are other technologies we have to expect (or some uses of our standard)</a:t>
            </a:r>
          </a:p>
          <a:p>
            <a:pPr marL="857250" lvl="1" indent="-457200">
              <a:buFont typeface="Arial" panose="020B0604020202020204" pitchFamily="34" charset="0"/>
              <a:buChar char="•"/>
            </a:pPr>
            <a:r>
              <a:rPr lang="en-US" kern="0" dirty="0"/>
              <a:t>Won’t abide by our protocols and limitations</a:t>
            </a:r>
          </a:p>
          <a:p>
            <a:pPr marL="857250" lvl="1" indent="-457200">
              <a:buFont typeface="Arial" panose="020B0604020202020204" pitchFamily="34" charset="0"/>
              <a:buChar char="•"/>
            </a:pPr>
            <a:r>
              <a:rPr lang="en-US" kern="0" dirty="0"/>
              <a:t>Must abide by regulations</a:t>
            </a:r>
          </a:p>
          <a:p>
            <a:pPr marL="457200" indent="-457200">
              <a:buFont typeface="Arial" panose="020B0604020202020204" pitchFamily="34" charset="0"/>
              <a:buChar char="•"/>
            </a:pPr>
            <a:r>
              <a:rPr lang="en-US" kern="0" dirty="0"/>
              <a:t>802 is not a regulatory body</a:t>
            </a:r>
          </a:p>
          <a:p>
            <a:pPr marL="857250" lvl="1" indent="-457200">
              <a:buFont typeface="Arial" panose="020B0604020202020204" pitchFamily="34" charset="0"/>
              <a:buChar char="•"/>
            </a:pPr>
            <a:r>
              <a:rPr lang="en-US" kern="0" dirty="0"/>
              <a:t>Influence opportunity:  if we present great ideas, people are likely to adopt</a:t>
            </a:r>
          </a:p>
          <a:p>
            <a:pPr marL="857250" lvl="1" indent="-457200">
              <a:buFont typeface="Arial" panose="020B0604020202020204" pitchFamily="34" charset="0"/>
              <a:buChar char="•"/>
            </a:pPr>
            <a:r>
              <a:rPr lang="en-US" kern="0" dirty="0"/>
              <a:t>People are often more influenced by the carrot than the stick</a:t>
            </a:r>
          </a:p>
          <a:p>
            <a:pPr marL="0" indent="0"/>
            <a:endParaRPr lang="en-US" kern="0" dirty="0"/>
          </a:p>
          <a:p>
            <a:pPr marL="457200" indent="-457200">
              <a:buFont typeface="Arial" panose="020B0604020202020204" pitchFamily="34" charset="0"/>
              <a:buChar char="•"/>
            </a:pPr>
            <a:endParaRPr lang="en-US" kern="0" dirty="0"/>
          </a:p>
        </p:txBody>
      </p:sp>
    </p:spTree>
    <p:extLst>
      <p:ext uri="{BB962C8B-B14F-4D97-AF65-F5344CB8AC3E}">
        <p14:creationId xmlns:p14="http://schemas.microsoft.com/office/powerpoint/2010/main" val="140983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5DD4D-7C79-549C-FB5B-5AE5390E4458}"/>
              </a:ext>
            </a:extLst>
          </p:cNvPr>
          <p:cNvSpPr>
            <a:spLocks noGrp="1"/>
          </p:cNvSpPr>
          <p:nvPr>
            <p:ph type="title"/>
          </p:nvPr>
        </p:nvSpPr>
        <p:spPr/>
        <p:txBody>
          <a:bodyPr/>
          <a:lstStyle/>
          <a:p>
            <a:r>
              <a:rPr lang="en-US" dirty="0"/>
              <a:t>Meeting Objectives</a:t>
            </a:r>
          </a:p>
        </p:txBody>
      </p:sp>
      <p:sp>
        <p:nvSpPr>
          <p:cNvPr id="3" name="Content Placeholder 2">
            <a:extLst>
              <a:ext uri="{FF2B5EF4-FFF2-40B4-BE49-F238E27FC236}">
                <a16:creationId xmlns:a16="http://schemas.microsoft.com/office/drawing/2014/main" id="{C98537C5-EB99-3559-939E-22783D1F8438}"/>
              </a:ext>
            </a:extLst>
          </p:cNvPr>
          <p:cNvSpPr>
            <a:spLocks noGrp="1"/>
          </p:cNvSpPr>
          <p:nvPr>
            <p:ph idx="1"/>
          </p:nvPr>
        </p:nvSpPr>
        <p:spPr/>
        <p:txBody>
          <a:bodyPr/>
          <a:lstStyle/>
          <a:p>
            <a:pPr marL="514350" indent="-514350">
              <a:buFont typeface="Wingdings" panose="05000000000000000000" pitchFamily="2" charset="2"/>
              <a:buChar char="ü"/>
            </a:pPr>
            <a:r>
              <a:rPr lang="en-US" dirty="0"/>
              <a:t>Determine if there is interest in improving spectrum access techniques</a:t>
            </a:r>
          </a:p>
          <a:p>
            <a:pPr marL="514350" indent="-514350">
              <a:buFont typeface="Wingdings" panose="05000000000000000000" pitchFamily="2" charset="2"/>
              <a:buChar char="ü"/>
            </a:pPr>
            <a:r>
              <a:rPr lang="en-US" dirty="0"/>
              <a:t>Determine if there is sufficient interest to move forward with IG</a:t>
            </a:r>
          </a:p>
          <a:p>
            <a:pPr marL="514350" indent="-514350">
              <a:buFont typeface="Wingdings" panose="05000000000000000000" pitchFamily="2" charset="2"/>
              <a:buChar char="ü"/>
            </a:pPr>
            <a:r>
              <a:rPr lang="en-US" dirty="0"/>
              <a:t>Review and update prior contribution</a:t>
            </a:r>
          </a:p>
        </p:txBody>
      </p:sp>
      <p:sp>
        <p:nvSpPr>
          <p:cNvPr id="4" name="Slide Number Placeholder 3">
            <a:extLst>
              <a:ext uri="{FF2B5EF4-FFF2-40B4-BE49-F238E27FC236}">
                <a16:creationId xmlns:a16="http://schemas.microsoft.com/office/drawing/2014/main" id="{EF04DF7C-8E1D-E4ED-C683-31232C11FBC9}"/>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6</a:t>
            </a:fld>
            <a:endParaRPr lang="en-US" altLang="en-US"/>
          </a:p>
        </p:txBody>
      </p:sp>
    </p:spTree>
    <p:extLst>
      <p:ext uri="{BB962C8B-B14F-4D97-AF65-F5344CB8AC3E}">
        <p14:creationId xmlns:p14="http://schemas.microsoft.com/office/powerpoint/2010/main" val="3024468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4255E-F994-70A2-B048-84BC660DEAD3}"/>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166BBC38-A3B5-0B57-746D-46335133CFDE}"/>
              </a:ext>
            </a:extLst>
          </p:cNvPr>
          <p:cNvSpPr>
            <a:spLocks noGrp="1"/>
          </p:cNvSpPr>
          <p:nvPr>
            <p:ph idx="1"/>
          </p:nvPr>
        </p:nvSpPr>
        <p:spPr/>
        <p:txBody>
          <a:bodyPr>
            <a:normAutofit lnSpcReduction="10000"/>
          </a:bodyPr>
          <a:lstStyle/>
          <a:p>
            <a:pPr marL="457200" indent="-457200">
              <a:buFont typeface="Arial" panose="020B0604020202020204" pitchFamily="34" charset="0"/>
              <a:buChar char="•"/>
            </a:pPr>
            <a:r>
              <a:rPr lang="en-US" dirty="0"/>
              <a:t>Assess interest:</a:t>
            </a:r>
          </a:p>
          <a:p>
            <a:pPr marL="914400" lvl="1" indent="-514350">
              <a:buFont typeface="+mj-lt"/>
              <a:buAutoNum type="arabicPeriod"/>
            </a:pPr>
            <a:r>
              <a:rPr lang="en-US" dirty="0"/>
              <a:t>Question:  How many people are interested in continuing to explore better access methods and new ideas for effective sharing?</a:t>
            </a:r>
          </a:p>
          <a:p>
            <a:pPr marL="800100" lvl="2" indent="0"/>
            <a:r>
              <a:rPr lang="en-US" dirty="0">
                <a:highlight>
                  <a:srgbClr val="FFFF00"/>
                </a:highlight>
              </a:rPr>
              <a:t>Yes/No: 22/0</a:t>
            </a:r>
          </a:p>
          <a:p>
            <a:pPr marL="800100" lvl="2" indent="0"/>
            <a:r>
              <a:rPr lang="en-US" dirty="0">
                <a:highlight>
                  <a:srgbClr val="FFFF00"/>
                </a:highlight>
              </a:rPr>
              <a:t>[25 remote attendees; 12 in-room]</a:t>
            </a:r>
          </a:p>
          <a:p>
            <a:pPr marL="457200" indent="-457200">
              <a:buFont typeface="Arial" panose="020B0604020202020204" pitchFamily="34" charset="0"/>
              <a:buChar char="•"/>
            </a:pPr>
            <a:r>
              <a:rPr lang="en-US" dirty="0"/>
              <a:t>Next Meeting (contribution driven):</a:t>
            </a:r>
          </a:p>
          <a:p>
            <a:pPr marL="857250" lvl="1" indent="-457200">
              <a:buFont typeface="Arial" panose="020B0604020202020204" pitchFamily="34" charset="0"/>
              <a:buChar char="•"/>
            </a:pPr>
            <a:r>
              <a:rPr lang="en-US" dirty="0"/>
              <a:t>Determine if SG is warranted</a:t>
            </a:r>
          </a:p>
          <a:p>
            <a:pPr marL="1257300" lvl="2" indent="-457200">
              <a:buFont typeface="Arial" panose="020B0604020202020204" pitchFamily="34" charset="0"/>
              <a:buChar char="•"/>
            </a:pPr>
            <a:r>
              <a:rPr lang="en-US" dirty="0"/>
              <a:t>Explore technical options available now (current standards)</a:t>
            </a:r>
          </a:p>
          <a:p>
            <a:pPr marL="1257300" lvl="2" indent="-457200">
              <a:buFont typeface="Arial" panose="020B0604020202020204" pitchFamily="34" charset="0"/>
              <a:buChar char="•"/>
            </a:pPr>
            <a:r>
              <a:rPr lang="en-US" dirty="0"/>
              <a:t>Explore new, promising approaches </a:t>
            </a:r>
          </a:p>
          <a:p>
            <a:pPr marL="1257300" lvl="2" indent="-457200">
              <a:buFont typeface="Arial" panose="020B0604020202020204" pitchFamily="34" charset="0"/>
              <a:buChar char="•"/>
            </a:pPr>
            <a:r>
              <a:rPr lang="en-US" dirty="0"/>
              <a:t>Define project options and discuss</a:t>
            </a:r>
          </a:p>
        </p:txBody>
      </p:sp>
      <p:sp>
        <p:nvSpPr>
          <p:cNvPr id="4" name="Slide Number Placeholder 3">
            <a:extLst>
              <a:ext uri="{FF2B5EF4-FFF2-40B4-BE49-F238E27FC236}">
                <a16:creationId xmlns:a16="http://schemas.microsoft.com/office/drawing/2014/main" id="{2A03D557-D084-5AEF-3205-A4F39DEED39C}"/>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7</a:t>
            </a:fld>
            <a:endParaRPr lang="en-US" altLang="en-US"/>
          </a:p>
        </p:txBody>
      </p:sp>
    </p:spTree>
    <p:extLst>
      <p:ext uri="{BB962C8B-B14F-4D97-AF65-F5344CB8AC3E}">
        <p14:creationId xmlns:p14="http://schemas.microsoft.com/office/powerpoint/2010/main" val="2309969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77261-16FD-593E-495A-948631B4D99F}"/>
              </a:ext>
            </a:extLst>
          </p:cNvPr>
          <p:cNvSpPr>
            <a:spLocks noGrp="1"/>
          </p:cNvSpPr>
          <p:nvPr>
            <p:ph type="title"/>
          </p:nvPr>
        </p:nvSpPr>
        <p:spPr>
          <a:xfrm>
            <a:off x="887785" y="672889"/>
            <a:ext cx="10464799" cy="1159023"/>
          </a:xfrm>
          <a:ln>
            <a:solidFill>
              <a:schemeClr val="accent1">
                <a:lumMod val="50000"/>
              </a:schemeClr>
            </a:solidFill>
          </a:ln>
        </p:spPr>
        <p:txBody>
          <a:bodyPr>
            <a:noAutofit/>
          </a:bodyPr>
          <a:lstStyle/>
          <a:p>
            <a:r>
              <a:rPr lang="en-US" sz="3200" dirty="0"/>
              <a:t>Call for contributions and</a:t>
            </a:r>
            <a:br>
              <a:rPr lang="en-US" sz="3200" dirty="0"/>
            </a:br>
            <a:r>
              <a:rPr lang="en-US" sz="3200" dirty="0"/>
              <a:t>Proposed Direction for IG</a:t>
            </a:r>
          </a:p>
        </p:txBody>
      </p:sp>
      <p:sp>
        <p:nvSpPr>
          <p:cNvPr id="3" name="Content Placeholder 2">
            <a:extLst>
              <a:ext uri="{FF2B5EF4-FFF2-40B4-BE49-F238E27FC236}">
                <a16:creationId xmlns:a16="http://schemas.microsoft.com/office/drawing/2014/main" id="{21E4B7E6-9D6F-57A0-E1BF-906E61F86E54}"/>
              </a:ext>
            </a:extLst>
          </p:cNvPr>
          <p:cNvSpPr>
            <a:spLocks noGrp="1"/>
          </p:cNvSpPr>
          <p:nvPr>
            <p:ph idx="1"/>
          </p:nvPr>
        </p:nvSpPr>
        <p:spPr>
          <a:xfrm>
            <a:off x="927959" y="2060848"/>
            <a:ext cx="10437283" cy="4179616"/>
          </a:xfrm>
        </p:spPr>
        <p:txBody>
          <a:bodyPr>
            <a:normAutofit fontScale="85000" lnSpcReduction="20000"/>
          </a:bodyPr>
          <a:lstStyle/>
          <a:p>
            <a:pPr marL="457200" indent="-457200">
              <a:buFont typeface="Arial" panose="020B0604020202020204" pitchFamily="34" charset="0"/>
              <a:buChar char="•"/>
            </a:pPr>
            <a:r>
              <a:rPr lang="en-US" dirty="0"/>
              <a:t>Consider spectrum access recommendations within the scope of 802</a:t>
            </a:r>
          </a:p>
          <a:p>
            <a:pPr marL="857250" lvl="1" indent="-457200">
              <a:buFont typeface="Arial" panose="020B0604020202020204" pitchFamily="34" charset="0"/>
              <a:buChar char="•"/>
            </a:pPr>
            <a:r>
              <a:rPr lang="en-US" dirty="0"/>
              <a:t>Can be “above the MAC” (e.g. 802.15.5 and 802.15.10) and/or spanning use of multiple standards (e.g. 802.19.3)</a:t>
            </a:r>
          </a:p>
          <a:p>
            <a:pPr marL="1257300" lvl="2" indent="-457200">
              <a:buFont typeface="Arial" panose="020B0604020202020204" pitchFamily="34" charset="0"/>
              <a:buChar char="•"/>
            </a:pPr>
            <a:r>
              <a:rPr lang="en-US" dirty="0"/>
              <a:t>How to use features of the MAC to achieve a specific function </a:t>
            </a:r>
          </a:p>
          <a:p>
            <a:pPr marL="1257300" lvl="2" indent="-457200">
              <a:buFont typeface="Arial" panose="020B0604020202020204" pitchFamily="34" charset="0"/>
              <a:buChar char="•"/>
            </a:pPr>
            <a:r>
              <a:rPr lang="en-US" dirty="0"/>
              <a:t>How to use features of the MAC to address different optimization scenarios</a:t>
            </a:r>
          </a:p>
          <a:p>
            <a:pPr marL="857250" lvl="1" indent="-457200">
              <a:buFont typeface="Arial" panose="020B0604020202020204" pitchFamily="34" charset="0"/>
              <a:buChar char="•"/>
            </a:pPr>
            <a:r>
              <a:rPr lang="en-US" dirty="0"/>
              <a:t>Can be recommendations for new features in 802 MACs</a:t>
            </a:r>
          </a:p>
          <a:p>
            <a:pPr marL="1257300" lvl="2" indent="-457200">
              <a:buFont typeface="Arial" panose="020B0604020202020204" pitchFamily="34" charset="0"/>
              <a:buChar char="•"/>
            </a:pPr>
            <a:r>
              <a:rPr lang="en-US" dirty="0"/>
              <a:t>Recommend a project in WG 15</a:t>
            </a:r>
          </a:p>
          <a:p>
            <a:pPr marL="1257300" lvl="2" indent="-457200">
              <a:buFont typeface="Arial" panose="020B0604020202020204" pitchFamily="34" charset="0"/>
              <a:buChar char="•"/>
            </a:pPr>
            <a:r>
              <a:rPr lang="en-US" dirty="0"/>
              <a:t>Recommend a project in WG 11</a:t>
            </a:r>
          </a:p>
          <a:p>
            <a:pPr marL="857250" lvl="1" indent="-457200">
              <a:buFont typeface="Arial" panose="020B0604020202020204" pitchFamily="34" charset="0"/>
              <a:buChar char="•"/>
            </a:pPr>
            <a:r>
              <a:rPr lang="en-US" dirty="0"/>
              <a:t>Think beyond “one size fits all” </a:t>
            </a:r>
          </a:p>
          <a:p>
            <a:pPr marL="857250" lvl="1" indent="-457200">
              <a:buFont typeface="Arial" panose="020B0604020202020204" pitchFamily="34" charset="0"/>
              <a:buChar char="•"/>
            </a:pPr>
            <a:r>
              <a:rPr lang="en-US" dirty="0"/>
              <a:t>Think beyond “what we already have done”</a:t>
            </a:r>
          </a:p>
          <a:p>
            <a:pPr marL="857250" lvl="1" indent="-457200">
              <a:buFont typeface="Arial" panose="020B0604020202020204" pitchFamily="34" charset="0"/>
              <a:buChar char="•"/>
            </a:pPr>
            <a:endParaRPr lang="en-US" dirty="0"/>
          </a:p>
          <a:p>
            <a:pPr marL="400050" lvl="1" indent="0"/>
            <a:endParaRPr lang="en-US" dirty="0"/>
          </a:p>
        </p:txBody>
      </p:sp>
      <p:sp>
        <p:nvSpPr>
          <p:cNvPr id="4" name="Slide Number Placeholder 3">
            <a:extLst>
              <a:ext uri="{FF2B5EF4-FFF2-40B4-BE49-F238E27FC236}">
                <a16:creationId xmlns:a16="http://schemas.microsoft.com/office/drawing/2014/main" id="{6F1C2F0B-C8E4-61D0-58C7-D83E6D30CB61}"/>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8</a:t>
            </a:fld>
            <a:endParaRPr lang="en-US" altLang="en-US"/>
          </a:p>
        </p:txBody>
      </p:sp>
    </p:spTree>
    <p:extLst>
      <p:ext uri="{BB962C8B-B14F-4D97-AF65-F5344CB8AC3E}">
        <p14:creationId xmlns:p14="http://schemas.microsoft.com/office/powerpoint/2010/main" val="158215559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15119</TotalTime>
  <Words>705</Words>
  <Application>Microsoft Office PowerPoint</Application>
  <PresentationFormat>Widescreen</PresentationFormat>
  <Paragraphs>95</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 Unicode MS</vt:lpstr>
      <vt:lpstr>Arial</vt:lpstr>
      <vt:lpstr>Times New Roman</vt:lpstr>
      <vt:lpstr>Wingdings</vt:lpstr>
      <vt:lpstr>Office Theme</vt:lpstr>
      <vt:lpstr>PowerPoint Presentation</vt:lpstr>
      <vt:lpstr>September 2024 802 Wireless Interim Session Interest Group, Spectrum Access</vt:lpstr>
      <vt:lpstr>Agenda</vt:lpstr>
      <vt:lpstr>Meeting Overhead</vt:lpstr>
      <vt:lpstr>Overview of Interest Group</vt:lpstr>
      <vt:lpstr>Meeting Objectives</vt:lpstr>
      <vt:lpstr>Next Steps</vt:lpstr>
      <vt:lpstr>Call for contributions and Proposed Direction for IG</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Agenda and Meeting Sides</dc:title>
  <dc:subject/>
  <dc:creator>Phil Beecher</dc:creator>
  <cp:keywords>March 2024 Plenary</cp:keywords>
  <dc:description>15-24-0162-01-wng0</dc:description>
  <cp:lastModifiedBy>Benjamin Rolfe</cp:lastModifiedBy>
  <cp:revision>134</cp:revision>
  <cp:lastPrinted>2000-03-07T00:55:37Z</cp:lastPrinted>
  <dcterms:created xsi:type="dcterms:W3CDTF">2016-01-17T22:48:36Z</dcterms:created>
  <dcterms:modified xsi:type="dcterms:W3CDTF">2024-09-11T19:59:26Z</dcterms:modified>
  <cp:category/>
</cp:coreProperties>
</file>