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handoutMasterIdLst>
    <p:handoutMasterId r:id="rId14"/>
  </p:handoutMasterIdLst>
  <p:sldIdLst>
    <p:sldId id="346" r:id="rId4"/>
    <p:sldId id="311" r:id="rId6"/>
    <p:sldId id="339" r:id="rId7"/>
    <p:sldId id="405" r:id="rId8"/>
    <p:sldId id="406" r:id="rId9"/>
    <p:sldId id="412" r:id="rId10"/>
    <p:sldId id="407" r:id="rId11"/>
    <p:sldId id="409"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28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5775" autoAdjust="0"/>
  </p:normalViewPr>
  <p:slideViewPr>
    <p:cSldViewPr showGuides="1">
      <p:cViewPr varScale="1">
        <p:scale>
          <a:sx n="110" d="100"/>
          <a:sy n="110" d="100"/>
        </p:scale>
        <p:origin x="1544" y="184"/>
      </p:cViewPr>
      <p:guideLst>
        <p:guide orient="horz" pos="2164"/>
        <p:guide pos="285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8" d="100"/>
          <a:sy n="108" d="100"/>
        </p:scale>
        <p:origin x="1158" y="114"/>
      </p:cViewPr>
      <p:guideLst>
        <p:guide orient="horz" pos="2934"/>
        <p:guide pos="219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imes New Roman" panose="02020603050405020304" pitchFamily="18" charset="0"/>
                <a:cs typeface="Times New Roman" panose="02020603050405020304" pitchFamily="18" charset="0"/>
              </a:rPr>
              <a:t>information on how to use NG-OWC to future-proof satellite communication systems, providing high-capacity, scalable solutions for NG-space networks.</a:t>
            </a:r>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t>I discuss the OCC within the context of intra-satellite communication frameworks.</a:t>
            </a:r>
            <a:endParaRPr lang="en-US"/>
          </a:p>
          <a:p>
            <a:r>
              <a:rPr lang="en-US" dirty="0">
                <a:latin typeface="Times New Roman" panose="02020603050405020304" pitchFamily="18" charset="0"/>
                <a:cs typeface="Times New Roman" panose="02020603050405020304" pitchFamily="18" charset="0"/>
                <a:sym typeface="+mn-ea"/>
              </a:rPr>
              <a:t>Optical Camera Communication is an extension of the Visible Light Communications (VLC) technology.</a:t>
            </a:r>
            <a:endParaRPr lang="en-US"/>
          </a:p>
          <a:p>
            <a:r>
              <a:rPr lang="en-US"/>
              <a:t>The industry is increasingly interested in OCC technology, leading to standards like IEEE 802.15.7m and ISO 22738, which incorporate OCC in new physical layers.</a:t>
            </a:r>
            <a:endParaRPr lang="en-US"/>
          </a:p>
          <a:p>
            <a:r>
              <a:rPr lang="en-US" altLang="ja-JP" dirty="0">
                <a:latin typeface="Times New Roman" panose="02020603050405020304" pitchFamily="18" charset="0"/>
                <a:cs typeface="Times New Roman" panose="02020603050405020304" pitchFamily="18" charset="0"/>
                <a:sym typeface="+mn-ea"/>
              </a:rPr>
              <a:t>In intra-satellite environments, </a:t>
            </a:r>
            <a:r>
              <a:rPr lang="en-US" altLang="ja-JP" b="1" dirty="0">
                <a:latin typeface="Times New Roman" panose="02020603050405020304" pitchFamily="18" charset="0"/>
                <a:cs typeface="Times New Roman" panose="02020603050405020304" pitchFamily="18" charset="0"/>
                <a:sym typeface="+mn-ea"/>
              </a:rPr>
              <a:t>OCC</a:t>
            </a:r>
            <a:r>
              <a:rPr lang="en-US" altLang="ja-JP" dirty="0">
                <a:latin typeface="Times New Roman" panose="02020603050405020304" pitchFamily="18" charset="0"/>
                <a:cs typeface="Times New Roman" panose="02020603050405020304" pitchFamily="18" charset="0"/>
                <a:sym typeface="+mn-ea"/>
              </a:rPr>
              <a:t> systems can enhance communication between satellite devices due to their electromagnetic robustness and reduced size and weight.</a:t>
            </a:r>
            <a:endParaRPr lang="en-US" dirty="0">
              <a:latin typeface="Times New Roman" panose="02020603050405020304" pitchFamily="18" charset="0"/>
              <a:cs typeface="Times New Roman" panose="02020603050405020304" pitchFamily="18" charset="0"/>
            </a:endParaRPr>
          </a:p>
          <a:p>
            <a:r>
              <a:rPr lang="en-US" altLang="ja-JP" dirty="0">
                <a:latin typeface="Times New Roman" panose="02020603050405020304" pitchFamily="18" charset="0"/>
                <a:cs typeface="Times New Roman" panose="02020603050405020304" pitchFamily="18" charset="0"/>
                <a:sym typeface="+mn-ea"/>
              </a:rPr>
              <a:t>Spatial Division Multiple Access (</a:t>
            </a:r>
            <a:r>
              <a:rPr lang="en-US" altLang="ja-JP" b="1" dirty="0">
                <a:latin typeface="Times New Roman" panose="02020603050405020304" pitchFamily="18" charset="0"/>
                <a:cs typeface="Times New Roman" panose="02020603050405020304" pitchFamily="18" charset="0"/>
                <a:sym typeface="+mn-ea"/>
              </a:rPr>
              <a:t>SDMA</a:t>
            </a:r>
            <a:r>
              <a:rPr lang="en-US" altLang="ja-JP" dirty="0">
                <a:latin typeface="Times New Roman" panose="02020603050405020304" pitchFamily="18" charset="0"/>
                <a:cs typeface="Times New Roman" panose="02020603050405020304" pitchFamily="18" charset="0"/>
                <a:sym typeface="+mn-ea"/>
              </a:rPr>
              <a:t>) The users go over a few more features of the OCC technology that make it particularly appropriate for the intra-satellite environment in this section. </a:t>
            </a:r>
            <a:endParaRPr lang="en-US" altLang="ja-JP" dirty="0">
              <a:latin typeface="Times New Roman" panose="02020603050405020304" pitchFamily="18" charset="0"/>
              <a:cs typeface="Times New Roman" panose="02020603050405020304" pitchFamily="18" charset="0"/>
            </a:endParaRPr>
          </a:p>
          <a:p>
            <a:endParaRPr lang="en-US"/>
          </a:p>
        </p:txBody>
      </p:sp>
      <p:sp>
        <p:nvSpPr>
          <p:cNvPr id="4" name="Header Placeholder 3"/>
          <p:cNvSpPr>
            <a:spLocks noGrp="1"/>
          </p:cNvSpPr>
          <p:nvPr>
            <p:ph type="hdr" sz="quarter"/>
          </p:nvPr>
        </p:nvSpPr>
        <p:spPr/>
        <p:txBody>
          <a:bodyPr/>
          <a:p>
            <a:r>
              <a:rPr lang="en-US" dirty="0"/>
              <a:t>January 2022</a:t>
            </a:r>
            <a:endParaRPr lang="en-US" dirty="0"/>
          </a:p>
        </p:txBody>
      </p:sp>
      <p:sp>
        <p:nvSpPr>
          <p:cNvPr id="5" name="Footer Placeholder 4"/>
          <p:cNvSpPr>
            <a:spLocks noGrp="1"/>
          </p:cNvSpPr>
          <p:nvPr>
            <p:ph type="ftr" sz="quarter" idx="4"/>
          </p:nvPr>
        </p:nvSpPr>
        <p:spPr/>
        <p:txBody>
          <a:bodyPr/>
          <a:p>
            <a:r>
              <a:rPr lang="en-US"/>
              <a:t>Submission</a:t>
            </a:r>
            <a:endParaRPr lang="en-US"/>
          </a:p>
        </p:txBody>
      </p:sp>
      <p:sp>
        <p:nvSpPr>
          <p:cNvPr id="6" name="Slide Number Placeholder 5"/>
          <p:cNvSpPr>
            <a:spLocks noGrp="1"/>
          </p:cNvSpPr>
          <p:nvPr>
            <p:ph type="sldNum" sz="quarter" idx="5"/>
          </p:nvPr>
        </p:nvSpPr>
        <p:spPr/>
        <p:txBody>
          <a:bodyPr/>
          <a:p>
            <a:fld id="{15234A02-7D3B-CD49-A0E0-CACF1D6BF2B3}"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a:spLocks noGrp="1"/>
          </p:cNvSpPr>
          <p:nvPr>
            <p:ph type="sldImg" idx="2"/>
          </p:nvPr>
        </p:nvSpPr>
        <p:spPr/>
      </p:sp>
      <p:sp>
        <p:nvSpPr>
          <p:cNvPr id="3" name="Text Placeholder 2"/>
          <p:cNvSpPr>
            <a:spLocks noGrp="1"/>
          </p:cNvSpPr>
          <p:nvPr>
            <p:ph type="body" idx="3"/>
          </p:nvPr>
        </p:nvSpPr>
        <p:spPr/>
        <p:txBody>
          <a:bodyPr/>
          <a:p>
            <a:r>
              <a:rPr lang="en-US" altLang="ja-JP" dirty="0">
                <a:latin typeface="Times New Roman" panose="02020603050405020304" pitchFamily="18" charset="0"/>
                <a:cs typeface="Times New Roman" panose="02020603050405020304" pitchFamily="18" charset="0"/>
                <a:sym typeface="+mn-ea"/>
              </a:rPr>
              <a:t>The convergence of </a:t>
            </a:r>
            <a:r>
              <a:rPr lang="en-US" altLang="ja-JP" b="1" dirty="0">
                <a:latin typeface="Times New Roman" panose="02020603050405020304" pitchFamily="18" charset="0"/>
                <a:cs typeface="Times New Roman" panose="02020603050405020304" pitchFamily="18" charset="0"/>
                <a:sym typeface="+mn-ea"/>
              </a:rPr>
              <a:t>SDMA</a:t>
            </a:r>
            <a:r>
              <a:rPr lang="en-US" altLang="ja-JP" dirty="0">
                <a:latin typeface="Times New Roman" panose="02020603050405020304" pitchFamily="18" charset="0"/>
                <a:cs typeface="Times New Roman" panose="02020603050405020304" pitchFamily="18" charset="0"/>
                <a:sym typeface="+mn-ea"/>
              </a:rPr>
              <a:t>, </a:t>
            </a:r>
            <a:r>
              <a:rPr lang="en-US" altLang="ja-JP" b="1" dirty="0">
                <a:latin typeface="Times New Roman" panose="02020603050405020304" pitchFamily="18" charset="0"/>
                <a:cs typeface="Times New Roman" panose="02020603050405020304" pitchFamily="18" charset="0"/>
                <a:sym typeface="+mn-ea"/>
              </a:rPr>
              <a:t>WDM</a:t>
            </a:r>
            <a:r>
              <a:rPr lang="en-US" altLang="ja-JP" dirty="0">
                <a:latin typeface="Times New Roman" panose="02020603050405020304" pitchFamily="18" charset="0"/>
                <a:cs typeface="Times New Roman" panose="02020603050405020304" pitchFamily="18" charset="0"/>
                <a:sym typeface="+mn-ea"/>
              </a:rPr>
              <a:t>, and </a:t>
            </a:r>
            <a:r>
              <a:rPr lang="en-US" altLang="ja-JP" b="1" dirty="0">
                <a:latin typeface="Times New Roman" panose="02020603050405020304" pitchFamily="18" charset="0"/>
                <a:cs typeface="Times New Roman" panose="02020603050405020304" pitchFamily="18" charset="0"/>
                <a:sym typeface="+mn-ea"/>
              </a:rPr>
              <a:t>OCC</a:t>
            </a:r>
            <a:r>
              <a:rPr lang="en-US" altLang="ja-JP" dirty="0">
                <a:latin typeface="Times New Roman" panose="02020603050405020304" pitchFamily="18" charset="0"/>
                <a:cs typeface="Times New Roman" panose="02020603050405020304" pitchFamily="18" charset="0"/>
                <a:sym typeface="+mn-ea"/>
              </a:rPr>
              <a:t> offers a powerful solution for advancing optical wireless communication systems.</a:t>
            </a:r>
            <a:endParaRPr lang="en-US"/>
          </a:p>
          <a:p>
            <a:r>
              <a:rPr lang="en-US" b="1"/>
              <a:t>SDMA</a:t>
            </a:r>
            <a:r>
              <a:rPr lang="en-US"/>
              <a:t>  enables the sharing of multiple data links on the same receiver, thereby reducing system complexity and cost.</a:t>
            </a:r>
            <a:endParaRPr lang="en-US"/>
          </a:p>
          <a:p>
            <a:r>
              <a:rPr lang="en-US" altLang="ja-JP" dirty="0">
                <a:latin typeface="Times New Roman" panose="02020603050405020304" pitchFamily="18" charset="0"/>
                <a:cs typeface="Times New Roman" panose="02020603050405020304" pitchFamily="18" charset="0"/>
                <a:sym typeface="+mn-ea"/>
              </a:rPr>
              <a:t>The convergence of </a:t>
            </a:r>
            <a:r>
              <a:rPr lang="en-US" altLang="ja-JP" b="1" dirty="0">
                <a:latin typeface="Times New Roman" panose="02020603050405020304" pitchFamily="18" charset="0"/>
                <a:cs typeface="Times New Roman" panose="02020603050405020304" pitchFamily="18" charset="0"/>
                <a:sym typeface="+mn-ea"/>
              </a:rPr>
              <a:t>SDMA</a:t>
            </a:r>
            <a:r>
              <a:rPr lang="en-US" altLang="ja-JP" dirty="0">
                <a:latin typeface="Times New Roman" panose="02020603050405020304" pitchFamily="18" charset="0"/>
                <a:cs typeface="Times New Roman" panose="02020603050405020304" pitchFamily="18" charset="0"/>
                <a:sym typeface="+mn-ea"/>
              </a:rPr>
              <a:t>, Wavelength division multiplexing(</a:t>
            </a:r>
            <a:r>
              <a:rPr lang="en-US" altLang="ja-JP" b="1" dirty="0">
                <a:latin typeface="Times New Roman" panose="02020603050405020304" pitchFamily="18" charset="0"/>
                <a:cs typeface="Times New Roman" panose="02020603050405020304" pitchFamily="18" charset="0"/>
                <a:sym typeface="+mn-ea"/>
              </a:rPr>
              <a:t>WDM)</a:t>
            </a:r>
            <a:r>
              <a:rPr lang="en-US" altLang="ja-JP" dirty="0">
                <a:latin typeface="Times New Roman" panose="02020603050405020304" pitchFamily="18" charset="0"/>
                <a:cs typeface="Times New Roman" panose="02020603050405020304" pitchFamily="18" charset="0"/>
                <a:sym typeface="+mn-ea"/>
              </a:rPr>
              <a:t>, and </a:t>
            </a:r>
            <a:r>
              <a:rPr lang="en-US" altLang="ja-JP" b="1" dirty="0">
                <a:latin typeface="Times New Roman" panose="02020603050405020304" pitchFamily="18" charset="0"/>
                <a:cs typeface="Times New Roman" panose="02020603050405020304" pitchFamily="18" charset="0"/>
                <a:sym typeface="+mn-ea"/>
              </a:rPr>
              <a:t>OCC</a:t>
            </a:r>
            <a:r>
              <a:rPr lang="en-US" altLang="ja-JP" dirty="0">
                <a:latin typeface="Times New Roman" panose="02020603050405020304" pitchFamily="18" charset="0"/>
                <a:cs typeface="Times New Roman" panose="02020603050405020304" pitchFamily="18" charset="0"/>
                <a:sym typeface="+mn-ea"/>
              </a:rPr>
              <a:t> offers a powerful solution for advancing optical wireless communication systems. </a:t>
            </a:r>
            <a:endParaRPr lang="en-US" altLang="ja-JP" dirty="0">
              <a:latin typeface="Times New Roman" panose="02020603050405020304" pitchFamily="18" charset="0"/>
              <a:cs typeface="Times New Roman" panose="02020603050405020304" pitchFamily="18" charset="0"/>
            </a:endParaRPr>
          </a:p>
          <a:p>
            <a:r>
              <a:rPr lang="en-US" altLang="ja-JP" b="1" dirty="0">
                <a:latin typeface="Times New Roman" panose="02020603050405020304" pitchFamily="18" charset="0"/>
                <a:cs typeface="Times New Roman" panose="02020603050405020304" pitchFamily="18" charset="0"/>
                <a:sym typeface="+mn-ea"/>
              </a:rPr>
              <a:t>SDMA</a:t>
            </a:r>
            <a:r>
              <a:rPr lang="en-US" altLang="ja-JP" dirty="0">
                <a:latin typeface="Times New Roman" panose="02020603050405020304" pitchFamily="18" charset="0"/>
                <a:cs typeface="Times New Roman" panose="02020603050405020304" pitchFamily="18" charset="0"/>
                <a:sym typeface="+mn-ea"/>
              </a:rPr>
              <a:t> and</a:t>
            </a:r>
            <a:r>
              <a:rPr lang="en-US" altLang="ja-JP" b="1" dirty="0">
                <a:latin typeface="Times New Roman" panose="02020603050405020304" pitchFamily="18" charset="0"/>
                <a:cs typeface="Times New Roman" panose="02020603050405020304" pitchFamily="18" charset="0"/>
                <a:sym typeface="+mn-ea"/>
              </a:rPr>
              <a:t> WDM</a:t>
            </a:r>
            <a:r>
              <a:rPr lang="en-US" altLang="ja-JP" dirty="0">
                <a:latin typeface="Times New Roman" panose="02020603050405020304" pitchFamily="18" charset="0"/>
                <a:cs typeface="Times New Roman" panose="02020603050405020304" pitchFamily="18" charset="0"/>
                <a:sym typeface="+mn-ea"/>
              </a:rPr>
              <a:t> enhance capacity and efficiency, while </a:t>
            </a:r>
            <a:r>
              <a:rPr lang="en-US" altLang="ja-JP" b="1" dirty="0">
                <a:latin typeface="Times New Roman" panose="02020603050405020304" pitchFamily="18" charset="0"/>
                <a:cs typeface="Times New Roman" panose="02020603050405020304" pitchFamily="18" charset="0"/>
                <a:sym typeface="+mn-ea"/>
              </a:rPr>
              <a:t>OCC</a:t>
            </a:r>
            <a:r>
              <a:rPr lang="en-US" altLang="ja-JP" dirty="0">
                <a:latin typeface="Times New Roman" panose="02020603050405020304" pitchFamily="18" charset="0"/>
                <a:cs typeface="Times New Roman" panose="02020603050405020304" pitchFamily="18" charset="0"/>
                <a:sym typeface="+mn-ea"/>
              </a:rPr>
              <a:t> leverages optical cameras for high-speed, high-resolution data exchange.</a:t>
            </a:r>
            <a:endParaRPr lang="en-US" altLang="ja-JP" dirty="0">
              <a:latin typeface="Times New Roman" panose="02020603050405020304" pitchFamily="18" charset="0"/>
              <a:cs typeface="Times New Roman" panose="02020603050405020304" pitchFamily="18" charset="0"/>
              <a:sym typeface="+mn-ea"/>
            </a:endParaRPr>
          </a:p>
          <a:p>
            <a:r>
              <a:rPr lang="en-US" altLang="ja-JP" dirty="0">
                <a:latin typeface="Times New Roman" panose="02020603050405020304" pitchFamily="18" charset="0"/>
                <a:cs typeface="Times New Roman" panose="02020603050405020304" pitchFamily="18" charset="0"/>
                <a:sym typeface="+mn-ea"/>
              </a:rPr>
              <a:t>The receiver camera can support multiple elements based on its field of view and emitter size, as illustrated in </a:t>
            </a:r>
            <a:r>
              <a:rPr lang="en-US" altLang="ja-JP" b="1" dirty="0">
                <a:latin typeface="Times New Roman" panose="02020603050405020304" pitchFamily="18" charset="0"/>
                <a:cs typeface="Times New Roman" panose="02020603050405020304" pitchFamily="18" charset="0"/>
                <a:sym typeface="+mn-ea"/>
              </a:rPr>
              <a:t>Figure 1.</a:t>
            </a:r>
            <a:r>
              <a:rPr lang="en-US" altLang="ja-JP" dirty="0">
                <a:latin typeface="Times New Roman" panose="02020603050405020304" pitchFamily="18" charset="0"/>
                <a:cs typeface="Times New Roman" panose="02020603050405020304" pitchFamily="18" charset="0"/>
                <a:sym typeface="+mn-ea"/>
              </a:rPr>
              <a:t> </a:t>
            </a:r>
            <a:endParaRPr lang="en-US" altLang="ja-JP" dirty="0">
              <a:latin typeface="Times New Roman" panose="02020603050405020304" pitchFamily="18" charset="0"/>
              <a:cs typeface="Times New Roman" panose="02020603050405020304" pitchFamily="18" charset="0"/>
            </a:endParaRPr>
          </a:p>
          <a:p>
            <a:r>
              <a:rPr lang="en-US"/>
              <a:t>Utilizing different wavelengths for optical links creates a hierarchy, enabling identification of transmission origin and purpose by transmitted wavelength, as illustrated in </a:t>
            </a:r>
            <a:r>
              <a:rPr lang="en-US" b="1"/>
              <a:t>Figure 2.</a:t>
            </a:r>
            <a:endParaRPr lang="en-US" b="1"/>
          </a:p>
          <a:p>
            <a:r>
              <a:rPr lang="en-US"/>
              <a:t>Satellite setups often require surface reflections to support Non-Line-of-Sight </a:t>
            </a:r>
            <a:r>
              <a:rPr lang="en-US" b="1"/>
              <a:t>(NLOS)</a:t>
            </a:r>
            <a:r>
              <a:rPr lang="en-US"/>
              <a:t> links, and </a:t>
            </a:r>
            <a:r>
              <a:rPr lang="en-US" b="1"/>
              <a:t>SDMA</a:t>
            </a:r>
            <a:r>
              <a:rPr lang="en-US"/>
              <a:t> provides attractive alternatives for such cases.</a:t>
            </a:r>
            <a:endParaRPr lang="en-US"/>
          </a:p>
          <a:p>
            <a:r>
              <a:rPr lang="en-US"/>
              <a:t>To solve </a:t>
            </a:r>
            <a:r>
              <a:rPr lang="en-US" b="1"/>
              <a:t>AIT</a:t>
            </a:r>
            <a:r>
              <a:rPr lang="en-US"/>
              <a:t>( assembly, integration and testing)   problems, alternatives to classical architectures can be used: fiber optics cables or different kinds of wireless links (Radio Frequency, free space optical links with direct Line-of-Sight (</a:t>
            </a:r>
            <a:r>
              <a:rPr lang="en-US" b="1"/>
              <a:t>LOS</a:t>
            </a:r>
            <a:r>
              <a:rPr lang="en-US"/>
              <a:t>) or without LOS.</a:t>
            </a:r>
            <a:endParaRPr lang="en-US"/>
          </a:p>
        </p:txBody>
      </p:sp>
      <p:sp>
        <p:nvSpPr>
          <p:cNvPr id="4" name="Header Placeholder 3"/>
          <p:cNvSpPr>
            <a:spLocks noGrp="1"/>
          </p:cNvSpPr>
          <p:nvPr>
            <p:ph type="hdr" sz="quarter"/>
          </p:nvPr>
        </p:nvSpPr>
        <p:spPr/>
        <p:txBody>
          <a:bodyPr/>
          <a:p>
            <a:r>
              <a:rPr lang="en-US" dirty="0"/>
              <a:t>January 2022</a:t>
            </a:r>
            <a:endParaRPr lang="en-US" dirty="0"/>
          </a:p>
        </p:txBody>
      </p:sp>
      <p:sp>
        <p:nvSpPr>
          <p:cNvPr id="5" name="Footer Placeholder 4"/>
          <p:cNvSpPr>
            <a:spLocks noGrp="1"/>
          </p:cNvSpPr>
          <p:nvPr>
            <p:ph type="ftr" sz="quarter" idx="4"/>
          </p:nvPr>
        </p:nvSpPr>
        <p:spPr/>
        <p:txBody>
          <a:bodyPr/>
          <a:p>
            <a:r>
              <a:rPr lang="en-US"/>
              <a:t>Submission</a:t>
            </a:r>
            <a:endParaRPr lang="en-US"/>
          </a:p>
        </p:txBody>
      </p:sp>
      <p:sp>
        <p:nvSpPr>
          <p:cNvPr id="6" name="Slide Number Placeholder 5"/>
          <p:cNvSpPr>
            <a:spLocks noGrp="1"/>
          </p:cNvSpPr>
          <p:nvPr>
            <p:ph type="sldNum" sz="quarter" idx="5"/>
          </p:nvPr>
        </p:nvSpPr>
        <p:spPr/>
        <p:txBody>
          <a:bodyPr/>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CA54B844-0726-49DB-BC34-926EF0784B3B}"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A54B844-0726-49DB-BC34-926EF0784B3B}"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B844-0726-49DB-BC34-926EF0784B3B}"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74134" y="6340475"/>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68275"/>
            <a:ext cx="3276600" cy="306705"/>
          </a:xfrm>
          <a:prstGeom prst="rect">
            <a:avLst/>
          </a:prstGeom>
          <a:noFill/>
        </p:spPr>
        <p:txBody>
          <a:bodyPr wrap="square" rtlCol="0">
            <a:spAutoFit/>
            <a:scene3d>
              <a:camera prst="orthographicFront"/>
              <a:lightRig rig="threePt" dir="t"/>
            </a:scene3d>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ln/>
                <a:solidFill>
                  <a:schemeClr val="tx1"/>
                </a:solidFill>
                <a:effectLst>
                  <a:outerShdw blurRad="38100" dist="19050" dir="2700000" algn="tl" rotWithShape="0">
                    <a:schemeClr val="dk1">
                      <a:alpha val="40000"/>
                    </a:schemeClr>
                  </a:outerShdw>
                </a:effectLst>
                <a:highlight>
                  <a:srgbClr val="FFFFFF"/>
                </a:highlight>
                <a:latin typeface="Verdana" panose="020B0604030504040204" pitchFamily="34" charset="0"/>
              </a:rPr>
              <a:t>DCN 15-24-0526-00-07ma</a:t>
            </a:r>
            <a:endParaRPr lang="it-IT" altLang="ko-KR" sz="1400" b="0" i="0" dirty="0">
              <a:ln/>
              <a:solidFill>
                <a:schemeClr val="tx1"/>
              </a:solidFill>
              <a:effectLst>
                <a:outerShdw blurRad="38100" dist="19050" dir="2700000" algn="tl" rotWithShape="0">
                  <a:schemeClr val="dk1">
                    <a:alpha val="40000"/>
                  </a:schemeClr>
                </a:outerShdw>
              </a:effectLst>
              <a:highlight>
                <a:srgbClr val="FFFFFF"/>
              </a:highlight>
              <a:latin typeface="Verdana" panose="020B060403050404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A54B844-0726-49DB-BC34-926EF0784B3B}"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A54B844-0726-49DB-BC34-926EF0784B3B}"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54B844-0726-49DB-BC34-926EF0784B3B}" type="datetimeFigureOut">
              <a:rPr lang="en-US" smtClean="0"/>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F84A44-4C11-43EB-90B5-0A5C2EF7C827}"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NG-OWC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Future-Proofing Connectivity: Advances in NG-OWC by Intra-Satellite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Communicatons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Sept 11, 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Lai Yi Aung,</a:t>
            </a:r>
            <a:r>
              <a:rPr lang="en-US" altLang="zh-CN" sz="1600" dirty="0">
                <a:latin typeface="Times New Roman" panose="02020603050405020304" pitchFamily="18" charset="0"/>
                <a:cs typeface="Times New Roman" panose="02020603050405020304" pitchFamily="18" charset="0"/>
              </a:rPr>
              <a:t> Nguyen Ngoc Huy,</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ko-KR" sz="1600" dirty="0">
              <a:latin typeface="Times New Roman" panose="02020603050405020304" pitchFamily="18" charset="0"/>
              <a:ea typeface="굴림" panose="020B0600000101010101" charset="-127"/>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Present </a:t>
            </a:r>
            <a:r>
              <a:rPr lang="en-US" altLang="ja-JP" sz="1600" dirty="0">
                <a:latin typeface="Times New Roman" panose="02020603050405020304" pitchFamily="18" charset="0"/>
                <a:ea typeface="MS PGothic" panose="020B0600070205080204" charset="-128"/>
                <a:cs typeface="Times New Roman" panose="02020603050405020304" pitchFamily="18" charset="0"/>
              </a:rPr>
              <a:t>Future-Proofing Connectivity: Advances in NG-OWC by Intra-Satellite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Communicatons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930515" cy="4212590"/>
          </a:xfrm>
          <a:prstGeom prst="rect">
            <a:avLst/>
          </a:prstGeom>
        </p:spPr>
        <p:txBody>
          <a:bodyPr vert="horz" lIns="91440" tIns="45720" rIns="91440" bIns="45720" rtlCol="0" anchor="ctr">
            <a:normAutofit fontScale="6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5335" b="1" dirty="0">
                <a:latin typeface="Times New Roman" panose="02020603050405020304" pitchFamily="18" charset="0"/>
                <a:ea typeface="MS PGothic" panose="020B0600070205080204" charset="-128"/>
                <a:cs typeface="Times New Roman" panose="02020603050405020304" pitchFamily="18" charset="0"/>
              </a:rPr>
              <a:t>Future-Proofing Connectivity: Advances in NG-OWC by Intra-Satellite Communications</a:t>
            </a:r>
            <a:br>
              <a:rPr lang="en-US" altLang="ja-JP" sz="5335" b="1" dirty="0">
                <a:latin typeface="Times New Roman" panose="02020603050405020304" pitchFamily="18" charset="0"/>
                <a:ea typeface="MS PGothic" panose="020B0600070205080204" charset="-128"/>
                <a:cs typeface="Times New Roman" panose="02020603050405020304" pitchFamily="18" charset="0"/>
              </a:rPr>
            </a:br>
            <a:br>
              <a:rPr lang="en-US" altLang="ja-JP" b="1" dirty="0">
                <a:latin typeface="Times New Roman" panose="02020603050405020304" pitchFamily="18" charset="0"/>
                <a:ea typeface="MS PGothic" panose="020B0600070205080204" charset="-128"/>
                <a:cs typeface="Times New Roman" panose="02020603050405020304" pitchFamily="18" charset="0"/>
              </a:rPr>
            </a:br>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r>
              <a:rPr lang="en-US" altLang="ja-JP"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dirty="0">
                <a:latin typeface="Times New Roman" panose="02020603050405020304" pitchFamily="18" charset="0"/>
                <a:ea typeface="MS PGothic" panose="020B0600070205080204" charset="-128"/>
                <a:cs typeface="Times New Roman" panose="02020603050405020304" pitchFamily="18" charset="0"/>
              </a:rPr>
            </a:b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Sept 11, 2024</a:t>
            </a:r>
            <a:endParaRPr lang="ja-JP"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Contents</a:t>
            </a:r>
            <a:endParaRPr lang="en-US"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229600" cy="4918464"/>
          </a:xfrm>
        </p:spPr>
        <p:txBody>
          <a:bodyPr>
            <a:normAutofit/>
          </a:bodyPr>
          <a:lstStyle/>
          <a:p>
            <a:pPr algn="just">
              <a:lnSpc>
                <a:spcPct val="150000"/>
              </a:lnSpc>
            </a:pPr>
            <a:r>
              <a:rPr lang="en-US" altLang="ja-JP" sz="2400" dirty="0">
                <a:latin typeface="Times New Roman" panose="02020603050405020304" pitchFamily="18" charset="0"/>
                <a:cs typeface="Times New Roman" panose="02020603050405020304" pitchFamily="18" charset="0"/>
              </a:rPr>
              <a:t>Background</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ea typeface="MS PGothic" panose="020B0600070205080204" charset="-128"/>
                <a:cs typeface="Times New Roman" panose="02020603050405020304" pitchFamily="18" charset="0"/>
              </a:rPr>
              <a:t>Intra-Satellite OCC Framework</a:t>
            </a:r>
            <a:endParaRPr lang="en-US" altLang="ja-JP" sz="2400" dirty="0">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Ø"/>
            </a:pPr>
            <a:r>
              <a:rPr lang="en-US" altLang="ja-JP" sz="2400" dirty="0">
                <a:latin typeface="Times New Roman" panose="02020603050405020304" pitchFamily="18" charset="0"/>
                <a:cs typeface="Times New Roman" panose="02020603050405020304" pitchFamily="18" charset="0"/>
              </a:rPr>
              <a:t>Spatial Division Multiple Access(SDMA)</a:t>
            </a:r>
            <a:endParaRPr lang="en-US" altLang="ja-JP" sz="2400" dirty="0">
              <a:latin typeface="Times New Roman" panose="02020603050405020304" pitchFamily="18" charset="0"/>
              <a:cs typeface="Times New Roman" panose="02020603050405020304" pitchFamily="18" charset="0"/>
            </a:endParaRPr>
          </a:p>
          <a:p>
            <a:pPr lvl="1" algn="just">
              <a:lnSpc>
                <a:spcPct val="150000"/>
              </a:lnSpc>
              <a:buFont typeface="Wingdings" panose="05000000000000000000" pitchFamily="2" charset="2"/>
              <a:buChar char="Ø"/>
            </a:pPr>
            <a:r>
              <a:rPr lang="en-US" altLang="ja-JP" sz="2400" dirty="0">
                <a:latin typeface="Times New Roman" panose="02020603050405020304" pitchFamily="18" charset="0"/>
                <a:cs typeface="Times New Roman" panose="02020603050405020304" pitchFamily="18" charset="0"/>
              </a:rPr>
              <a:t>Wavelength Division Multiplexing(WDM)</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sz="2400" dirty="0">
                <a:latin typeface="Times New Roman" panose="02020603050405020304" pitchFamily="18" charset="0"/>
                <a:cs typeface="Times New Roman" panose="02020603050405020304" pitchFamily="18" charset="0"/>
              </a:rPr>
              <a:t>Challenges</a:t>
            </a: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Conclusion</a:t>
            </a:r>
            <a:endParaRPr lang="en-US" altLang="ja-JP" sz="2400" dirty="0">
              <a:latin typeface="Times New Roman" panose="02020603050405020304" pitchFamily="18" charset="0"/>
              <a:cs typeface="Times New Roman" panose="02020603050405020304" pitchFamily="18" charset="0"/>
            </a:endParaRPr>
          </a:p>
          <a:p>
            <a:pPr algn="just">
              <a:lnSpc>
                <a:spcPct val="150000"/>
              </a:lnSpc>
            </a:pPr>
            <a:r>
              <a:rPr lang="en-US" altLang="ja-JP" sz="2400" dirty="0">
                <a:latin typeface="Times New Roman" panose="02020603050405020304" pitchFamily="18" charset="0"/>
                <a:cs typeface="Times New Roman" panose="02020603050405020304" pitchFamily="18" charset="0"/>
              </a:rPr>
              <a:t>References</a:t>
            </a:r>
            <a:endParaRPr lang="en-US" altLang="ja-JP" sz="2400" dirty="0">
              <a:latin typeface="Times New Roman" panose="02020603050405020304" pitchFamily="18" charset="0"/>
              <a:cs typeface="Times New Roman" panose="02020603050405020304" pitchFamily="18" charset="0"/>
            </a:endParaRPr>
          </a:p>
          <a:p>
            <a:pPr marL="0" indent="0" algn="just">
              <a:buNone/>
            </a:pP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Background</a:t>
            </a:r>
            <a:endParaRPr lang="en-US"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752600"/>
            <a:ext cx="8229600" cy="3687762"/>
          </a:xfrm>
        </p:spPr>
        <p:txBody>
          <a:bodyPr>
            <a:noAutofit/>
          </a:bodyPr>
          <a:lstStyle/>
          <a:p>
            <a:pPr lvl="0" algn="just">
              <a:lnSpc>
                <a:spcPct val="150000"/>
              </a:lnSpc>
            </a:pPr>
            <a:r>
              <a:rPr lang="en-US" altLang="ja-JP" sz="2000" dirty="0">
                <a:latin typeface="Times New Roman" panose="02020603050405020304" pitchFamily="18" charset="0"/>
                <a:cs typeface="Times New Roman" panose="02020603050405020304" pitchFamily="18" charset="0"/>
              </a:rPr>
              <a:t>The evolution of satellite communication systems is critical to meeting the growing demands for global connectivity, high-speed data transmission, and robust network performance. </a:t>
            </a:r>
            <a:endParaRPr lang="en-US" altLang="ja-JP"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dirty="0">
                <a:latin typeface="Times New Roman" panose="02020603050405020304" pitchFamily="18" charset="0"/>
                <a:cs typeface="Times New Roman" panose="02020603050405020304" pitchFamily="18" charset="0"/>
              </a:rPr>
              <a:t>As the users advance into an era characterized by increasing data requirements and complex communication networks, Next-Generation Optical Wireless Communication (</a:t>
            </a:r>
            <a:r>
              <a:rPr lang="en-US" altLang="ja-JP" sz="2000" b="1" dirty="0">
                <a:latin typeface="Times New Roman" panose="02020603050405020304" pitchFamily="18" charset="0"/>
                <a:cs typeface="Times New Roman" panose="02020603050405020304" pitchFamily="18" charset="0"/>
              </a:rPr>
              <a:t>NG-OWC</a:t>
            </a:r>
            <a:r>
              <a:rPr lang="en-US" altLang="ja-JP" sz="2000" dirty="0">
                <a:latin typeface="Times New Roman" panose="02020603050405020304" pitchFamily="18" charset="0"/>
                <a:cs typeface="Times New Roman" panose="02020603050405020304" pitchFamily="18" charset="0"/>
              </a:rPr>
              <a:t>) emerges as a transformative technology, particularly for intra-satellite communications.</a:t>
            </a:r>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632" y="609661"/>
            <a:ext cx="8229600" cy="643185"/>
          </a:xfrm>
        </p:spPr>
        <p:txBody>
          <a:bodyPr>
            <a:normAutofit fontScale="90000"/>
          </a:bodyPr>
          <a:lstStyle/>
          <a:p>
            <a:r>
              <a:rPr lang="en-US" altLang="ja-JP" sz="4445" b="1" dirty="0">
                <a:latin typeface="Times New Roman" panose="02020603050405020304" pitchFamily="18" charset="0"/>
                <a:ea typeface="MS PGothic" panose="020B0600070205080204" charset="-128"/>
                <a:cs typeface="Times New Roman" panose="02020603050405020304" pitchFamily="18" charset="0"/>
              </a:rPr>
              <a:t>Intra-Satellite OCC Framework</a:t>
            </a:r>
            <a:endParaRPr lang="en-US" altLang="ja-JP" sz="4445" b="1"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447800"/>
            <a:ext cx="8229600" cy="4180205"/>
          </a:xfrm>
        </p:spPr>
        <p:txBody>
          <a:bodyPr>
            <a:noAutofit/>
          </a:bodyPr>
          <a:lstStyle/>
          <a:p>
            <a:pPr lvl="0" algn="just">
              <a:lnSpc>
                <a:spcPct val="150000"/>
              </a:lnSpc>
            </a:pPr>
            <a:r>
              <a:rPr lang="en-US" sz="2000" dirty="0">
                <a:latin typeface="Times New Roman" panose="02020603050405020304" pitchFamily="18" charset="0"/>
                <a:cs typeface="Times New Roman" panose="02020603050405020304" pitchFamily="18" charset="0"/>
              </a:rPr>
              <a:t>Optical Camera Communication(</a:t>
            </a:r>
            <a:r>
              <a:rPr lang="en-US" sz="2000" b="1" dirty="0">
                <a:latin typeface="Times New Roman" panose="02020603050405020304" pitchFamily="18" charset="0"/>
                <a:cs typeface="Times New Roman" panose="02020603050405020304" pitchFamily="18" charset="0"/>
              </a:rPr>
              <a:t>OCC</a:t>
            </a:r>
            <a:r>
              <a:rPr lang="en-US" sz="2000" dirty="0">
                <a:latin typeface="Times New Roman" panose="02020603050405020304" pitchFamily="18" charset="0"/>
                <a:cs typeface="Times New Roman" panose="02020603050405020304" pitchFamily="18" charset="0"/>
              </a:rPr>
              <a:t>) is an extension of the Visible Light Communications (</a:t>
            </a:r>
            <a:r>
              <a:rPr lang="en-US" sz="2000" b="1" dirty="0">
                <a:latin typeface="Times New Roman" panose="02020603050405020304" pitchFamily="18" charset="0"/>
                <a:cs typeface="Times New Roman" panose="02020603050405020304" pitchFamily="18" charset="0"/>
              </a:rPr>
              <a:t>VLC</a:t>
            </a:r>
            <a:r>
              <a:rPr lang="en-US" sz="2000" dirty="0">
                <a:latin typeface="Times New Roman" panose="02020603050405020304" pitchFamily="18" charset="0"/>
                <a:cs typeface="Times New Roman" panose="02020603050405020304" pitchFamily="18" charset="0"/>
              </a:rPr>
              <a:t>) technology. </a:t>
            </a:r>
            <a:endParaRPr 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dirty="0">
                <a:latin typeface="Times New Roman" panose="02020603050405020304" pitchFamily="18" charset="0"/>
                <a:cs typeface="Times New Roman" panose="02020603050405020304" pitchFamily="18" charset="0"/>
                <a:sym typeface="+mn-ea"/>
              </a:rPr>
              <a:t>In intra-satellite environments, </a:t>
            </a:r>
            <a:r>
              <a:rPr lang="en-US" altLang="ja-JP" sz="2000" b="1" dirty="0">
                <a:latin typeface="Times New Roman" panose="02020603050405020304" pitchFamily="18" charset="0"/>
                <a:cs typeface="Times New Roman" panose="02020603050405020304" pitchFamily="18" charset="0"/>
                <a:sym typeface="+mn-ea"/>
              </a:rPr>
              <a:t>OCC</a:t>
            </a:r>
            <a:r>
              <a:rPr lang="en-US" altLang="ja-JP" sz="2000" dirty="0">
                <a:latin typeface="Times New Roman" panose="02020603050405020304" pitchFamily="18" charset="0"/>
                <a:cs typeface="Times New Roman" panose="02020603050405020304" pitchFamily="18" charset="0"/>
                <a:sym typeface="+mn-ea"/>
              </a:rPr>
              <a:t> systems can enhance communication between satellite devices due to their electromagnetic robustness and reduced size and weight.</a:t>
            </a:r>
            <a:endParaRPr 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dirty="0">
                <a:latin typeface="Times New Roman" panose="02020603050405020304" pitchFamily="18" charset="0"/>
                <a:cs typeface="Times New Roman" panose="02020603050405020304" pitchFamily="18" charset="0"/>
              </a:rPr>
              <a:t>Spatial Division Multiple Access (</a:t>
            </a:r>
            <a:r>
              <a:rPr lang="en-US" altLang="ja-JP" sz="2000" b="1" dirty="0">
                <a:latin typeface="Times New Roman" panose="02020603050405020304" pitchFamily="18" charset="0"/>
                <a:cs typeface="Times New Roman" panose="02020603050405020304" pitchFamily="18" charset="0"/>
              </a:rPr>
              <a:t>SDMA</a:t>
            </a:r>
            <a:r>
              <a:rPr lang="en-US" altLang="ja-JP" sz="2000" dirty="0">
                <a:latin typeface="Times New Roman" panose="02020603050405020304" pitchFamily="18" charset="0"/>
                <a:cs typeface="Times New Roman" panose="02020603050405020304" pitchFamily="18" charset="0"/>
              </a:rPr>
              <a:t>) The users go over a few more features of the </a:t>
            </a:r>
            <a:r>
              <a:rPr lang="en-US" altLang="ja-JP" sz="2000" b="1" dirty="0">
                <a:latin typeface="Times New Roman" panose="02020603050405020304" pitchFamily="18" charset="0"/>
                <a:cs typeface="Times New Roman" panose="02020603050405020304" pitchFamily="18" charset="0"/>
              </a:rPr>
              <a:t>OCC</a:t>
            </a:r>
            <a:r>
              <a:rPr lang="en-US" altLang="ja-JP" sz="2000" dirty="0">
                <a:latin typeface="Times New Roman" panose="02020603050405020304" pitchFamily="18" charset="0"/>
                <a:cs typeface="Times New Roman" panose="02020603050405020304" pitchFamily="18" charset="0"/>
              </a:rPr>
              <a:t> technology that make it particularly appropriate for the intra-satellite environment in this section. </a:t>
            </a:r>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632" y="391856"/>
            <a:ext cx="8229600" cy="643185"/>
          </a:xfrm>
        </p:spPr>
        <p:txBody>
          <a:bodyPr>
            <a:normAutofit fontScale="90000"/>
          </a:bodyPr>
          <a:lstStyle/>
          <a:p>
            <a:r>
              <a:rPr lang="en-US" altLang="ja-JP" sz="4445" b="1" dirty="0">
                <a:latin typeface="Times New Roman" panose="02020603050405020304" pitchFamily="18" charset="0"/>
                <a:ea typeface="MS PGothic" panose="020B0600070205080204" charset="-128"/>
                <a:cs typeface="Times New Roman" panose="02020603050405020304" pitchFamily="18" charset="0"/>
              </a:rPr>
              <a:t>Cont’d</a:t>
            </a:r>
            <a:endParaRPr lang="en-US" altLang="ja-JP" sz="4445" b="1"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295400"/>
            <a:ext cx="8229600" cy="3041650"/>
          </a:xfrm>
        </p:spPr>
        <p:txBody>
          <a:bodyPr>
            <a:noAutofit/>
          </a:bodyPr>
          <a:lstStyle/>
          <a:p>
            <a:pPr lvl="0" algn="just">
              <a:lnSpc>
                <a:spcPct val="150000"/>
              </a:lnSpc>
            </a:pPr>
            <a:r>
              <a:rPr lang="en-US" altLang="ja-JP" sz="2000" dirty="0">
                <a:latin typeface="Times New Roman" panose="02020603050405020304" pitchFamily="18" charset="0"/>
                <a:cs typeface="Times New Roman" panose="02020603050405020304" pitchFamily="18" charset="0"/>
              </a:rPr>
              <a:t>The convergence of </a:t>
            </a:r>
            <a:r>
              <a:rPr lang="en-US" altLang="ja-JP" sz="2000" b="1" dirty="0">
                <a:latin typeface="Times New Roman" panose="02020603050405020304" pitchFamily="18" charset="0"/>
                <a:cs typeface="Times New Roman" panose="02020603050405020304" pitchFamily="18" charset="0"/>
              </a:rPr>
              <a:t>SDMA</a:t>
            </a:r>
            <a:r>
              <a:rPr lang="en-US" altLang="ja-JP" sz="2000" dirty="0">
                <a:latin typeface="Times New Roman" panose="02020603050405020304" pitchFamily="18" charset="0"/>
                <a:cs typeface="Times New Roman" panose="02020603050405020304" pitchFamily="18" charset="0"/>
              </a:rPr>
              <a:t>, Wavelength division multiplexing(</a:t>
            </a:r>
            <a:r>
              <a:rPr lang="en-US" altLang="ja-JP" sz="2000" b="1" dirty="0">
                <a:latin typeface="Times New Roman" panose="02020603050405020304" pitchFamily="18" charset="0"/>
                <a:cs typeface="Times New Roman" panose="02020603050405020304" pitchFamily="18" charset="0"/>
              </a:rPr>
              <a:t>WDM)</a:t>
            </a:r>
            <a:r>
              <a:rPr lang="en-US" altLang="ja-JP" sz="2000" dirty="0">
                <a:latin typeface="Times New Roman" panose="02020603050405020304" pitchFamily="18" charset="0"/>
                <a:cs typeface="Times New Roman" panose="02020603050405020304" pitchFamily="18" charset="0"/>
              </a:rPr>
              <a:t>, and </a:t>
            </a:r>
            <a:r>
              <a:rPr lang="en-US" altLang="ja-JP" sz="2000" b="1" dirty="0">
                <a:latin typeface="Times New Roman" panose="02020603050405020304" pitchFamily="18" charset="0"/>
                <a:cs typeface="Times New Roman" panose="02020603050405020304" pitchFamily="18" charset="0"/>
              </a:rPr>
              <a:t>OCC</a:t>
            </a:r>
            <a:r>
              <a:rPr lang="en-US" altLang="ja-JP" sz="2000" dirty="0">
                <a:latin typeface="Times New Roman" panose="02020603050405020304" pitchFamily="18" charset="0"/>
                <a:cs typeface="Times New Roman" panose="02020603050405020304" pitchFamily="18" charset="0"/>
              </a:rPr>
              <a:t> offers a powerful solution for advancing optical wireless communication systems. </a:t>
            </a:r>
            <a:endParaRPr lang="en-US" altLang="ja-JP"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b="1" dirty="0">
                <a:latin typeface="Times New Roman" panose="02020603050405020304" pitchFamily="18" charset="0"/>
                <a:cs typeface="Times New Roman" panose="02020603050405020304" pitchFamily="18" charset="0"/>
              </a:rPr>
              <a:t>SDMA</a:t>
            </a:r>
            <a:r>
              <a:rPr lang="en-US" altLang="ja-JP" sz="2000" dirty="0">
                <a:latin typeface="Times New Roman" panose="02020603050405020304" pitchFamily="18" charset="0"/>
                <a:cs typeface="Times New Roman" panose="02020603050405020304" pitchFamily="18" charset="0"/>
              </a:rPr>
              <a:t> and</a:t>
            </a:r>
            <a:r>
              <a:rPr lang="en-US" altLang="ja-JP" sz="2000" b="1" dirty="0">
                <a:latin typeface="Times New Roman" panose="02020603050405020304" pitchFamily="18" charset="0"/>
                <a:cs typeface="Times New Roman" panose="02020603050405020304" pitchFamily="18" charset="0"/>
              </a:rPr>
              <a:t> WDM</a:t>
            </a:r>
            <a:r>
              <a:rPr lang="en-US" altLang="ja-JP" sz="2000" dirty="0">
                <a:latin typeface="Times New Roman" panose="02020603050405020304" pitchFamily="18" charset="0"/>
                <a:cs typeface="Times New Roman" panose="02020603050405020304" pitchFamily="18" charset="0"/>
              </a:rPr>
              <a:t> enhance capacity and efficiency, while </a:t>
            </a:r>
            <a:r>
              <a:rPr lang="en-US" altLang="ja-JP" sz="2000" b="1" dirty="0">
                <a:latin typeface="Times New Roman" panose="02020603050405020304" pitchFamily="18" charset="0"/>
                <a:cs typeface="Times New Roman" panose="02020603050405020304" pitchFamily="18" charset="0"/>
              </a:rPr>
              <a:t>OCC</a:t>
            </a:r>
            <a:r>
              <a:rPr lang="en-US" altLang="ja-JP" sz="2000" dirty="0">
                <a:latin typeface="Times New Roman" panose="02020603050405020304" pitchFamily="18" charset="0"/>
                <a:cs typeface="Times New Roman" panose="02020603050405020304" pitchFamily="18" charset="0"/>
              </a:rPr>
              <a:t> leverages optical cameras for high-speed, high-resolution data exchange. </a:t>
            </a:r>
            <a:endParaRPr lang="en-US" altLang="ja-JP" sz="2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1"/>
          <a:srcRect t="8332"/>
          <a:stretch>
            <a:fillRect/>
          </a:stretch>
        </p:blipFill>
        <p:spPr>
          <a:xfrm>
            <a:off x="1295521" y="4038451"/>
            <a:ext cx="2543530" cy="1676656"/>
          </a:xfrm>
          <a:prstGeom prst="rect">
            <a:avLst/>
          </a:prstGeom>
        </p:spPr>
      </p:pic>
      <p:pic>
        <p:nvPicPr>
          <p:cNvPr id="8" name="Picture 7"/>
          <p:cNvPicPr>
            <a:picLocks noChangeAspect="1"/>
          </p:cNvPicPr>
          <p:nvPr/>
        </p:nvPicPr>
        <p:blipFill>
          <a:blip r:embed="rId2"/>
          <a:srcRect t="10401"/>
          <a:stretch>
            <a:fillRect/>
          </a:stretch>
        </p:blipFill>
        <p:spPr>
          <a:xfrm>
            <a:off x="5334082" y="3962263"/>
            <a:ext cx="2619741" cy="1604683"/>
          </a:xfrm>
          <a:prstGeom prst="rect">
            <a:avLst/>
          </a:prstGeom>
        </p:spPr>
      </p:pic>
      <p:sp>
        <p:nvSpPr>
          <p:cNvPr id="10" name="TextBox 9"/>
          <p:cNvSpPr txBox="1"/>
          <p:nvPr/>
        </p:nvSpPr>
        <p:spPr>
          <a:xfrm>
            <a:off x="5257843" y="5867447"/>
            <a:ext cx="3528652" cy="306705"/>
          </a:xfrm>
          <a:prstGeom prst="rect">
            <a:avLst/>
          </a:prstGeom>
          <a:noFill/>
        </p:spPr>
        <p:txBody>
          <a:bodyPr wrap="square">
            <a:spAutoFit/>
          </a:bodyPr>
          <a:lstStyle/>
          <a:p>
            <a:r>
              <a:rPr lang="en-US" sz="1400" b="1" dirty="0">
                <a:latin typeface="Times New Roman" panose="02020603050405020304" pitchFamily="18" charset="0"/>
                <a:cs typeface="Times New Roman" panose="02020603050405020304" pitchFamily="18" charset="0"/>
              </a:rPr>
              <a:t>Fig. 2</a:t>
            </a:r>
            <a:r>
              <a:rPr lang="en-US" sz="1400" dirty="0">
                <a:latin typeface="Times New Roman" panose="02020603050405020304" pitchFamily="18" charset="0"/>
                <a:cs typeface="Times New Roman" panose="02020603050405020304" pitchFamily="18" charset="0"/>
              </a:rPr>
              <a:t>. SDMA and WDM combined.</a:t>
            </a:r>
            <a:endParaRPr lang="en-US" sz="14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533400" y="5867693"/>
            <a:ext cx="4443052" cy="306705"/>
          </a:xfrm>
          <a:prstGeom prst="rect">
            <a:avLst/>
          </a:prstGeom>
          <a:noFill/>
        </p:spPr>
        <p:txBody>
          <a:bodyPr wrap="square">
            <a:spAutoFit/>
          </a:bodyPr>
          <a:lstStyle/>
          <a:p>
            <a:r>
              <a:rPr lang="fr-FR" sz="1400" b="1" dirty="0">
                <a:latin typeface="Times New Roman" panose="02020603050405020304" pitchFamily="18" charset="0"/>
                <a:cs typeface="Times New Roman" panose="02020603050405020304" pitchFamily="18" charset="0"/>
              </a:rPr>
              <a:t>Fig. 1</a:t>
            </a:r>
            <a:r>
              <a:rPr lang="fr-FR" sz="1400" dirty="0">
                <a:latin typeface="Times New Roman" panose="02020603050405020304" pitchFamily="18" charset="0"/>
                <a:cs typeface="Times New Roman" panose="02020603050405020304" pitchFamily="18" charset="0"/>
              </a:rPr>
              <a:t>. OCC intra-satellite communication links </a:t>
            </a:r>
            <a:r>
              <a:rPr lang="fr-FR" sz="1400" dirty="0" err="1">
                <a:latin typeface="Times New Roman" panose="02020603050405020304" pitchFamily="18" charset="0"/>
                <a:cs typeface="Times New Roman" panose="02020603050405020304" pitchFamily="18" charset="0"/>
              </a:rPr>
              <a:t>examples</a:t>
            </a:r>
            <a:r>
              <a:rPr lang="fr-FR" sz="1400"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Challenges</a:t>
            </a:r>
            <a:endParaRPr lang="en-US"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96240" y="1295400"/>
            <a:ext cx="8305800" cy="4449762"/>
          </a:xfrm>
        </p:spPr>
        <p:txBody>
          <a:bodyPr>
            <a:noAutofit/>
          </a:bodyPr>
          <a:lstStyle/>
          <a:p>
            <a:pPr lvl="0" algn="just">
              <a:lnSpc>
                <a:spcPct val="150000"/>
              </a:lnSpc>
            </a:pPr>
            <a:r>
              <a:rPr lang="en-US" sz="2000" b="1" dirty="0">
                <a:latin typeface="Times New Roman" panose="02020603050405020304" pitchFamily="18" charset="0"/>
                <a:cs typeface="Times New Roman" panose="02020603050405020304" pitchFamily="18" charset="0"/>
              </a:rPr>
              <a:t>Alignment and Precision</a:t>
            </a:r>
            <a:r>
              <a:rPr lang="en-US" sz="2000" dirty="0">
                <a:latin typeface="Times New Roman" panose="02020603050405020304" pitchFamily="18" charset="0"/>
                <a:cs typeface="Times New Roman" panose="02020603050405020304" pitchFamily="18" charset="0"/>
              </a:rPr>
              <a:t>: The precision required for optical links in space is significantly higher than for </a:t>
            </a:r>
            <a:r>
              <a:rPr lang="en-US" sz="2000" b="1" dirty="0">
                <a:latin typeface="Times New Roman" panose="02020603050405020304" pitchFamily="18" charset="0"/>
                <a:cs typeface="Times New Roman" panose="02020603050405020304" pitchFamily="18" charset="0"/>
              </a:rPr>
              <a:t>RF</a:t>
            </a:r>
            <a:r>
              <a:rPr lang="en-US" sz="2000" dirty="0">
                <a:latin typeface="Times New Roman" panose="02020603050405020304" pitchFamily="18" charset="0"/>
                <a:cs typeface="Times New Roman" panose="02020603050405020304" pitchFamily="18" charset="0"/>
              </a:rPr>
              <a:t> links. Maintaining accurate alignment of optical beams over varying distances and conditions is crucial.</a:t>
            </a:r>
            <a:endParaRPr lang="en-US" sz="2000" dirty="0">
              <a:latin typeface="Times New Roman" panose="02020603050405020304" pitchFamily="18" charset="0"/>
              <a:cs typeface="Times New Roman" panose="02020603050405020304" pitchFamily="18" charset="0"/>
            </a:endParaRPr>
          </a:p>
          <a:p>
            <a:pPr lvl="0" algn="just">
              <a:lnSpc>
                <a:spcPct val="150000"/>
              </a:lnSpc>
            </a:pPr>
            <a:r>
              <a:rPr lang="en-US" sz="2000" b="1" dirty="0">
                <a:latin typeface="Times New Roman" panose="02020603050405020304" pitchFamily="18" charset="0"/>
                <a:cs typeface="Times New Roman" panose="02020603050405020304" pitchFamily="18" charset="0"/>
              </a:rPr>
              <a:t>Environmental Factors</a:t>
            </a:r>
            <a:r>
              <a:rPr lang="en-US" sz="2000" dirty="0">
                <a:latin typeface="Times New Roman" panose="02020603050405020304" pitchFamily="18" charset="0"/>
                <a:cs typeface="Times New Roman" panose="02020603050405020304" pitchFamily="18" charset="0"/>
              </a:rPr>
              <a:t>: Space environments pose unique challenges such as thermal extremes and micrometeoroid impacts that can affect optical systems.</a:t>
            </a:r>
            <a:endParaRPr lang="en-US" sz="2000" dirty="0">
              <a:latin typeface="Times New Roman" panose="02020603050405020304" pitchFamily="18" charset="0"/>
              <a:cs typeface="Times New Roman" panose="02020603050405020304" pitchFamily="18" charset="0"/>
            </a:endParaRPr>
          </a:p>
          <a:p>
            <a:pPr lvl="0" algn="just">
              <a:lnSpc>
                <a:spcPct val="150000"/>
              </a:lnSpc>
            </a:pPr>
            <a:r>
              <a:rPr lang="en-US" sz="2000" b="1" dirty="0">
                <a:latin typeface="Times New Roman" panose="02020603050405020304" pitchFamily="18" charset="0"/>
                <a:cs typeface="Times New Roman" panose="02020603050405020304" pitchFamily="18" charset="0"/>
              </a:rPr>
              <a:t>Power Consumption</a:t>
            </a:r>
            <a:r>
              <a:rPr lang="en-US" sz="2000" dirty="0">
                <a:latin typeface="Times New Roman" panose="02020603050405020304" pitchFamily="18" charset="0"/>
                <a:cs typeface="Times New Roman" panose="02020603050405020304" pitchFamily="18" charset="0"/>
              </a:rPr>
              <a:t>: Optical communication systems, particularly those involving high-power lasers, may have different power requirements compared to traditional </a:t>
            </a:r>
            <a:r>
              <a:rPr lang="en-US" sz="2000" b="1" dirty="0">
                <a:latin typeface="Times New Roman" panose="02020603050405020304" pitchFamily="18" charset="0"/>
                <a:cs typeface="Times New Roman" panose="02020603050405020304" pitchFamily="18" charset="0"/>
              </a:rPr>
              <a:t>RF</a:t>
            </a:r>
            <a:r>
              <a:rPr lang="en-US" sz="2000" dirty="0">
                <a:latin typeface="Times New Roman" panose="02020603050405020304" pitchFamily="18" charset="0"/>
                <a:cs typeface="Times New Roman" panose="02020603050405020304" pitchFamily="18" charset="0"/>
              </a:rPr>
              <a:t> systems.</a:t>
            </a:r>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b="1" dirty="0">
                <a:latin typeface="Times New Roman" panose="02020603050405020304" pitchFamily="18" charset="0"/>
                <a:cs typeface="Times New Roman" panose="02020603050405020304" pitchFamily="18" charset="0"/>
              </a:rPr>
              <a:t>Conclusion</a:t>
            </a:r>
            <a:endParaRPr lang="en-US" altLang="ja-JP" sz="4000" b="1"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612648" y="1295400"/>
            <a:ext cx="8086344" cy="4678362"/>
          </a:xfrm>
        </p:spPr>
        <p:txBody>
          <a:bodyPr>
            <a:noAutofit/>
          </a:bodyPr>
          <a:lstStyle/>
          <a:p>
            <a:pPr lvl="0" algn="just">
              <a:lnSpc>
                <a:spcPct val="150000"/>
              </a:lnSpc>
            </a:pPr>
            <a:r>
              <a:rPr lang="en-US" sz="2000" b="1" dirty="0">
                <a:latin typeface="Times New Roman" panose="02020603050405020304" pitchFamily="18" charset="0"/>
                <a:cs typeface="Times New Roman" panose="02020603050405020304" pitchFamily="18" charset="0"/>
              </a:rPr>
              <a:t>NG-OWC</a:t>
            </a:r>
            <a:r>
              <a:rPr lang="en-US" sz="2000" dirty="0">
                <a:latin typeface="Times New Roman" panose="02020603050405020304" pitchFamily="18" charset="0"/>
                <a:cs typeface="Times New Roman" panose="02020603050405020304" pitchFamily="18" charset="0"/>
              </a:rPr>
              <a:t> represents a significant step forward in intra-satellite communications, offering the potential for high-speed, high-capacity data transmission that is essential for the next generation of satellite networks. </a:t>
            </a:r>
            <a:endParaRPr lang="en-US"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dirty="0">
                <a:latin typeface="Times New Roman" panose="02020603050405020304" pitchFamily="18" charset="0"/>
                <a:cs typeface="Times New Roman" panose="02020603050405020304" pitchFamily="18" charset="0"/>
              </a:rPr>
              <a:t>As </a:t>
            </a:r>
            <a:r>
              <a:rPr lang="en-US" altLang="ja-JP" sz="2000" b="1" dirty="0">
                <a:latin typeface="Times New Roman" panose="02020603050405020304" pitchFamily="18" charset="0"/>
                <a:cs typeface="Times New Roman" panose="02020603050405020304" pitchFamily="18" charset="0"/>
              </a:rPr>
              <a:t>satellite technology</a:t>
            </a:r>
            <a:r>
              <a:rPr lang="en-US" altLang="ja-JP" sz="2000" dirty="0">
                <a:latin typeface="Times New Roman" panose="02020603050405020304" pitchFamily="18" charset="0"/>
                <a:cs typeface="Times New Roman" panose="02020603050405020304" pitchFamily="18" charset="0"/>
              </a:rPr>
              <a:t> progresses, the adoption of optical communication systems will be instrumental in meeting the growing demands for connectivity and data processing in space. </a:t>
            </a:r>
            <a:endParaRPr lang="en-US" altLang="ja-JP" sz="2000" dirty="0">
              <a:latin typeface="Times New Roman" panose="02020603050405020304" pitchFamily="18" charset="0"/>
              <a:cs typeface="Times New Roman" panose="02020603050405020304" pitchFamily="18" charset="0"/>
            </a:endParaRPr>
          </a:p>
          <a:p>
            <a:pPr lvl="0" algn="just">
              <a:lnSpc>
                <a:spcPct val="150000"/>
              </a:lnSpc>
            </a:pPr>
            <a:r>
              <a:rPr lang="en-US" altLang="ja-JP" sz="2000" dirty="0">
                <a:latin typeface="Times New Roman" panose="02020603050405020304" pitchFamily="18" charset="0"/>
                <a:cs typeface="Times New Roman" panose="02020603050405020304" pitchFamily="18" charset="0"/>
              </a:rPr>
              <a:t>By addressing current challenges and embracing future advancements, </a:t>
            </a:r>
            <a:r>
              <a:rPr lang="en-US" altLang="ja-JP" sz="2000" b="1" dirty="0">
                <a:latin typeface="Times New Roman" panose="02020603050405020304" pitchFamily="18" charset="0"/>
                <a:cs typeface="Times New Roman" panose="02020603050405020304" pitchFamily="18" charset="0"/>
              </a:rPr>
              <a:t>NG-OWC</a:t>
            </a:r>
            <a:r>
              <a:rPr lang="en-US" altLang="ja-JP" sz="2000" dirty="0">
                <a:latin typeface="Times New Roman" panose="02020603050405020304" pitchFamily="18" charset="0"/>
                <a:cs typeface="Times New Roman" panose="02020603050405020304" pitchFamily="18" charset="0"/>
              </a:rPr>
              <a:t> will help ensure that satellite communication systems remain at the forefront of technological innovation.</a:t>
            </a:r>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5976" y="3810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000" dirty="0"/>
              <a:t>References</a:t>
            </a:r>
            <a:endParaRPr lang="en-US" sz="4000" dirty="0"/>
          </a:p>
        </p:txBody>
      </p:sp>
      <p:sp>
        <p:nvSpPr>
          <p:cNvPr id="3" name="TextBox 2"/>
          <p:cNvSpPr txBox="1"/>
          <p:nvPr/>
        </p:nvSpPr>
        <p:spPr>
          <a:xfrm>
            <a:off x="381000" y="1219200"/>
            <a:ext cx="8269605" cy="5238750"/>
          </a:xfrm>
          <a:prstGeom prst="rect">
            <a:avLst/>
          </a:prstGeom>
          <a:noFill/>
        </p:spPr>
        <p:txBody>
          <a:bodyPr wrap="square" rtlCol="0">
            <a:spAutoFit/>
          </a:bodyPr>
          <a:lstStyle/>
          <a:p>
            <a:pPr marL="342900" indent="-342900" algn="just" fontAlgn="base">
              <a:lnSpc>
                <a:spcPct val="100000"/>
              </a:lnSpc>
              <a:spcBef>
                <a:spcPts val="0"/>
              </a:spcBef>
              <a:spcAft>
                <a:spcPts val="1500"/>
              </a:spcAft>
              <a:buFont typeface="+mj-lt"/>
              <a:buAutoNum type="arabicPeriod"/>
            </a:pPr>
            <a:r>
              <a:rPr lang="en-US" sz="1600" dirty="0">
                <a:latin typeface="Times New Roman" panose="02020603050405020304" pitchFamily="18" charset="0"/>
                <a:cs typeface="Times New Roman" panose="02020603050405020304" pitchFamily="18" charset="0"/>
              </a:rPr>
              <a:t>J. </a:t>
            </a:r>
            <a:r>
              <a:rPr lang="en-US" sz="1600" dirty="0" err="1">
                <a:latin typeface="Times New Roman" panose="02020603050405020304" pitchFamily="18" charset="0"/>
                <a:cs typeface="Times New Roman" panose="02020603050405020304" pitchFamily="18" charset="0"/>
              </a:rPr>
              <a:t>Rabadan</a:t>
            </a:r>
            <a:r>
              <a:rPr lang="en-US" sz="1600" dirty="0">
                <a:latin typeface="Times New Roman" panose="02020603050405020304" pitchFamily="18" charset="0"/>
                <a:cs typeface="Times New Roman" panose="02020603050405020304" pitchFamily="18" charset="0"/>
              </a:rPr>
              <a:t> </a:t>
            </a:r>
            <a:r>
              <a:rPr lang="en-US" sz="1600" i="1" dirty="0">
                <a:latin typeface="Times New Roman" panose="02020603050405020304" pitchFamily="18" charset="0"/>
                <a:cs typeface="Times New Roman" panose="02020603050405020304" pitchFamily="18" charset="0"/>
              </a:rPr>
              <a:t>et al</a:t>
            </a:r>
            <a:r>
              <a:rPr lang="en-US" sz="1600" dirty="0">
                <a:latin typeface="Times New Roman" panose="02020603050405020304" pitchFamily="18" charset="0"/>
                <a:cs typeface="Times New Roman" panose="02020603050405020304" pitchFamily="18" charset="0"/>
              </a:rPr>
              <a:t>., "OCC Strategies for Intra-Satellite Communications - OCC4SAT Project," </a:t>
            </a:r>
            <a:r>
              <a:rPr lang="en-US" sz="1600" i="1" dirty="0">
                <a:latin typeface="Times New Roman" panose="02020603050405020304" pitchFamily="18" charset="0"/>
                <a:cs typeface="Times New Roman" panose="02020603050405020304" pitchFamily="18" charset="0"/>
              </a:rPr>
              <a:t>2024 14th International Symposium on Communication Systems, Networks and Digital Signal Processing (CSNDSP)</a:t>
            </a:r>
            <a:r>
              <a:rPr lang="en-US" sz="1600" dirty="0">
                <a:latin typeface="Times New Roman" panose="02020603050405020304" pitchFamily="18" charset="0"/>
                <a:cs typeface="Times New Roman" panose="02020603050405020304" pitchFamily="18" charset="0"/>
              </a:rPr>
              <a:t>, Rome, Italy, 2024, pp. 262-267, </a:t>
            </a:r>
            <a:r>
              <a:rPr lang="en-US" sz="1600" dirty="0" err="1">
                <a:latin typeface="Times New Roman" panose="02020603050405020304" pitchFamily="18" charset="0"/>
                <a:cs typeface="Times New Roman" panose="02020603050405020304" pitchFamily="18" charset="0"/>
              </a:rPr>
              <a:t>doi</a:t>
            </a:r>
            <a:r>
              <a:rPr lang="en-US" sz="1600" dirty="0">
                <a:latin typeface="Times New Roman" panose="02020603050405020304" pitchFamily="18" charset="0"/>
                <a:cs typeface="Times New Roman" panose="02020603050405020304" pitchFamily="18" charset="0"/>
              </a:rPr>
              <a:t>: 10.1109/CSNDSP60683.2024.10636436.</a:t>
            </a:r>
            <a:endParaRPr lang="en-US" sz="1600" dirty="0">
              <a:latin typeface="Times New Roman" panose="02020603050405020304" pitchFamily="18" charset="0"/>
              <a:cs typeface="Times New Roman" panose="02020603050405020304" pitchFamily="18" charset="0"/>
            </a:endParaRPr>
          </a:p>
          <a:p>
            <a:pPr marL="342900" indent="-342900" algn="just" fontAlgn="base">
              <a:lnSpc>
                <a:spcPct val="100000"/>
              </a:lnSpc>
              <a:spcBef>
                <a:spcPts val="0"/>
              </a:spcBef>
              <a:spcAft>
                <a:spcPts val="1500"/>
              </a:spcAft>
              <a:buFont typeface="+mj-lt"/>
              <a:buAutoNum type="arabicPeriod"/>
            </a:pPr>
            <a:r>
              <a:rPr lang="en-US" sz="1600" b="0" i="0" u="none" strike="noStrike" dirty="0">
                <a:solidFill>
                  <a:srgbClr val="000000"/>
                </a:solidFill>
                <a:effectLst/>
                <a:latin typeface="Times New Roman" panose="02020603050405020304" pitchFamily="18" charset="0"/>
                <a:cs typeface="Times New Roman" panose="02020603050405020304" pitchFamily="18" charset="0"/>
              </a:rPr>
              <a:t>M. F. Ahmed, M. K. Hasan, M. Z. Chowdhury, N. C. </a:t>
            </a:r>
            <a:r>
              <a:rPr lang="en-US" sz="1600" b="0" i="0" u="none" strike="noStrike" dirty="0" err="1">
                <a:solidFill>
                  <a:srgbClr val="000000"/>
                </a:solidFill>
                <a:effectLst/>
                <a:latin typeface="Times New Roman" panose="02020603050405020304" pitchFamily="18" charset="0"/>
                <a:cs typeface="Times New Roman" panose="02020603050405020304" pitchFamily="18" charset="0"/>
              </a:rPr>
              <a:t>Hoan</a:t>
            </a:r>
            <a:r>
              <a:rPr lang="en-US" sz="1600" b="0" i="0" u="none" strike="noStrike" dirty="0">
                <a:solidFill>
                  <a:srgbClr val="000000"/>
                </a:solidFill>
                <a:effectLst/>
                <a:latin typeface="Times New Roman" panose="02020603050405020304" pitchFamily="18" charset="0"/>
                <a:cs typeface="Times New Roman" panose="02020603050405020304" pitchFamily="18" charset="0"/>
              </a:rPr>
              <a:t> and Y. M. Jang, "Continuous Status Monitoring of Industrial Valve Using OCC-Enabled Wireless Sensor Network," in IEEE Transactions on Instrumentation and Measurement, vol. 71, pp. 1-10, 2022, Art no. 5501010, </a:t>
            </a:r>
            <a:r>
              <a:rPr lang="en-US" sz="1600"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US" sz="1600" b="0" i="0" u="none" strike="noStrike" dirty="0">
                <a:solidFill>
                  <a:srgbClr val="000000"/>
                </a:solidFill>
                <a:effectLst/>
                <a:latin typeface="Times New Roman" panose="02020603050405020304" pitchFamily="18" charset="0"/>
                <a:cs typeface="Times New Roman" panose="02020603050405020304" pitchFamily="18" charset="0"/>
              </a:rPr>
              <a:t>: 10.1109/TIM.2021.3130292.</a:t>
            </a:r>
            <a:endParaRPr lang="en-US" sz="16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00000"/>
              </a:lnSpc>
              <a:spcBef>
                <a:spcPts val="0"/>
              </a:spcBef>
              <a:spcAft>
                <a:spcPts val="1500"/>
              </a:spcAft>
              <a:buFont typeface="+mj-lt"/>
              <a:buAutoNum type="arabicPeriod"/>
            </a:pPr>
            <a:r>
              <a:rPr lang="en-GB" sz="1600" b="0" i="0" u="none" strike="noStrike" dirty="0">
                <a:solidFill>
                  <a:srgbClr val="000000"/>
                </a:solidFill>
                <a:effectLst/>
                <a:latin typeface="Times New Roman" panose="02020603050405020304" pitchFamily="18" charset="0"/>
                <a:cs typeface="Times New Roman" panose="02020603050405020304" pitchFamily="18" charset="0"/>
              </a:rPr>
              <a:t>N. Van Hoa, H. Nguyen, C. H. Nguyen and Y. Min Jang, "OCC Technology-based Developing IoT Network," 2020 International Conference on Information and Communication Technology Convergence (ICTC), Jeju, Korea (South), 2020, pp. 670-673, </a:t>
            </a:r>
            <a:r>
              <a:rPr lang="en-GB" sz="1600" b="0" i="0" u="none" strike="noStrike" dirty="0" err="1">
                <a:solidFill>
                  <a:srgbClr val="000000"/>
                </a:solidFill>
                <a:effectLst/>
                <a:latin typeface="Times New Roman" panose="02020603050405020304" pitchFamily="18" charset="0"/>
                <a:cs typeface="Times New Roman" panose="02020603050405020304" pitchFamily="18" charset="0"/>
              </a:rPr>
              <a:t>doi</a:t>
            </a:r>
            <a:r>
              <a:rPr lang="en-GB" sz="1600" b="0" i="0" u="none" strike="noStrike" dirty="0">
                <a:solidFill>
                  <a:srgbClr val="000000"/>
                </a:solidFill>
                <a:effectLst/>
                <a:latin typeface="Times New Roman" panose="02020603050405020304" pitchFamily="18" charset="0"/>
                <a:cs typeface="Times New Roman" panose="02020603050405020304" pitchFamily="18" charset="0"/>
              </a:rPr>
              <a:t>: 10.1109/ICTC49870.2020.9289552.</a:t>
            </a:r>
            <a:endParaRPr lang="en-GB" sz="16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algn="just" fontAlgn="base">
              <a:lnSpc>
                <a:spcPct val="100000"/>
              </a:lnSpc>
              <a:spcBef>
                <a:spcPts val="0"/>
              </a:spcBef>
              <a:spcAft>
                <a:spcPts val="1500"/>
              </a:spcAft>
              <a:buFont typeface="+mj-lt"/>
              <a:buAutoNum type="arabicPeriod"/>
            </a:pPr>
            <a:r>
              <a:rPr lang="en-US" altLang="en-GB" sz="1600" dirty="0">
                <a:solidFill>
                  <a:srgbClr val="000000"/>
                </a:solidFill>
                <a:effectLst/>
                <a:latin typeface="Times New Roman" panose="02020603050405020304" pitchFamily="18" charset="0"/>
                <a:cs typeface="Times New Roman" panose="02020603050405020304" pitchFamily="18" charset="0"/>
                <a:sym typeface="+mn-ea"/>
              </a:rPr>
              <a:t>A. Liu, W. Shi, M. Safari, W. Liu and J. Cao, "Design Guidelines for Optical Camera Communication Systems: A Tutorial," in IEEE Photonics Journal, vol. 16, no. 4, pp. 1-25, Aug. 2024, Art no. 7303025, doi: 10.1109/JPHOT.2024.3424885.</a:t>
            </a:r>
            <a:endParaRPr lang="en-US" altLang="en-GB" sz="1600" b="0" i="0" u="none" strike="noStrike" dirty="0">
              <a:solidFill>
                <a:srgbClr val="000000"/>
              </a:solidFill>
              <a:effectLst/>
              <a:latin typeface="Times New Roman" panose="02020603050405020304" pitchFamily="18" charset="0"/>
              <a:cs typeface="Times New Roman" panose="02020603050405020304" pitchFamily="18" charset="0"/>
            </a:endParaRPr>
          </a:p>
          <a:p>
            <a:pPr indent="0" fontAlgn="base">
              <a:lnSpc>
                <a:spcPct val="100000"/>
              </a:lnSpc>
              <a:spcBef>
                <a:spcPts val="0"/>
              </a:spcBef>
              <a:spcAft>
                <a:spcPts val="1500"/>
              </a:spcAft>
              <a:buFont typeface="+mj-lt"/>
              <a:buNone/>
            </a:pPr>
            <a:endParaRPr lang="en-GB" sz="1600" b="0" i="0" u="none" strike="noStrike" dirty="0">
              <a:solidFill>
                <a:srgbClr val="000000"/>
              </a:solidFill>
              <a:effectLst/>
              <a:latin typeface="Times New Roman" panose="02020603050405020304" pitchFamily="18" charset="0"/>
              <a:cs typeface="Times New Roman" panose="02020603050405020304" pitchFamily="18" charset="0"/>
            </a:endParaRPr>
          </a:p>
          <a:p>
            <a:pPr marL="342900" indent="-342900" fontAlgn="base">
              <a:buFont typeface="+mj-lt"/>
              <a:buAutoNum type="arabicPeriod"/>
            </a:pPr>
            <a:endParaRPr lang="en-GB" sz="16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4837</Words>
  <Application>WPS Presentation</Application>
  <PresentationFormat>On-screen Show (4:3)</PresentationFormat>
  <Paragraphs>73</Paragraphs>
  <Slides>9</Slides>
  <Notes>1</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vt:i4>
      </vt:variant>
    </vt:vector>
  </HeadingPairs>
  <TitlesOfParts>
    <vt:vector size="24" baseType="lpstr">
      <vt:lpstr>Arial</vt:lpstr>
      <vt:lpstr>SimSun</vt:lpstr>
      <vt:lpstr>Wingdings</vt:lpstr>
      <vt:lpstr>Times New Roman</vt:lpstr>
      <vt:lpstr>맑은 고딕</vt:lpstr>
      <vt:lpstr>Verdana</vt:lpstr>
      <vt:lpstr>MS PGothic</vt:lpstr>
      <vt:lpstr>굴림</vt:lpstr>
      <vt:lpstr>Microsoft YaHei</vt:lpstr>
      <vt:lpstr>Arial Unicode MS</vt:lpstr>
      <vt:lpstr>Calibri</vt:lpstr>
      <vt:lpstr>Aptos Display</vt:lpstr>
      <vt:lpstr>한컴 고딕</vt:lpstr>
      <vt:lpstr>Office Theme</vt:lpstr>
      <vt:lpstr>Custom Design</vt:lpstr>
      <vt:lpstr>PowerPoint 演示文稿</vt:lpstr>
      <vt:lpstr>PowerPoint 演示文稿</vt:lpstr>
      <vt:lpstr>Contents</vt:lpstr>
      <vt:lpstr>Background</vt:lpstr>
      <vt:lpstr>Intra-Satellite OCC Framework</vt:lpstr>
      <vt:lpstr>Cont’d</vt:lpstr>
      <vt:lpstr>Challenges</vt:lpstr>
      <vt:lpstr>Conclusion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Muhammad Adnan</cp:lastModifiedBy>
  <cp:revision>1165</cp:revision>
  <cp:lastPrinted>2017-05-07T15:48:00Z</cp:lastPrinted>
  <dcterms:created xsi:type="dcterms:W3CDTF">2010-05-15T17:50:00Z</dcterms:created>
  <dcterms:modified xsi:type="dcterms:W3CDTF">2024-09-12T02:34:20Z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410FCC8E4F1E4F58A061DF57FDFD92A7_13</vt:lpwstr>
  </property>
  <property fmtid="{D5CDD505-2E9C-101B-9397-08002B2CF9AE}" pid="3" name="KSOProductBuildVer">
    <vt:lpwstr>1033-12.2.0.18199</vt:lpwstr>
  </property>
</Properties>
</file>