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448" r:id="rId3"/>
    <p:sldId id="449" r:id="rId4"/>
    <p:sldId id="451" r:id="rId5"/>
    <p:sldId id="452" r:id="rId6"/>
    <p:sldId id="467" r:id="rId7"/>
    <p:sldId id="459" r:id="rId8"/>
    <p:sldId id="477" r:id="rId9"/>
    <p:sldId id="470" r:id="rId10"/>
    <p:sldId id="478" r:id="rId11"/>
    <p:sldId id="479"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95" autoAdjust="0"/>
    <p:restoredTop sz="94771" autoAdjust="0"/>
  </p:normalViewPr>
  <p:slideViewPr>
    <p:cSldViewPr>
      <p:cViewPr varScale="1">
        <p:scale>
          <a:sx n="82" d="100"/>
          <a:sy n="82" d="100"/>
        </p:scale>
        <p:origin x="1738"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576" y="1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23525" y="175081"/>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076" name="Rectangle 4"/>
          <p:cNvSpPr>
            <a:spLocks noGrp="1" noChangeArrowheads="1"/>
          </p:cNvSpPr>
          <p:nvPr>
            <p:ph type="ftr" sz="quarter" idx="2"/>
          </p:nvPr>
        </p:nvSpPr>
        <p:spPr bwMode="auto">
          <a:xfrm>
            <a:off x="4268009" y="8982075"/>
            <a:ext cx="205024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dirty="0"/>
              <a:t>Pat Kinney (Kinney Consulting))</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D48B62BC-A010-4F8B-96BC-D75426AA710C}"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9036040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66388" y="95706"/>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58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69832" y="8985250"/>
            <a:ext cx="25119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dirty="0"/>
              <a:t>Pat Kinney (Kinney Consulting))</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D36C3B56-22C2-4F66-8AB0-B76AF03CA8D4}"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32476198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2</a:t>
            </a:fld>
            <a:endParaRPr lang="en-US"/>
          </a:p>
        </p:txBody>
      </p:sp>
    </p:spTree>
    <p:extLst>
      <p:ext uri="{BB962C8B-B14F-4D97-AF65-F5344CB8AC3E}">
        <p14:creationId xmlns:p14="http://schemas.microsoft.com/office/powerpoint/2010/main" val="3149058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3</a:t>
            </a:fld>
            <a:endParaRPr lang="en-US"/>
          </a:p>
        </p:txBody>
      </p:sp>
    </p:spTree>
    <p:extLst>
      <p:ext uri="{BB962C8B-B14F-4D97-AF65-F5344CB8AC3E}">
        <p14:creationId xmlns:p14="http://schemas.microsoft.com/office/powerpoint/2010/main" val="3152942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4</a:t>
            </a:fld>
            <a:endParaRPr lang="en-US"/>
          </a:p>
        </p:txBody>
      </p:sp>
    </p:spTree>
    <p:extLst>
      <p:ext uri="{BB962C8B-B14F-4D97-AF65-F5344CB8AC3E}">
        <p14:creationId xmlns:p14="http://schemas.microsoft.com/office/powerpoint/2010/main" val="3731230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5</a:t>
            </a:fld>
            <a:endParaRPr lang="en-US"/>
          </a:p>
        </p:txBody>
      </p:sp>
    </p:spTree>
    <p:extLst>
      <p:ext uri="{BB962C8B-B14F-4D97-AF65-F5344CB8AC3E}">
        <p14:creationId xmlns:p14="http://schemas.microsoft.com/office/powerpoint/2010/main" val="9274198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r>
              <a:rPr lang="en-CA" dirty="0"/>
              <a:t>doc.: IEEE 802.15-21-0181r0</a:t>
            </a:r>
          </a:p>
        </p:txBody>
      </p:sp>
      <p:sp>
        <p:nvSpPr>
          <p:cNvPr id="5" name="Date Placeholder 4"/>
          <p:cNvSpPr>
            <a:spLocks noGrp="1"/>
          </p:cNvSpPr>
          <p:nvPr>
            <p:ph type="dt" idx="11"/>
          </p:nvPr>
        </p:nvSpPr>
        <p:spPr/>
        <p:txBody>
          <a:bodyPr/>
          <a:lstStyle/>
          <a:p>
            <a:r>
              <a:rPr lang="en-US"/>
              <a:t>October 2020</a:t>
            </a:r>
            <a:endParaRPr lang="en-CA"/>
          </a:p>
        </p:txBody>
      </p:sp>
      <p:sp>
        <p:nvSpPr>
          <p:cNvPr id="6" name="Footer Placeholder 5"/>
          <p:cNvSpPr>
            <a:spLocks noGrp="1"/>
          </p:cNvSpPr>
          <p:nvPr>
            <p:ph type="ftr" sz="quarter" idx="12"/>
          </p:nvPr>
        </p:nvSpPr>
        <p:spPr>
          <a:xfrm>
            <a:off x="3769832" y="8985250"/>
            <a:ext cx="2511906" cy="184666"/>
          </a:xfrm>
        </p:spPr>
        <p:txBody>
          <a:bodyPr/>
          <a:lstStyle/>
          <a:p>
            <a:pPr lvl="4"/>
            <a:r>
              <a:rPr lang="en-CA" dirty="0"/>
              <a:t>Pat Kinney (Kinney Consulting))</a:t>
            </a:r>
          </a:p>
        </p:txBody>
      </p:sp>
      <p:sp>
        <p:nvSpPr>
          <p:cNvPr id="7" name="Slide Number Placeholder 6"/>
          <p:cNvSpPr>
            <a:spLocks noGrp="1"/>
          </p:cNvSpPr>
          <p:nvPr>
            <p:ph type="sldNum" sz="quarter" idx="13"/>
          </p:nvPr>
        </p:nvSpPr>
        <p:spPr/>
        <p:txBody>
          <a:bodyPr/>
          <a:lstStyle/>
          <a:p>
            <a:r>
              <a:rPr lang="en-CA"/>
              <a:t>Page </a:t>
            </a:r>
            <a:fld id="{90457F90-05FA-43B5-BE98-57963B7D9E4D}" type="slidenum">
              <a:rPr lang="en-CA" smtClean="0"/>
              <a:pPr/>
              <a:t>6</a:t>
            </a:fld>
            <a:endParaRPr lang="en-CA"/>
          </a:p>
        </p:txBody>
      </p:sp>
    </p:spTree>
    <p:extLst>
      <p:ext uri="{BB962C8B-B14F-4D97-AF65-F5344CB8AC3E}">
        <p14:creationId xmlns:p14="http://schemas.microsoft.com/office/powerpoint/2010/main" val="6335092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7</a:t>
            </a:fld>
            <a:endParaRPr lang="en-US"/>
          </a:p>
        </p:txBody>
      </p:sp>
    </p:spTree>
    <p:extLst>
      <p:ext uri="{BB962C8B-B14F-4D97-AF65-F5344CB8AC3E}">
        <p14:creationId xmlns:p14="http://schemas.microsoft.com/office/powerpoint/2010/main" val="449037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8</a:t>
            </a:fld>
            <a:endParaRPr lang="en-US"/>
          </a:p>
        </p:txBody>
      </p:sp>
    </p:spTree>
    <p:extLst>
      <p:ext uri="{BB962C8B-B14F-4D97-AF65-F5344CB8AC3E}">
        <p14:creationId xmlns:p14="http://schemas.microsoft.com/office/powerpoint/2010/main" val="978545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AC2FCF9-472E-480D-9073-A73C8204271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BF911EF-6A63-4B80-9E8C-821DDACCB07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E9D1CA-8036-452B-AA91-FC35ABF0036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D236530-B1A2-4A31-8CA2-AC905962223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3EFE6D4-15D6-44B7-889D-1EDC2778CCE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D3B9A4B-4D42-4642-8694-CB378EB0C87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5E8FDAC-4B53-4E5B-8EEC-168720E59BD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xfrm>
            <a:off x="696913" y="332601"/>
            <a:ext cx="1224694" cy="276999"/>
          </a:xfrm>
          <a:ln/>
        </p:spPr>
        <p:txBody>
          <a:bodyPr/>
          <a:lstStyle>
            <a:lvl1pPr>
              <a:defRPr/>
            </a:lvl1pPr>
          </a:lstStyle>
          <a:p>
            <a:pPr>
              <a:defRPr/>
            </a:pPr>
            <a:r>
              <a:rPr lang="en-US"/>
              <a:t>August 2024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E9AA826-2D66-4D95-924A-79AB5FB12EB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t>April 2021</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Pat Kinney (Kinney Consulting)</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B3C9980-79DC-43B3-9260-ABCB224AB3D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0C135B0-9C00-4A47-A9DD-8577921F7D6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DCDBB2E-8974-4A50-951E-5CD1EEC4EE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September 2024</a:t>
            </a:r>
          </a:p>
        </p:txBody>
      </p:sp>
      <p:sp>
        <p:nvSpPr>
          <p:cNvPr id="1029" name="Rectangle 5"/>
          <p:cNvSpPr>
            <a:spLocks noGrp="1" noChangeArrowheads="1"/>
          </p:cNvSpPr>
          <p:nvPr>
            <p:ph type="ftr" sz="quarter" idx="3"/>
          </p:nvPr>
        </p:nvSpPr>
        <p:spPr bwMode="auto">
          <a:xfrm>
            <a:off x="7049477" y="6475413"/>
            <a:ext cx="14944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solidFill>
                  <a:srgbClr val="FF0000"/>
                </a:solidFill>
                <a:latin typeface="Times New Roman" pitchFamily="18" charset="0"/>
              </a:defRPr>
            </a:lvl1pPr>
          </a:lstStyle>
          <a:p>
            <a:pPr>
              <a:defRPr/>
            </a:pPr>
            <a:r>
              <a:rPr lang="en-US" dirty="0"/>
              <a:t>[WG chair (affiliation) ]</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AC9ADC54-1EAA-451C-9892-A9A864B36D39}" type="slidenum">
              <a:rPr lang="en-US"/>
              <a:pPr>
                <a:defRPr/>
              </a:pPr>
              <a:t>‹#›</a:t>
            </a:fld>
            <a:endParaRPr lang="en-US"/>
          </a:p>
        </p:txBody>
      </p:sp>
      <p:sp>
        <p:nvSpPr>
          <p:cNvPr id="1031" name="Rectangle 7"/>
          <p:cNvSpPr>
            <a:spLocks noChangeArrowheads="1"/>
          </p:cNvSpPr>
          <p:nvPr/>
        </p:nvSpPr>
        <p:spPr bwMode="auto">
          <a:xfrm>
            <a:off x="5515210" y="332601"/>
            <a:ext cx="2930290" cy="276999"/>
          </a:xfrm>
          <a:prstGeom prst="rect">
            <a:avLst/>
          </a:prstGeom>
          <a:noFill/>
          <a:ln w="9525">
            <a:noFill/>
            <a:miter lim="800000"/>
            <a:headEnd/>
            <a:tailEnd/>
          </a:ln>
          <a:effectLst/>
        </p:spPr>
        <p:txBody>
          <a:bodyPr wrap="none" lIns="0" tIns="0" rIns="0" bIns="0" anchor="b">
            <a:spAutoFit/>
          </a:bodyPr>
          <a:lstStyle/>
          <a:p>
            <a:pPr marL="457200" lvl="4" algn="r">
              <a:defRPr/>
            </a:pPr>
            <a:r>
              <a:rPr lang="it-IT" altLang="ko-KR" sz="1800" b="0" i="0" dirty="0">
                <a:solidFill>
                  <a:srgbClr val="000000"/>
                </a:solidFill>
                <a:effectLst/>
                <a:latin typeface="+mj-lt"/>
              </a:rPr>
              <a:t>DCN </a:t>
            </a:r>
            <a:r>
              <a:rPr lang="it-IT" altLang="ko-KR" sz="1800" b="1" i="0" dirty="0">
                <a:solidFill>
                  <a:srgbClr val="000000"/>
                </a:solidFill>
                <a:effectLst/>
                <a:latin typeface="+mj-lt"/>
              </a:rPr>
              <a:t>15-24-0531-00-007a</a:t>
            </a:r>
            <a:endParaRPr lang="en-US" sz="1800" b="1" dirty="0">
              <a:latin typeface="+mj-lt"/>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5/dcn/19/15-19-0297-03-0vat-csd-for-high-rate-occ-task-group.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5/dcn/19/15-19-0297-03-0vat-csd-for-high-rate-occ-task-group.docx"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52400" y="609600"/>
            <a:ext cx="8839200" cy="452431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a:defRPr/>
            </a:pPr>
            <a:r>
              <a:rPr lang="en-US" sz="1600" b="1" dirty="0">
                <a:latin typeface="Calibri" panose="020F0502020204030204" pitchFamily="34" charset="0"/>
                <a:ea typeface="ＭＳ Ｐゴシック" pitchFamily="-65" charset="-128"/>
                <a:cs typeface="Calibri" panose="020F0502020204030204" pitchFamily="34" charset="0"/>
              </a:rPr>
              <a:t>Submission Title:</a:t>
            </a:r>
            <a:r>
              <a:rPr lang="en-US" sz="1600" dirty="0">
                <a:latin typeface="Calibri" panose="020F0502020204030204" pitchFamily="34" charset="0"/>
                <a:ea typeface="ＭＳ Ｐゴシック" pitchFamily="-65" charset="-128"/>
                <a:cs typeface="Calibri" panose="020F0502020204030204" pitchFamily="34" charset="0"/>
              </a:rPr>
              <a:t> [LMSC package</a:t>
            </a:r>
            <a:r>
              <a:rPr lang="ko-KR" altLang="en-US" sz="1600" dirty="0">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for approval to forward draft to RevCom]	</a:t>
            </a:r>
          </a:p>
          <a:p>
            <a:pPr eaLnBrk="0" hangingPunct="0">
              <a:defRPr/>
            </a:pPr>
            <a:r>
              <a:rPr lang="en-US" sz="1600" b="1" dirty="0">
                <a:latin typeface="Calibri" panose="020F0502020204030204" pitchFamily="34" charset="0"/>
                <a:ea typeface="ＭＳ Ｐゴシック" pitchFamily="-65" charset="-128"/>
                <a:cs typeface="Calibri" panose="020F0502020204030204" pitchFamily="34" charset="0"/>
              </a:rPr>
              <a:t>Date Submitted: </a:t>
            </a:r>
            <a:r>
              <a:rPr lang="en-US" sz="1600" dirty="0">
                <a:latin typeface="Calibri" panose="020F0502020204030204" pitchFamily="34" charset="0"/>
                <a:ea typeface="ＭＳ Ｐゴシック" pitchFamily="-65" charset="-128"/>
                <a:cs typeface="Calibri" panose="020F0502020204030204" pitchFamily="34" charset="0"/>
              </a:rPr>
              <a:t>[11 Sept. 2024]	</a:t>
            </a:r>
          </a:p>
          <a:p>
            <a:pPr eaLnBrk="0" hangingPunct="0">
              <a:defRPr/>
            </a:pPr>
            <a:r>
              <a:rPr lang="en-US" sz="1600" b="1" dirty="0">
                <a:latin typeface="Calibri" panose="020F0502020204030204" pitchFamily="34" charset="0"/>
                <a:ea typeface="ＭＳ Ｐゴシック" pitchFamily="-65" charset="-128"/>
                <a:cs typeface="Calibri" panose="020F0502020204030204" pitchFamily="34" charset="0"/>
              </a:rPr>
              <a:t>Source:</a:t>
            </a:r>
            <a:r>
              <a:rPr lang="en-US" sz="1600" dirty="0">
                <a:latin typeface="Calibri" panose="020F0502020204030204" pitchFamily="34" charset="0"/>
                <a:ea typeface="ＭＳ Ｐゴシック" pitchFamily="-65" charset="-128"/>
                <a:cs typeface="Calibri" panose="020F0502020204030204" pitchFamily="34" charset="0"/>
              </a:rPr>
              <a:t> [</a:t>
            </a:r>
            <a:r>
              <a:rPr lang="en-US" sz="1600" dirty="0" err="1">
                <a:latin typeface="Calibri" panose="020F0502020204030204" pitchFamily="34" charset="0"/>
                <a:ea typeface="ＭＳ Ｐゴシック" pitchFamily="-65" charset="-128"/>
                <a:cs typeface="Calibri" panose="020F0502020204030204" pitchFamily="34" charset="0"/>
              </a:rPr>
              <a:t>Y</a:t>
            </a:r>
            <a:r>
              <a:rPr lang="en-US" altLang="ko-KR" sz="1600" dirty="0" err="1">
                <a:latin typeface="Calibri" panose="020F0502020204030204" pitchFamily="34" charset="0"/>
                <a:ea typeface="ＭＳ Ｐゴシック" pitchFamily="-65" charset="-128"/>
                <a:cs typeface="Calibri" panose="020F0502020204030204" pitchFamily="34" charset="0"/>
              </a:rPr>
              <a:t>eong</a:t>
            </a:r>
            <a:r>
              <a:rPr lang="ko-KR" altLang="en-US" sz="1600" dirty="0">
                <a:latin typeface="Calibri" panose="020F0502020204030204" pitchFamily="34" charset="0"/>
                <a:ea typeface="ＭＳ Ｐゴシック" pitchFamily="-65" charset="-128"/>
                <a:cs typeface="Calibri" panose="020F0502020204030204" pitchFamily="34" charset="0"/>
              </a:rPr>
              <a:t> </a:t>
            </a:r>
            <a:r>
              <a:rPr lang="en-US" altLang="ko-KR" sz="1600" dirty="0">
                <a:latin typeface="Calibri" panose="020F0502020204030204" pitchFamily="34" charset="0"/>
                <a:ea typeface="ＭＳ Ｐゴシック" pitchFamily="-65" charset="-128"/>
                <a:cs typeface="Calibri" panose="020F0502020204030204" pitchFamily="34" charset="0"/>
              </a:rPr>
              <a:t>Min Jang</a:t>
            </a:r>
            <a:r>
              <a:rPr lang="en-US" sz="1600" dirty="0">
                <a:latin typeface="Calibri" panose="020F0502020204030204" pitchFamily="34" charset="0"/>
                <a:ea typeface="ＭＳ Ｐゴシック" pitchFamily="-65" charset="-128"/>
                <a:cs typeface="Calibri" panose="020F0502020204030204" pitchFamily="34" charset="0"/>
              </a:rPr>
              <a:t>] [</a:t>
            </a:r>
            <a:r>
              <a:rPr lang="en-US" sz="1600" dirty="0" err="1">
                <a:latin typeface="Calibri" panose="020F0502020204030204" pitchFamily="34" charset="0"/>
                <a:ea typeface="ＭＳ Ｐゴシック" pitchFamily="-65" charset="-128"/>
                <a:cs typeface="Calibri" panose="020F0502020204030204" pitchFamily="34" charset="0"/>
              </a:rPr>
              <a:t>Kookmin</a:t>
            </a:r>
            <a:r>
              <a:rPr lang="en-US" sz="1600" dirty="0">
                <a:latin typeface="Calibri" panose="020F0502020204030204" pitchFamily="34" charset="0"/>
                <a:ea typeface="ＭＳ Ｐゴシック" pitchFamily="-65" charset="-128"/>
                <a:cs typeface="Calibri" panose="020F0502020204030204" pitchFamily="34" charset="0"/>
              </a:rPr>
              <a:t> University]</a:t>
            </a:r>
          </a:p>
          <a:p>
            <a:pPr>
              <a:defRPr/>
            </a:pPr>
            <a:r>
              <a:rPr lang="en-US" sz="1600" dirty="0">
                <a:latin typeface="Calibri" panose="020F0502020204030204" pitchFamily="34" charset="0"/>
                <a:ea typeface="ＭＳ Ｐゴシック" pitchFamily="-65" charset="-128"/>
                <a:cs typeface="Calibri" panose="020F0502020204030204" pitchFamily="34" charset="0"/>
              </a:rPr>
              <a:t>Address [</a:t>
            </a:r>
            <a:r>
              <a:rPr lang="en-US" altLang="ko-KR" sz="1600" dirty="0">
                <a:latin typeface="Calibri" panose="020F0502020204030204" pitchFamily="34" charset="0"/>
                <a:ea typeface="ＭＳ Ｐゴシック" pitchFamily="-65" charset="-128"/>
                <a:cs typeface="Calibri" panose="020F0502020204030204" pitchFamily="34" charset="0"/>
              </a:rPr>
              <a:t>77 JEONGNEUNG-RO, SEONGBUK-GU, SEOUL, 02707, Republic of Korea</a:t>
            </a:r>
            <a:r>
              <a:rPr lang="en-US" sz="1600" dirty="0">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latin typeface="Calibri" panose="020F0502020204030204" pitchFamily="34" charset="0"/>
                <a:ea typeface="ＭＳ Ｐゴシック" pitchFamily="-65" charset="-128"/>
                <a:cs typeface="Calibri" panose="020F0502020204030204" pitchFamily="34" charset="0"/>
              </a:rPr>
              <a:t>Voice:[+82-2-910-5068], E-Mail:[yjang@kookmin.ac.kr]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b="1">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a:solidFill>
                  <a:schemeClr val="tx2"/>
                </a:solidFill>
                <a:latin typeface="Calibri" panose="020F0502020204030204" pitchFamily="34" charset="0"/>
                <a:ea typeface="ＭＳ Ｐゴシック" pitchFamily="-65" charset="-128"/>
                <a:cs typeface="Calibri" panose="020F0502020204030204" pitchFamily="34" charset="0"/>
              </a:rPr>
              <a:t> </a:t>
            </a:r>
            <a:r>
              <a:rPr lang="en-US" altLang="ko-KR" sz="1600">
                <a:latin typeface="Calibri" panose="020F0502020204030204" pitchFamily="34" charset="0"/>
                <a:ea typeface="ＭＳ Ｐゴシック" pitchFamily="-65" charset="-128"/>
                <a:cs typeface="Calibri" panose="020F0502020204030204" pitchFamily="34" charset="0"/>
              </a:rPr>
              <a:t>LMSC </a:t>
            </a:r>
            <a:r>
              <a:rPr lang="en-US" altLang="ko-KR" sz="1600" dirty="0">
                <a:latin typeface="Calibri" panose="020F0502020204030204" pitchFamily="34" charset="0"/>
                <a:ea typeface="ＭＳ Ｐゴシック" pitchFamily="-65" charset="-128"/>
                <a:cs typeface="Calibri" panose="020F0502020204030204" pitchFamily="34" charset="0"/>
              </a:rPr>
              <a:t>package</a:t>
            </a:r>
            <a:r>
              <a:rPr lang="ko-KR" altLang="en-US" sz="1600" dirty="0">
                <a:latin typeface="Calibri" panose="020F0502020204030204" pitchFamily="34" charset="0"/>
                <a:ea typeface="ＭＳ Ｐゴシック" pitchFamily="-65" charset="-128"/>
                <a:cs typeface="Calibri" panose="020F0502020204030204" pitchFamily="34" charset="0"/>
              </a:rPr>
              <a:t> </a:t>
            </a:r>
            <a:r>
              <a:rPr lang="en-US" altLang="ko-KR" sz="1600" dirty="0">
                <a:latin typeface="Calibri" panose="020F0502020204030204" pitchFamily="34" charset="0"/>
                <a:ea typeface="ＭＳ Ｐゴシック" pitchFamily="-65" charset="-128"/>
                <a:cs typeface="Calibri" panose="020F0502020204030204" pitchFamily="34" charset="0"/>
              </a:rPr>
              <a:t>for approval to forward draft to RevCom </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altLang="ko-KR" sz="1600" dirty="0">
                <a:latin typeface="Calibri" panose="020F0502020204030204" pitchFamily="34" charset="0"/>
                <a:ea typeface="ＭＳ Ｐゴシック" pitchFamily="-65" charset="-128"/>
                <a:cs typeface="Calibri" panose="020F0502020204030204" pitchFamily="34" charset="0"/>
              </a:rPr>
              <a:t>LMSC package</a:t>
            </a:r>
            <a:r>
              <a:rPr lang="ko-KR" altLang="en-US" sz="1600" dirty="0">
                <a:latin typeface="Calibri" panose="020F0502020204030204" pitchFamily="34" charset="0"/>
                <a:ea typeface="ＭＳ Ｐゴシック" pitchFamily="-65" charset="-128"/>
                <a:cs typeface="Calibri" panose="020F0502020204030204" pitchFamily="34" charset="0"/>
              </a:rPr>
              <a:t> </a:t>
            </a:r>
            <a:r>
              <a:rPr lang="en-US" altLang="ko-KR" sz="1600" dirty="0">
                <a:latin typeface="Calibri" panose="020F0502020204030204" pitchFamily="34" charset="0"/>
                <a:ea typeface="ＭＳ Ｐゴシック" pitchFamily="-65" charset="-128"/>
                <a:cs typeface="Calibri" panose="020F0502020204030204" pitchFamily="34" charset="0"/>
              </a:rPr>
              <a:t>for approval to forward draft to RevCom</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altLang="ko-KR" sz="1600" dirty="0">
                <a:latin typeface="Calibri" panose="020F0502020204030204" pitchFamily="34" charset="0"/>
                <a:ea typeface="ＭＳ Ｐゴシック" pitchFamily="-65" charset="-128"/>
                <a:cs typeface="Calibri" panose="020F0502020204030204" pitchFamily="34" charset="0"/>
              </a:rPr>
              <a:t>LMSC package</a:t>
            </a:r>
            <a:r>
              <a:rPr lang="ko-KR" altLang="en-US" sz="1600" dirty="0">
                <a:latin typeface="Calibri" panose="020F0502020204030204" pitchFamily="34" charset="0"/>
                <a:ea typeface="ＭＳ Ｐゴシック" pitchFamily="-65" charset="-128"/>
                <a:cs typeface="Calibri" panose="020F0502020204030204" pitchFamily="34" charset="0"/>
              </a:rPr>
              <a:t> </a:t>
            </a:r>
            <a:r>
              <a:rPr lang="en-US" altLang="ko-KR" sz="1600" dirty="0">
                <a:latin typeface="Calibri" panose="020F0502020204030204" pitchFamily="34" charset="0"/>
                <a:ea typeface="ＭＳ Ｐゴシック" pitchFamily="-65" charset="-128"/>
                <a:cs typeface="Calibri" panose="020F0502020204030204" pitchFamily="34" charset="0"/>
              </a:rPr>
              <a:t>for approval to forward draft to RevCom</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6187821" y="6475413"/>
            <a:ext cx="2422779"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5B312-57E5-E544-AF91-AC5B7910454A}"/>
              </a:ext>
            </a:extLst>
          </p:cNvPr>
          <p:cNvSpPr>
            <a:spLocks noGrp="1"/>
          </p:cNvSpPr>
          <p:nvPr>
            <p:ph type="title"/>
          </p:nvPr>
        </p:nvSpPr>
        <p:spPr>
          <a:xfrm>
            <a:off x="674687" y="457200"/>
            <a:ext cx="7772400" cy="914400"/>
          </a:xfrm>
        </p:spPr>
        <p:txBody>
          <a:bodyPr/>
          <a:lstStyle/>
          <a:p>
            <a:r>
              <a:rPr lang="en-US" dirty="0"/>
              <a:t>TG Motion</a:t>
            </a:r>
          </a:p>
        </p:txBody>
      </p:sp>
      <p:sp>
        <p:nvSpPr>
          <p:cNvPr id="5" name="Slide Number Placeholder 4">
            <a:extLst>
              <a:ext uri="{FF2B5EF4-FFF2-40B4-BE49-F238E27FC236}">
                <a16:creationId xmlns:a16="http://schemas.microsoft.com/office/drawing/2014/main" id="{9E311BB5-3027-4C49-9CEE-414A97F7C26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10</a:t>
            </a:fld>
            <a:endParaRPr lang="en-US"/>
          </a:p>
        </p:txBody>
      </p:sp>
      <p:sp>
        <p:nvSpPr>
          <p:cNvPr id="8" name="Rectangle 3">
            <a:extLst>
              <a:ext uri="{FF2B5EF4-FFF2-40B4-BE49-F238E27FC236}">
                <a16:creationId xmlns:a16="http://schemas.microsoft.com/office/drawing/2014/main" id="{A1C8F46D-FB33-45DF-983E-B8B2C9427D89}"/>
              </a:ext>
            </a:extLst>
          </p:cNvPr>
          <p:cNvSpPr txBox="1">
            <a:spLocks noChangeArrowheads="1"/>
          </p:cNvSpPr>
          <p:nvPr/>
        </p:nvSpPr>
        <p:spPr>
          <a:xfrm>
            <a:off x="419894" y="2362200"/>
            <a:ext cx="8380412" cy="3899694"/>
          </a:xfrm>
          <a:prstGeom prst="rect">
            <a:avLst/>
          </a:prstGeom>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685800">
              <a:spcBef>
                <a:spcPts val="0"/>
              </a:spcBef>
              <a:spcAft>
                <a:spcPts val="0"/>
              </a:spcAft>
            </a:pPr>
            <a:r>
              <a:rPr lang="en-US" sz="1800" i="1" dirty="0">
                <a:effectLst/>
                <a:latin typeface="Arial" panose="020B0604020202020204" pitchFamily="34" charset="0"/>
                <a:ea typeface="Times New Roman" panose="02020603050405020304" pitchFamily="18" charset="0"/>
                <a:cs typeface="Times New Roman" panose="02020603050405020304" pitchFamily="18" charset="0"/>
              </a:rPr>
              <a:t>Motion: 802.15 has reviewed and approves the CSD [5-19-0297-r3], and the CA document [15-24-0370-r1]; and requests conditional approval from the EC to submit P802.15.7a-D8 (or current revision) to Standards Association ballot.</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685800" marR="0">
              <a:spcBef>
                <a:spcPts val="0"/>
              </a:spcBef>
              <a:spcAft>
                <a:spcPts val="0"/>
              </a:spcAft>
            </a:pP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6" name="Date Placeholder 3">
            <a:extLst>
              <a:ext uri="{FF2B5EF4-FFF2-40B4-BE49-F238E27FC236}">
                <a16:creationId xmlns:a16="http://schemas.microsoft.com/office/drawing/2014/main" id="{B21A6188-0D9F-4969-AA90-D63390DF06B0}"/>
              </a:ext>
            </a:extLst>
          </p:cNvPr>
          <p:cNvSpPr>
            <a:spLocks noGrp="1"/>
          </p:cNvSpPr>
          <p:nvPr>
            <p:ph type="dt" sz="half" idx="10"/>
          </p:nvPr>
        </p:nvSpPr>
        <p:spPr>
          <a:xfrm>
            <a:off x="696913" y="332601"/>
            <a:ext cx="1579600" cy="276999"/>
          </a:xfrm>
        </p:spPr>
        <p:txBody>
          <a:bodyPr/>
          <a:lstStyle/>
          <a:p>
            <a:pPr>
              <a:defRPr/>
            </a:pPr>
            <a:r>
              <a:rPr lang="en-US" altLang="ko-KR" dirty="0"/>
              <a:t>September 2024</a:t>
            </a:r>
          </a:p>
        </p:txBody>
      </p:sp>
      <p:sp>
        <p:nvSpPr>
          <p:cNvPr id="7" name="Footer Placeholder 2">
            <a:extLst>
              <a:ext uri="{FF2B5EF4-FFF2-40B4-BE49-F238E27FC236}">
                <a16:creationId xmlns:a16="http://schemas.microsoft.com/office/drawing/2014/main" id="{DFB63C0F-F109-4D79-B43C-3349D6948463}"/>
              </a:ext>
            </a:extLst>
          </p:cNvPr>
          <p:cNvSpPr>
            <a:spLocks noGrp="1"/>
          </p:cNvSpPr>
          <p:nvPr>
            <p:ph type="ftr" sz="quarter" idx="11"/>
          </p:nvPr>
        </p:nvSpPr>
        <p:spPr>
          <a:xfrm>
            <a:off x="6187821" y="6475413"/>
            <a:ext cx="2422779"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spTree>
    <p:extLst>
      <p:ext uri="{BB962C8B-B14F-4D97-AF65-F5344CB8AC3E}">
        <p14:creationId xmlns:p14="http://schemas.microsoft.com/office/powerpoint/2010/main" val="36233947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5B312-57E5-E544-AF91-AC5B7910454A}"/>
              </a:ext>
            </a:extLst>
          </p:cNvPr>
          <p:cNvSpPr>
            <a:spLocks noGrp="1"/>
          </p:cNvSpPr>
          <p:nvPr>
            <p:ph type="title"/>
          </p:nvPr>
        </p:nvSpPr>
        <p:spPr>
          <a:xfrm>
            <a:off x="674687" y="457200"/>
            <a:ext cx="7772400" cy="914400"/>
          </a:xfrm>
        </p:spPr>
        <p:txBody>
          <a:bodyPr/>
          <a:lstStyle/>
          <a:p>
            <a:r>
              <a:rPr lang="en-US" dirty="0"/>
              <a:t>WG Motion</a:t>
            </a:r>
          </a:p>
        </p:txBody>
      </p:sp>
      <p:sp>
        <p:nvSpPr>
          <p:cNvPr id="5" name="Slide Number Placeholder 4">
            <a:extLst>
              <a:ext uri="{FF2B5EF4-FFF2-40B4-BE49-F238E27FC236}">
                <a16:creationId xmlns:a16="http://schemas.microsoft.com/office/drawing/2014/main" id="{9E311BB5-3027-4C49-9CEE-414A97F7C26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11</a:t>
            </a:fld>
            <a:endParaRPr lang="en-US"/>
          </a:p>
        </p:txBody>
      </p:sp>
      <p:sp>
        <p:nvSpPr>
          <p:cNvPr id="8" name="Rectangle 3">
            <a:extLst>
              <a:ext uri="{FF2B5EF4-FFF2-40B4-BE49-F238E27FC236}">
                <a16:creationId xmlns:a16="http://schemas.microsoft.com/office/drawing/2014/main" id="{A1C8F46D-FB33-45DF-983E-B8B2C9427D89}"/>
              </a:ext>
            </a:extLst>
          </p:cNvPr>
          <p:cNvSpPr txBox="1">
            <a:spLocks noChangeArrowheads="1"/>
          </p:cNvSpPr>
          <p:nvPr/>
        </p:nvSpPr>
        <p:spPr>
          <a:xfrm>
            <a:off x="419894" y="2362200"/>
            <a:ext cx="8380412" cy="3899694"/>
          </a:xfrm>
          <a:prstGeom prst="rect">
            <a:avLst/>
          </a:prstGeom>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685800" marR="0">
              <a:spcBef>
                <a:spcPts val="0"/>
              </a:spcBef>
              <a:spcAft>
                <a:spcPts val="0"/>
              </a:spcAft>
            </a:pPr>
            <a:r>
              <a:rPr lang="en-US" sz="1800" i="1" dirty="0">
                <a:effectLst/>
                <a:latin typeface="Arial" panose="020B0604020202020204" pitchFamily="34" charset="0"/>
                <a:ea typeface="Times New Roman" panose="02020603050405020304" pitchFamily="18" charset="0"/>
                <a:cs typeface="Times New Roman" panose="02020603050405020304" pitchFamily="18" charset="0"/>
              </a:rPr>
              <a:t>Motion: that 802.15 WG has reviewed and approves the CSD [15-19-0297-r3] and requests unconditional approval from the IEEE 802 LMSC to submit [15-24-0370-r1]-D8 to </a:t>
            </a:r>
            <a:r>
              <a:rPr lang="en-US" sz="1800" i="1" dirty="0" err="1">
                <a:effectLst/>
                <a:latin typeface="Arial" panose="020B0604020202020204" pitchFamily="34" charset="0"/>
                <a:ea typeface="Times New Roman" panose="02020603050405020304" pitchFamily="18" charset="0"/>
                <a:cs typeface="Times New Roman" panose="02020603050405020304" pitchFamily="18" charset="0"/>
              </a:rPr>
              <a:t>RevCom</a:t>
            </a:r>
            <a:r>
              <a:rPr lang="en-US" sz="1800" i="1" dirty="0">
                <a:effectLst/>
                <a:latin typeface="Arial" panose="020B0604020202020204" pitchFamily="34" charset="0"/>
                <a:ea typeface="Times New Roman" panose="02020603050405020304" pitchFamily="18" charset="0"/>
                <a:cs typeface="Times New Roman" panose="02020603050405020304" pitchFamily="18" charset="0"/>
              </a:rPr>
              <a:t>.</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6" name="Date Placeholder 3">
            <a:extLst>
              <a:ext uri="{FF2B5EF4-FFF2-40B4-BE49-F238E27FC236}">
                <a16:creationId xmlns:a16="http://schemas.microsoft.com/office/drawing/2014/main" id="{6506610F-22A1-4D36-9B2D-F141E28D4650}"/>
              </a:ext>
            </a:extLst>
          </p:cNvPr>
          <p:cNvSpPr>
            <a:spLocks noGrp="1"/>
          </p:cNvSpPr>
          <p:nvPr>
            <p:ph type="dt" sz="half" idx="10"/>
          </p:nvPr>
        </p:nvSpPr>
        <p:spPr>
          <a:xfrm>
            <a:off x="696913" y="332601"/>
            <a:ext cx="1579600" cy="276999"/>
          </a:xfrm>
        </p:spPr>
        <p:txBody>
          <a:bodyPr/>
          <a:lstStyle/>
          <a:p>
            <a:pPr>
              <a:defRPr/>
            </a:pPr>
            <a:r>
              <a:rPr lang="en-US" altLang="ko-KR" dirty="0"/>
              <a:t>September 2024</a:t>
            </a:r>
          </a:p>
        </p:txBody>
      </p:sp>
      <p:sp>
        <p:nvSpPr>
          <p:cNvPr id="7" name="Footer Placeholder 2">
            <a:extLst>
              <a:ext uri="{FF2B5EF4-FFF2-40B4-BE49-F238E27FC236}">
                <a16:creationId xmlns:a16="http://schemas.microsoft.com/office/drawing/2014/main" id="{75F8AE02-763F-4C49-8C1C-E61F02F87A2B}"/>
              </a:ext>
            </a:extLst>
          </p:cNvPr>
          <p:cNvSpPr>
            <a:spLocks noGrp="1"/>
          </p:cNvSpPr>
          <p:nvPr>
            <p:ph type="ftr" sz="quarter" idx="11"/>
          </p:nvPr>
        </p:nvSpPr>
        <p:spPr>
          <a:xfrm>
            <a:off x="6187821" y="6475413"/>
            <a:ext cx="2422779"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spTree>
    <p:extLst>
      <p:ext uri="{BB962C8B-B14F-4D97-AF65-F5344CB8AC3E}">
        <p14:creationId xmlns:p14="http://schemas.microsoft.com/office/powerpoint/2010/main" val="3915565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79600" cy="276999"/>
          </a:xfrm>
        </p:spPr>
        <p:txBody>
          <a:bodyPr/>
          <a:lstStyle/>
          <a:p>
            <a:pPr>
              <a:defRPr/>
            </a:pPr>
            <a:r>
              <a:rPr lang="en-US" altLang="ko-KR" dirty="0"/>
              <a:t>September 2024</a:t>
            </a:r>
          </a:p>
        </p:txBody>
      </p:sp>
      <p:sp>
        <p:nvSpPr>
          <p:cNvPr id="6" name="Slide Number Placeholder 5"/>
          <p:cNvSpPr>
            <a:spLocks noGrp="1"/>
          </p:cNvSpPr>
          <p:nvPr>
            <p:ph type="sldNum" sz="quarter" idx="12"/>
          </p:nvPr>
        </p:nvSpPr>
        <p:spPr/>
        <p:txBody>
          <a:bodyPr/>
          <a:lstStyle/>
          <a:p>
            <a:pPr>
              <a:defRPr/>
            </a:pPr>
            <a:r>
              <a:rPr lang="en-US"/>
              <a:t>Slide </a:t>
            </a:r>
            <a:fld id="{BD236530-B1A2-4A31-8CA2-AC905962223D}" type="slidenum">
              <a:rPr lang="en-US" smtClean="0"/>
              <a:pPr>
                <a:defRPr/>
              </a:pPr>
              <a:t>2</a:t>
            </a:fld>
            <a:endParaRPr lang="en-US"/>
          </a:p>
        </p:txBody>
      </p:sp>
      <p:sp>
        <p:nvSpPr>
          <p:cNvPr id="9" name="Rectangle 6"/>
          <p:cNvSpPr txBox="1">
            <a:spLocks noChangeArrowheads="1"/>
          </p:cNvSpPr>
          <p:nvPr/>
        </p:nvSpPr>
        <p:spPr>
          <a:xfrm>
            <a:off x="667624" y="2232864"/>
            <a:ext cx="7772400" cy="381000"/>
          </a:xfrm>
          <a:prstGeom prst="rect">
            <a:avLst/>
          </a:prstGeom>
          <a:noFill/>
        </p:spPr>
        <p:txBody>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a:ln>
                  <a:noFill/>
                </a:ln>
                <a:effectLst/>
                <a:uLnTx/>
                <a:uFillTx/>
                <a:latin typeface="+mn-lt"/>
                <a:ea typeface="+mn-ea"/>
                <a:cs typeface="+mn-cs"/>
              </a:rPr>
              <a:t>Date:</a:t>
            </a:r>
            <a:r>
              <a:rPr kumimoji="0" lang="en-US" sz="2000" b="0" i="0" u="none" strike="noStrike" kern="0" cap="none" spc="0" normalizeH="0" baseline="0" noProof="0" dirty="0">
                <a:ln>
                  <a:noFill/>
                </a:ln>
                <a:effectLst/>
                <a:uLnTx/>
                <a:uFillTx/>
                <a:latin typeface="+mn-lt"/>
                <a:ea typeface="+mn-ea"/>
                <a:cs typeface="+mn-cs"/>
              </a:rPr>
              <a:t> [2024.09.11]</a:t>
            </a:r>
          </a:p>
        </p:txBody>
      </p:sp>
      <p:sp>
        <p:nvSpPr>
          <p:cNvPr id="11" name="Rectangle 12"/>
          <p:cNvSpPr>
            <a:spLocks noChangeArrowheads="1"/>
          </p:cNvSpPr>
          <p:nvPr/>
        </p:nvSpPr>
        <p:spPr bwMode="auto">
          <a:xfrm>
            <a:off x="533400" y="3122797"/>
            <a:ext cx="72390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 </a:t>
            </a:r>
            <a:r>
              <a:rPr lang="en-US" sz="2000" b="1" dirty="0" err="1"/>
              <a:t>Yeong</a:t>
            </a:r>
            <a:r>
              <a:rPr lang="en-US" sz="2000" b="1" dirty="0"/>
              <a:t>  Min Jang (</a:t>
            </a:r>
            <a:r>
              <a:rPr lang="en-US" sz="2000" b="1" dirty="0" err="1"/>
              <a:t>Kookmin</a:t>
            </a:r>
            <a:r>
              <a:rPr lang="en-US" sz="2000" b="1" dirty="0"/>
              <a:t> University)</a:t>
            </a:r>
            <a:endParaRPr lang="en-US" sz="2000" dirty="0"/>
          </a:p>
        </p:txBody>
      </p:sp>
      <p:sp>
        <p:nvSpPr>
          <p:cNvPr id="12" name="Rectangle 2"/>
          <p:cNvSpPr txBox="1">
            <a:spLocks noChangeArrowheads="1"/>
          </p:cNvSpPr>
          <p:nvPr/>
        </p:nvSpPr>
        <p:spPr>
          <a:xfrm>
            <a:off x="304800" y="685800"/>
            <a:ext cx="8153400" cy="1066800"/>
          </a:xfrm>
          <a:prstGeom prst="rect">
            <a:avLst/>
          </a:prstGeom>
          <a:noFill/>
        </p:spPr>
        <p:txBody>
          <a:bodyPr/>
          <a:lstStyle/>
          <a:p>
            <a:pPr lvl="0" algn="ctr">
              <a:defRPr/>
            </a:pPr>
            <a:r>
              <a:rPr lang="en-GB" sz="3600" dirty="0">
                <a:ea typeface="ＭＳ Ｐゴシック" pitchFamily="34" charset="-128"/>
              </a:rPr>
              <a:t>[P802.15.7a]</a:t>
            </a:r>
            <a:r>
              <a:rPr lang="en-US" sz="1400" b="1" kern="0" dirty="0">
                <a:latin typeface="+mj-lt"/>
                <a:ea typeface="+mj-ea"/>
                <a:cs typeface="+mj-cs"/>
              </a:rPr>
              <a:t> </a:t>
            </a:r>
            <a:r>
              <a:rPr lang="en-US" sz="3200" b="1" kern="0" dirty="0">
                <a:latin typeface="+mj-lt"/>
                <a:ea typeface="+mj-ea"/>
                <a:cs typeface="+mj-cs"/>
              </a:rPr>
              <a:t>Report to EC on Unconditional Approval to forward draft to RevCom</a:t>
            </a:r>
            <a:endParaRPr kumimoji="0" lang="en-US" sz="3200" b="1" i="0" u="none" strike="noStrike" kern="0" cap="none" spc="0" normalizeH="0" baseline="0" noProof="0" dirty="0">
              <a:ln>
                <a:noFill/>
              </a:ln>
              <a:effectLst/>
              <a:uLnTx/>
              <a:uFillTx/>
              <a:latin typeface="+mj-lt"/>
              <a:ea typeface="+mj-ea"/>
              <a:cs typeface="+mj-cs"/>
            </a:endParaRPr>
          </a:p>
        </p:txBody>
      </p:sp>
      <p:sp>
        <p:nvSpPr>
          <p:cNvPr id="7" name="Footer Placeholder 2">
            <a:extLst>
              <a:ext uri="{FF2B5EF4-FFF2-40B4-BE49-F238E27FC236}">
                <a16:creationId xmlns:a16="http://schemas.microsoft.com/office/drawing/2014/main" id="{811A6C7A-F6DA-4658-A6BC-82CD0FB0C419}"/>
              </a:ext>
            </a:extLst>
          </p:cNvPr>
          <p:cNvSpPr>
            <a:spLocks noGrp="1"/>
          </p:cNvSpPr>
          <p:nvPr>
            <p:ph type="ftr" sz="quarter" idx="11"/>
          </p:nvPr>
        </p:nvSpPr>
        <p:spPr>
          <a:xfrm>
            <a:off x="6187821" y="6475413"/>
            <a:ext cx="2422779"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ea typeface="ＭＳ Ｐゴシック" pitchFamily="34" charset="-128"/>
              </a:rPr>
              <a:t>Introduction</a:t>
            </a:r>
            <a:endParaRPr lang="en-US" dirty="0"/>
          </a:p>
        </p:txBody>
      </p:sp>
      <p:sp>
        <p:nvSpPr>
          <p:cNvPr id="6" name="Content Placeholder 5"/>
          <p:cNvSpPr>
            <a:spLocks noGrp="1"/>
          </p:cNvSpPr>
          <p:nvPr>
            <p:ph idx="1"/>
          </p:nvPr>
        </p:nvSpPr>
        <p:spPr>
          <a:xfrm>
            <a:off x="752475" y="1752600"/>
            <a:ext cx="7772400" cy="4419600"/>
          </a:xfrm>
        </p:spPr>
        <p:txBody>
          <a:bodyPr/>
          <a:lstStyle/>
          <a:p>
            <a:r>
              <a:rPr lang="en-GB" sz="1800" dirty="0">
                <a:ea typeface="ＭＳ Ｐゴシック" pitchFamily="34" charset="-128"/>
              </a:rPr>
              <a:t>This document contains the report to the IEEE 802 Executive Committee in support of a request for approval to send P802.15.7a/D8 to RevCom.</a:t>
            </a:r>
          </a:p>
          <a:p>
            <a:r>
              <a:rPr lang="en-GB" sz="1800" dirty="0">
                <a:ea typeface="ＭＳ Ｐゴシック" pitchFamily="34" charset="-128"/>
              </a:rPr>
              <a:t>The 802 EC motion is on slide #9.</a:t>
            </a:r>
          </a:p>
        </p:txBody>
      </p:sp>
      <p:sp>
        <p:nvSpPr>
          <p:cNvPr id="4" name="Slide Number Placeholder 3"/>
          <p:cNvSpPr>
            <a:spLocks noGrp="1"/>
          </p:cNvSpPr>
          <p:nvPr>
            <p:ph type="sldNum" sz="quarter" idx="12"/>
          </p:nvPr>
        </p:nvSpPr>
        <p:spPr/>
        <p:txBody>
          <a:bodyPr/>
          <a:lstStyle/>
          <a:p>
            <a:pPr>
              <a:defRPr/>
            </a:pPr>
            <a:r>
              <a:rPr lang="en-US"/>
              <a:t>Slide </a:t>
            </a:r>
            <a:fld id="{FB3C9980-79DC-43B3-9260-ABCB224AB3D0}" type="slidenum">
              <a:rPr lang="en-US" smtClean="0"/>
              <a:pPr>
                <a:defRPr/>
              </a:pPr>
              <a:t>3</a:t>
            </a:fld>
            <a:endParaRPr lang="en-US"/>
          </a:p>
        </p:txBody>
      </p:sp>
      <p:sp>
        <p:nvSpPr>
          <p:cNvPr id="7" name="Rectangle 3">
            <a:extLst>
              <a:ext uri="{FF2B5EF4-FFF2-40B4-BE49-F238E27FC236}">
                <a16:creationId xmlns:a16="http://schemas.microsoft.com/office/drawing/2014/main" id="{13B36173-6D58-4461-9623-9BE81FDA5407}"/>
              </a:ext>
            </a:extLst>
          </p:cNvPr>
          <p:cNvSpPr txBox="1">
            <a:spLocks noChangeArrowheads="1"/>
          </p:cNvSpPr>
          <p:nvPr/>
        </p:nvSpPr>
        <p:spPr>
          <a:xfrm>
            <a:off x="990600" y="3200400"/>
            <a:ext cx="7600949" cy="2756694"/>
          </a:xfrm>
          <a:prstGeom prst="rect">
            <a:avLst/>
          </a:prstGeom>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en-US" sz="1600" dirty="0"/>
              <a:t>802 EC Motion: </a:t>
            </a:r>
          </a:p>
          <a:p>
            <a:pPr marL="0" lvl="2" indent="0">
              <a:buFont typeface="Arial" pitchFamily="34" charset="0"/>
              <a:buNone/>
            </a:pPr>
            <a:endParaRPr lang="en-US" sz="1400" dirty="0"/>
          </a:p>
          <a:p>
            <a:pPr marL="0" lvl="2" indent="0">
              <a:buFont typeface="Arial" pitchFamily="34" charset="0"/>
              <a:buNone/>
            </a:pPr>
            <a:r>
              <a:rPr lang="en-US" sz="1400" dirty="0"/>
              <a:t>Approve sending IEEE P802.15.7a_D8 to </a:t>
            </a:r>
            <a:r>
              <a:rPr lang="en-US" sz="1400" dirty="0" err="1"/>
              <a:t>RevCom</a:t>
            </a:r>
            <a:r>
              <a:rPr lang="en-US" sz="1400" dirty="0"/>
              <a:t>.</a:t>
            </a:r>
          </a:p>
          <a:p>
            <a:pPr marL="0" lvl="2" indent="0">
              <a:buFont typeface="Arial" pitchFamily="34" charset="0"/>
              <a:buNone/>
            </a:pPr>
            <a:r>
              <a:rPr lang="en-US" sz="1400" dirty="0"/>
              <a:t>Approve CSD for P802.15.7a in</a:t>
            </a:r>
          </a:p>
          <a:p>
            <a:pPr marL="0" lvl="2" indent="0">
              <a:buFont typeface="Arial" pitchFamily="34" charset="0"/>
              <a:buNone/>
            </a:pPr>
            <a:r>
              <a:rPr lang="en-US" sz="1400" dirty="0">
                <a:hlinkClick r:id="rId3">
                  <a:extLst>
                    <a:ext uri="{A12FA001-AC4F-418D-AE19-62706E023703}">
                      <ahyp:hlinkClr xmlns:ahyp="http://schemas.microsoft.com/office/drawing/2018/hyperlinkcolor" val="tx"/>
                    </a:ext>
                  </a:extLst>
                </a:hlinkClick>
              </a:rPr>
              <a:t>https://mentor.ieee.org/802.15/dcn/19/15-19-0297-03-0vat-csd-for-high-rate-occ-task-group.docx</a:t>
            </a:r>
            <a:r>
              <a:rPr lang="en-US" sz="1400" dirty="0"/>
              <a:t> </a:t>
            </a:r>
          </a:p>
          <a:p>
            <a:pPr marL="0" lvl="2" indent="0">
              <a:buFont typeface="Arial" pitchFamily="34" charset="0"/>
              <a:buNone/>
            </a:pPr>
            <a:endParaRPr lang="en-US" sz="1400" dirty="0"/>
          </a:p>
          <a:p>
            <a:pPr marL="0" lvl="2" indent="0">
              <a:buFont typeface="Arial" pitchFamily="34" charset="0"/>
              <a:buNone/>
            </a:pPr>
            <a:endParaRPr lang="en-US" sz="1400" dirty="0"/>
          </a:p>
          <a:p>
            <a:pPr marL="0" lvl="2" indent="0">
              <a:buFont typeface="Arial" pitchFamily="34" charset="0"/>
              <a:buNone/>
            </a:pPr>
            <a:r>
              <a:rPr lang="en-US" sz="1400" dirty="0"/>
              <a:t>Move: </a:t>
            </a:r>
          </a:p>
          <a:p>
            <a:pPr marL="0" lvl="2" indent="0">
              <a:buFont typeface="Arial" pitchFamily="34" charset="0"/>
              <a:buNone/>
            </a:pPr>
            <a:r>
              <a:rPr lang="en-US" sz="1400" dirty="0"/>
              <a:t>Second:</a:t>
            </a:r>
          </a:p>
        </p:txBody>
      </p:sp>
      <p:sp>
        <p:nvSpPr>
          <p:cNvPr id="9" name="Date Placeholder 3">
            <a:extLst>
              <a:ext uri="{FF2B5EF4-FFF2-40B4-BE49-F238E27FC236}">
                <a16:creationId xmlns:a16="http://schemas.microsoft.com/office/drawing/2014/main" id="{853198B8-E458-47BE-AB26-BE0AFF32B486}"/>
              </a:ext>
            </a:extLst>
          </p:cNvPr>
          <p:cNvSpPr>
            <a:spLocks noGrp="1"/>
          </p:cNvSpPr>
          <p:nvPr>
            <p:ph type="dt" sz="half" idx="10"/>
          </p:nvPr>
        </p:nvSpPr>
        <p:spPr>
          <a:xfrm>
            <a:off x="696913" y="332601"/>
            <a:ext cx="1579600" cy="276999"/>
          </a:xfrm>
        </p:spPr>
        <p:txBody>
          <a:bodyPr/>
          <a:lstStyle/>
          <a:p>
            <a:pPr>
              <a:defRPr/>
            </a:pPr>
            <a:r>
              <a:rPr lang="en-US" altLang="ko-KR" dirty="0"/>
              <a:t>September 2024</a:t>
            </a:r>
          </a:p>
        </p:txBody>
      </p:sp>
      <p:sp>
        <p:nvSpPr>
          <p:cNvPr id="8" name="Footer Placeholder 2">
            <a:extLst>
              <a:ext uri="{FF2B5EF4-FFF2-40B4-BE49-F238E27FC236}">
                <a16:creationId xmlns:a16="http://schemas.microsoft.com/office/drawing/2014/main" id="{1F1FC1CC-C467-4F88-9BB6-1C843BE353B9}"/>
              </a:ext>
            </a:extLst>
          </p:cNvPr>
          <p:cNvSpPr>
            <a:spLocks noGrp="1"/>
          </p:cNvSpPr>
          <p:nvPr>
            <p:ph type="ftr" sz="quarter" idx="11"/>
          </p:nvPr>
        </p:nvSpPr>
        <p:spPr>
          <a:xfrm>
            <a:off x="6187821" y="6475413"/>
            <a:ext cx="2422779"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tx1"/>
                </a:solidFill>
                <a:ea typeface="ＭＳ Ｐゴシック" pitchFamily="34" charset="-128"/>
              </a:rPr>
              <a:t>Standards Association (SA) Ballot Results – P802.15.7a</a:t>
            </a:r>
            <a:endParaRPr lang="en-US" dirty="0">
              <a:solidFill>
                <a:schemeClr val="tx1"/>
              </a:solidFill>
            </a:endParaRPr>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4</a:t>
            </a:fld>
            <a:endParaRPr lang="en-US"/>
          </a:p>
        </p:txBody>
      </p:sp>
      <p:sp>
        <p:nvSpPr>
          <p:cNvPr id="9" name="Date Placeholder 3">
            <a:extLst>
              <a:ext uri="{FF2B5EF4-FFF2-40B4-BE49-F238E27FC236}">
                <a16:creationId xmlns:a16="http://schemas.microsoft.com/office/drawing/2014/main" id="{65616897-AD80-488A-B0F3-03AB3328964B}"/>
              </a:ext>
            </a:extLst>
          </p:cNvPr>
          <p:cNvSpPr>
            <a:spLocks noGrp="1"/>
          </p:cNvSpPr>
          <p:nvPr>
            <p:ph type="dt" sz="half" idx="10"/>
          </p:nvPr>
        </p:nvSpPr>
        <p:spPr>
          <a:xfrm>
            <a:off x="696913" y="332601"/>
            <a:ext cx="1579600" cy="276999"/>
          </a:xfrm>
        </p:spPr>
        <p:txBody>
          <a:bodyPr/>
          <a:lstStyle/>
          <a:p>
            <a:pPr>
              <a:defRPr/>
            </a:pPr>
            <a:r>
              <a:rPr lang="en-US" altLang="ko-KR" dirty="0"/>
              <a:t>September 2024</a:t>
            </a:r>
          </a:p>
        </p:txBody>
      </p:sp>
      <p:graphicFrame>
        <p:nvGraphicFramePr>
          <p:cNvPr id="12" name="Table 5">
            <a:extLst>
              <a:ext uri="{FF2B5EF4-FFF2-40B4-BE49-F238E27FC236}">
                <a16:creationId xmlns:a16="http://schemas.microsoft.com/office/drawing/2014/main" id="{752BA96A-EAA2-4BBB-B6C4-196512D822AF}"/>
              </a:ext>
            </a:extLst>
          </p:cNvPr>
          <p:cNvGraphicFramePr/>
          <p:nvPr>
            <p:extLst>
              <p:ext uri="{D42A27DB-BD31-4B8C-83A1-F6EECF244321}">
                <p14:modId xmlns:p14="http://schemas.microsoft.com/office/powerpoint/2010/main" val="2900146506"/>
              </p:ext>
            </p:extLst>
          </p:nvPr>
        </p:nvGraphicFramePr>
        <p:xfrm>
          <a:off x="914400" y="2057400"/>
          <a:ext cx="7477123" cy="3564540"/>
        </p:xfrm>
        <a:graphic>
          <a:graphicData uri="http://schemas.openxmlformats.org/drawingml/2006/table">
            <a:tbl>
              <a:tblPr/>
              <a:tblGrid>
                <a:gridCol w="644213">
                  <a:extLst>
                    <a:ext uri="{9D8B030D-6E8A-4147-A177-3AD203B41FA5}">
                      <a16:colId xmlns:a16="http://schemas.microsoft.com/office/drawing/2014/main" val="20000"/>
                    </a:ext>
                  </a:extLst>
                </a:gridCol>
                <a:gridCol w="1349595">
                  <a:extLst>
                    <a:ext uri="{9D8B030D-6E8A-4147-A177-3AD203B41FA5}">
                      <a16:colId xmlns:a16="http://schemas.microsoft.com/office/drawing/2014/main" val="20001"/>
                    </a:ext>
                  </a:extLst>
                </a:gridCol>
                <a:gridCol w="3572457">
                  <a:extLst>
                    <a:ext uri="{9D8B030D-6E8A-4147-A177-3AD203B41FA5}">
                      <a16:colId xmlns:a16="http://schemas.microsoft.com/office/drawing/2014/main" val="20002"/>
                    </a:ext>
                  </a:extLst>
                </a:gridCol>
                <a:gridCol w="1910858">
                  <a:extLst>
                    <a:ext uri="{9D8B030D-6E8A-4147-A177-3AD203B41FA5}">
                      <a16:colId xmlns:a16="http://schemas.microsoft.com/office/drawing/2014/main" val="20003"/>
                    </a:ext>
                  </a:extLst>
                </a:gridCol>
              </a:tblGrid>
              <a:tr h="795420">
                <a:tc>
                  <a:txBody>
                    <a:bodyPr/>
                    <a:lstStyle/>
                    <a:p>
                      <a:pPr algn="ctr">
                        <a:lnSpc>
                          <a:spcPct val="100000"/>
                        </a:lnSpc>
                      </a:pPr>
                      <a:r>
                        <a:rPr lang="en-US" sz="1400" b="0" strike="noStrike" spc="-1" dirty="0">
                          <a:solidFill>
                            <a:srgbClr val="000000"/>
                          </a:solidFill>
                          <a:latin typeface="Arial"/>
                          <a:ea typeface="DejaVu Sans"/>
                        </a:rPr>
                        <a:t>Ballot ID</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Ballot Close Date</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Title</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Total Number of Comments received (Yes and No votes)</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0"/>
                  </a:ext>
                </a:extLst>
              </a:tr>
              <a:tr h="347580">
                <a:tc>
                  <a:txBody>
                    <a:bodyPr/>
                    <a:lstStyle/>
                    <a:p>
                      <a:pPr algn="ctr">
                        <a:lnSpc>
                          <a:spcPct val="100000"/>
                        </a:lnSpc>
                      </a:pPr>
                      <a:endParaRPr lang="en-US" sz="1400" b="0" strike="noStrike" spc="-1" dirty="0">
                        <a:solidFill>
                          <a:srgbClr val="FF0000"/>
                        </a:solidFill>
                        <a:highlight>
                          <a:srgbClr val="FFFF00"/>
                        </a:highlight>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chemeClr val="tx1"/>
                          </a:solidFill>
                          <a:latin typeface="Arial"/>
                          <a:ea typeface="DejaVu Sans"/>
                        </a:rPr>
                        <a:t>18-Jan-2024</a:t>
                      </a:r>
                      <a:endParaRPr lang="en-US" sz="1400" b="0" strike="noStrike" spc="-1" dirty="0">
                        <a:solidFill>
                          <a:schemeClr val="tx1"/>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l">
                        <a:lnSpc>
                          <a:spcPct val="100000"/>
                        </a:lnSpc>
                      </a:pPr>
                      <a:r>
                        <a:rPr lang="en-US" sz="1400" b="0" strike="noStrike" spc="-1" dirty="0">
                          <a:solidFill>
                            <a:srgbClr val="000000"/>
                          </a:solidFill>
                          <a:latin typeface="Arial"/>
                          <a:ea typeface="DejaVu Sans"/>
                        </a:rPr>
                        <a:t>Initial SA Ballot for P802.15.7a/D6</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chemeClr val="tx1"/>
                          </a:solidFill>
                          <a:latin typeface="Arial"/>
                          <a:ea typeface="DejaVu Sans"/>
                        </a:rPr>
                        <a:t>114 (71 T, 41 E, 2 G)</a:t>
                      </a:r>
                    </a:p>
                    <a:p>
                      <a:pPr algn="ctr">
                        <a:lnSpc>
                          <a:spcPct val="100000"/>
                        </a:lnSpc>
                      </a:pPr>
                      <a:r>
                        <a:rPr lang="en-US" sz="1400" b="0" strike="noStrike" spc="-1" dirty="0">
                          <a:solidFill>
                            <a:schemeClr val="tx1"/>
                          </a:solidFill>
                          <a:latin typeface="Arial"/>
                        </a:rPr>
                        <a:t>(92% Approval)</a:t>
                      </a: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1"/>
                  </a:ext>
                </a:extLst>
              </a:tr>
              <a:tr h="324720">
                <a:tc>
                  <a:txBody>
                    <a:bodyPr/>
                    <a:lstStyle/>
                    <a:p>
                      <a:pPr algn="ctr">
                        <a:lnSpc>
                          <a:spcPct val="100000"/>
                        </a:lnSpc>
                      </a:pPr>
                      <a:endParaRPr lang="en-US" sz="1400" b="0" strike="noStrike" spc="-1" dirty="0">
                        <a:solidFill>
                          <a:srgbClr val="FF0000"/>
                        </a:solidFill>
                        <a:highlight>
                          <a:srgbClr val="FFFF00"/>
                        </a:highlight>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chemeClr val="tx1"/>
                          </a:solidFill>
                          <a:latin typeface="Arial"/>
                          <a:ea typeface="DejaVu Sans"/>
                        </a:rPr>
                        <a:t>9-June-2024</a:t>
                      </a:r>
                      <a:endParaRPr lang="en-US" sz="1400" b="0" strike="noStrike" spc="-1" dirty="0">
                        <a:solidFill>
                          <a:schemeClr val="tx1"/>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l">
                        <a:lnSpc>
                          <a:spcPct val="100000"/>
                        </a:lnSpc>
                      </a:pPr>
                      <a:r>
                        <a:rPr lang="en-US" sz="1400" b="0" strike="noStrike" spc="-1" dirty="0">
                          <a:solidFill>
                            <a:srgbClr val="000000"/>
                          </a:solidFill>
                          <a:latin typeface="Arial"/>
                          <a:ea typeface="DejaVu Sans"/>
                        </a:rPr>
                        <a:t>First SA recirculation for P802.15.7a/D7</a:t>
                      </a:r>
                      <a:endParaRPr lang="en-US" sz="1400" b="0" strike="noStrike" spc="-1" dirty="0">
                        <a:latin typeface="+mn-lt"/>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chemeClr val="tx1"/>
                          </a:solidFill>
                          <a:latin typeface="Arial"/>
                          <a:ea typeface="DejaVu Sans"/>
                        </a:rPr>
                        <a:t>114 (6 T, 106 E, 2G)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strike="noStrike" spc="-1" dirty="0">
                          <a:solidFill>
                            <a:schemeClr val="tx1"/>
                          </a:solidFill>
                          <a:latin typeface="Arial"/>
                        </a:rPr>
                        <a:t>(97% Approval)</a:t>
                      </a: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2"/>
                  </a:ext>
                </a:extLst>
              </a:tr>
              <a:tr h="378060">
                <a:tc>
                  <a:txBody>
                    <a:bodyPr/>
                    <a:lstStyle/>
                    <a:p>
                      <a:pPr algn="ctr">
                        <a:lnSpc>
                          <a:spcPct val="100000"/>
                        </a:lnSpc>
                      </a:pPr>
                      <a:endParaRPr lang="en-US" sz="1400" b="0" strike="noStrike" spc="-1" dirty="0">
                        <a:solidFill>
                          <a:srgbClr val="FF0000"/>
                        </a:solidFill>
                        <a:highlight>
                          <a:srgbClr val="FFFF00"/>
                        </a:highlight>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gn="ctr">
                        <a:lnSpc>
                          <a:spcPct val="100000"/>
                        </a:lnSpc>
                      </a:pPr>
                      <a:r>
                        <a:rPr lang="en-US" sz="1400" b="0" strike="noStrike" spc="-1" dirty="0">
                          <a:solidFill>
                            <a:schemeClr val="tx1"/>
                          </a:solidFill>
                          <a:latin typeface="Arial"/>
                          <a:ea typeface="DejaVu Sans"/>
                        </a:rPr>
                        <a:t>2</a:t>
                      </a:r>
                      <a:r>
                        <a:rPr lang="en-US" sz="1400" b="0" strike="noStrike" kern="1200" spc="-1" dirty="0">
                          <a:solidFill>
                            <a:schemeClr val="tx1"/>
                          </a:solidFill>
                          <a:latin typeface="Arial"/>
                          <a:ea typeface="DejaVu Sans"/>
                          <a:cs typeface="+mn-cs"/>
                        </a:rPr>
                        <a:t>7-July-</a:t>
                      </a:r>
                      <a:r>
                        <a:rPr lang="en-US" sz="1400" b="0" strike="noStrike" spc="-1" dirty="0">
                          <a:solidFill>
                            <a:schemeClr val="tx1"/>
                          </a:solidFill>
                          <a:latin typeface="Arial"/>
                          <a:ea typeface="DejaVu Sans"/>
                        </a:rPr>
                        <a:t>2024</a:t>
                      </a:r>
                      <a:endParaRPr lang="en-US" sz="1400" b="0" strike="noStrike" spc="-1" dirty="0">
                        <a:solidFill>
                          <a:schemeClr val="tx1"/>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gn="l">
                        <a:lnSpc>
                          <a:spcPct val="100000"/>
                        </a:lnSpc>
                      </a:pPr>
                      <a:r>
                        <a:rPr lang="en-US" sz="1400" b="0" strike="noStrike" spc="-1" dirty="0">
                          <a:solidFill>
                            <a:srgbClr val="000000"/>
                          </a:solidFill>
                          <a:latin typeface="Arial"/>
                          <a:ea typeface="DejaVu Sans"/>
                        </a:rPr>
                        <a:t>Second SA recirculation for P802.15.7a/D8</a:t>
                      </a:r>
                      <a:endParaRPr lang="en-US" sz="1400" b="0" strike="noStrike" spc="-1" dirty="0">
                        <a:latin typeface="+mn-lt"/>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gn="ctr">
                        <a:lnSpc>
                          <a:spcPct val="100000"/>
                        </a:lnSpc>
                      </a:pPr>
                      <a:r>
                        <a:rPr lang="en-US" sz="1400" b="0" strike="noStrike" spc="-1" dirty="0">
                          <a:solidFill>
                            <a:schemeClr val="tx1"/>
                          </a:solidFill>
                          <a:latin typeface="Arial"/>
                          <a:ea typeface="DejaVu Sans"/>
                        </a:rPr>
                        <a:t>0 (0 T, 0 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strike="noStrike" spc="-1" dirty="0">
                          <a:solidFill>
                            <a:schemeClr val="tx1"/>
                          </a:solidFill>
                          <a:latin typeface="Arial"/>
                        </a:rPr>
                        <a:t>(100% Approval)</a:t>
                      </a: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3"/>
                  </a:ext>
                </a:extLst>
              </a:tr>
              <a:tr h="145710">
                <a:tc>
                  <a:txBody>
                    <a:bodyPr/>
                    <a:lstStyle/>
                    <a:p>
                      <a:pPr algn="ctr"/>
                      <a:endParaRPr lang="en-US" sz="1400" dirty="0"/>
                    </a:p>
                  </a:txBody>
                  <a:tcPr marL="68580" marR="68580" marT="34290" marB="34290">
                    <a:lnL w="720">
                      <a:solidFill>
                        <a:srgbClr val="000000"/>
                      </a:solidFill>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gn="ctr"/>
                      <a:endParaRPr lang="en-US" sz="1400" dirty="0"/>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strike="noStrike" spc="-1" dirty="0">
                        <a:latin typeface="+mn-lt"/>
                      </a:endParaRPr>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strike="noStrike" spc="-1" dirty="0">
                        <a:solidFill>
                          <a:schemeClr val="tx1"/>
                        </a:solidFill>
                        <a:latin typeface="Arial"/>
                      </a:endParaRPr>
                    </a:p>
                  </a:txBody>
                  <a:tcPr marL="68580" marR="68580" marT="34290" marB="34290">
                    <a:lnL w="720" cap="flat" cmpd="sng" algn="ctr">
                      <a:solidFill>
                        <a:srgbClr val="000000"/>
                      </a:solidFill>
                      <a:prstDash val="solid"/>
                      <a:round/>
                      <a:headEnd type="none" w="med" len="med"/>
                      <a:tailEnd type="none" w="med" len="med"/>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5"/>
                  </a:ext>
                </a:extLst>
              </a:tr>
              <a:tr h="145710">
                <a:tc>
                  <a:txBody>
                    <a:bodyPr/>
                    <a:lstStyle/>
                    <a:p>
                      <a:pPr algn="ctr"/>
                      <a:endParaRPr lang="en-US" sz="1400" dirty="0"/>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gn="ctr"/>
                      <a:endParaRPr lang="en-US" sz="1400" dirty="0"/>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strike="noStrike" spc="-1" dirty="0">
                        <a:latin typeface="+mn-lt"/>
                      </a:endParaRPr>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strike="noStrike" spc="-1" dirty="0">
                        <a:solidFill>
                          <a:schemeClr val="tx1"/>
                        </a:solidFill>
                        <a:latin typeface="Arial"/>
                      </a:endParaRPr>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23581626"/>
                  </a:ext>
                </a:extLst>
              </a:tr>
              <a:tr h="145710">
                <a:tc>
                  <a:txBody>
                    <a:bodyPr/>
                    <a:lstStyle/>
                    <a:p>
                      <a:endParaRPr lang="en-US" sz="1400" dirty="0"/>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dirty="0"/>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dirty="0"/>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dirty="0">
                        <a:solidFill>
                          <a:schemeClr val="tx1"/>
                        </a:solidFill>
                      </a:endParaRPr>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a:solidFill>
                        <a:srgbClr val="000000"/>
                      </a:solidFill>
                    </a:lnB>
                    <a:noFill/>
                  </a:tcPr>
                </a:tc>
                <a:extLst>
                  <a:ext uri="{0D108BD9-81ED-4DB2-BD59-A6C34878D82A}">
                    <a16:rowId xmlns:a16="http://schemas.microsoft.com/office/drawing/2014/main" val="4165853808"/>
                  </a:ext>
                </a:extLst>
              </a:tr>
              <a:tr h="437400">
                <a:tc>
                  <a:txBody>
                    <a:bodyPr/>
                    <a:lstStyle/>
                    <a:p>
                      <a:pPr algn="ctr">
                        <a:lnSpc>
                          <a:spcPct val="100000"/>
                        </a:lnSpc>
                      </a:pPr>
                      <a:r>
                        <a:rPr lang="en-US" sz="1400" b="0" strike="noStrike" spc="-1" dirty="0">
                          <a:solidFill>
                            <a:srgbClr val="000000"/>
                          </a:solidFill>
                          <a:latin typeface="Arial"/>
                          <a:ea typeface="DejaVu Sans"/>
                        </a:rPr>
                        <a:t>Total</a:t>
                      </a:r>
                      <a:endParaRPr lang="en-US" sz="1400" b="0" strike="noStrike" spc="-1" dirty="0">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dirty="0"/>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gn="ctr">
                        <a:lnSpc>
                          <a:spcPct val="100000"/>
                        </a:lnSpc>
                      </a:pPr>
                      <a:r>
                        <a:rPr lang="en-US" sz="1400" b="0" strike="noStrike" spc="-1" dirty="0">
                          <a:solidFill>
                            <a:schemeClr val="tx1"/>
                          </a:solidFill>
                          <a:latin typeface="Arial"/>
                          <a:ea typeface="DejaVu Sans"/>
                        </a:rPr>
                        <a:t>228 (77 T, 147 E, 4 G)</a:t>
                      </a:r>
                      <a:endParaRPr lang="en-US" sz="1400" b="0" strike="noStrike" spc="-1" dirty="0">
                        <a:solidFill>
                          <a:schemeClr val="tx1"/>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extLst>
                  <a:ext uri="{0D108BD9-81ED-4DB2-BD59-A6C34878D82A}">
                    <a16:rowId xmlns:a16="http://schemas.microsoft.com/office/drawing/2014/main" val="10006"/>
                  </a:ext>
                </a:extLst>
              </a:tr>
            </a:tbl>
          </a:graphicData>
        </a:graphic>
      </p:graphicFrame>
      <p:sp>
        <p:nvSpPr>
          <p:cNvPr id="6" name="Footer Placeholder 2">
            <a:extLst>
              <a:ext uri="{FF2B5EF4-FFF2-40B4-BE49-F238E27FC236}">
                <a16:creationId xmlns:a16="http://schemas.microsoft.com/office/drawing/2014/main" id="{F17534FE-5562-4736-8FAF-ACE067B391D7}"/>
              </a:ext>
            </a:extLst>
          </p:cNvPr>
          <p:cNvSpPr>
            <a:spLocks noGrp="1"/>
          </p:cNvSpPr>
          <p:nvPr>
            <p:ph type="ftr" sz="quarter" idx="11"/>
          </p:nvPr>
        </p:nvSpPr>
        <p:spPr>
          <a:xfrm>
            <a:off x="6187821" y="6475413"/>
            <a:ext cx="2422779"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solidFill>
                  <a:schemeClr val="tx1"/>
                </a:solidFill>
                <a:ea typeface="ＭＳ Ｐゴシック" pitchFamily="34" charset="-128"/>
              </a:rPr>
              <a:t>SA Ballot Comments – P802.15.7a</a:t>
            </a:r>
            <a:endParaRPr lang="en-US" sz="2800" dirty="0">
              <a:solidFill>
                <a:schemeClr val="tx1"/>
              </a:solidFill>
            </a:endParaRPr>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5</a:t>
            </a:fld>
            <a:endParaRPr lang="en-US"/>
          </a:p>
        </p:txBody>
      </p:sp>
      <p:graphicFrame>
        <p:nvGraphicFramePr>
          <p:cNvPr id="10" name="Table 5">
            <a:extLst>
              <a:ext uri="{FF2B5EF4-FFF2-40B4-BE49-F238E27FC236}">
                <a16:creationId xmlns:a16="http://schemas.microsoft.com/office/drawing/2014/main" id="{BDBD29D5-92D2-4666-B220-0ACAEB973811}"/>
              </a:ext>
            </a:extLst>
          </p:cNvPr>
          <p:cNvGraphicFramePr/>
          <p:nvPr>
            <p:extLst>
              <p:ext uri="{D42A27DB-BD31-4B8C-83A1-F6EECF244321}">
                <p14:modId xmlns:p14="http://schemas.microsoft.com/office/powerpoint/2010/main" val="247913984"/>
              </p:ext>
            </p:extLst>
          </p:nvPr>
        </p:nvGraphicFramePr>
        <p:xfrm>
          <a:off x="1066800" y="1676400"/>
          <a:ext cx="7477123" cy="3129000"/>
        </p:xfrm>
        <a:graphic>
          <a:graphicData uri="http://schemas.openxmlformats.org/drawingml/2006/table">
            <a:tbl>
              <a:tblPr/>
              <a:tblGrid>
                <a:gridCol w="644213">
                  <a:extLst>
                    <a:ext uri="{9D8B030D-6E8A-4147-A177-3AD203B41FA5}">
                      <a16:colId xmlns:a16="http://schemas.microsoft.com/office/drawing/2014/main" val="20000"/>
                    </a:ext>
                  </a:extLst>
                </a:gridCol>
                <a:gridCol w="1349595">
                  <a:extLst>
                    <a:ext uri="{9D8B030D-6E8A-4147-A177-3AD203B41FA5}">
                      <a16:colId xmlns:a16="http://schemas.microsoft.com/office/drawing/2014/main" val="20001"/>
                    </a:ext>
                  </a:extLst>
                </a:gridCol>
                <a:gridCol w="3572457">
                  <a:extLst>
                    <a:ext uri="{9D8B030D-6E8A-4147-A177-3AD203B41FA5}">
                      <a16:colId xmlns:a16="http://schemas.microsoft.com/office/drawing/2014/main" val="20002"/>
                    </a:ext>
                  </a:extLst>
                </a:gridCol>
                <a:gridCol w="1910858">
                  <a:extLst>
                    <a:ext uri="{9D8B030D-6E8A-4147-A177-3AD203B41FA5}">
                      <a16:colId xmlns:a16="http://schemas.microsoft.com/office/drawing/2014/main" val="20003"/>
                    </a:ext>
                  </a:extLst>
                </a:gridCol>
              </a:tblGrid>
              <a:tr h="795420">
                <a:tc>
                  <a:txBody>
                    <a:bodyPr/>
                    <a:lstStyle/>
                    <a:p>
                      <a:pPr algn="ctr">
                        <a:lnSpc>
                          <a:spcPct val="100000"/>
                        </a:lnSpc>
                      </a:pPr>
                      <a:r>
                        <a:rPr lang="en-US" sz="1400" b="0" strike="noStrike" spc="-1" dirty="0">
                          <a:solidFill>
                            <a:srgbClr val="000000"/>
                          </a:solidFill>
                          <a:latin typeface="Arial"/>
                          <a:ea typeface="DejaVu Sans"/>
                        </a:rPr>
                        <a:t>Ballot ID</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Ballot Close Date</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Title</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Total Number of Comments received (Yes and No votes)</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0"/>
                  </a:ext>
                </a:extLst>
              </a:tr>
              <a:tr h="347580">
                <a:tc>
                  <a:txBody>
                    <a:bodyPr/>
                    <a:lstStyle/>
                    <a:p>
                      <a:pPr algn="ctr">
                        <a:lnSpc>
                          <a:spcPct val="100000"/>
                        </a:lnSpc>
                      </a:pPr>
                      <a:endParaRPr lang="en-US" sz="1400" b="0" strike="noStrike" spc="-1" dirty="0">
                        <a:solidFill>
                          <a:srgbClr val="FF0000"/>
                        </a:solidFill>
                        <a:highlight>
                          <a:srgbClr val="FFFF00"/>
                        </a:highlight>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chemeClr val="tx1"/>
                          </a:solidFill>
                          <a:latin typeface="Arial"/>
                          <a:ea typeface="DejaVu Sans"/>
                        </a:rPr>
                        <a:t>18-Jan-2024</a:t>
                      </a:r>
                      <a:endParaRPr lang="en-US" sz="1400" b="0" strike="noStrike" spc="-1" dirty="0">
                        <a:solidFill>
                          <a:schemeClr val="tx1"/>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l">
                        <a:lnSpc>
                          <a:spcPct val="100000"/>
                        </a:lnSpc>
                      </a:pPr>
                      <a:r>
                        <a:rPr lang="en-US" sz="1400" b="0" strike="noStrike" spc="-1" dirty="0">
                          <a:solidFill>
                            <a:srgbClr val="000000"/>
                          </a:solidFill>
                          <a:latin typeface="Arial"/>
                          <a:ea typeface="DejaVu Sans"/>
                        </a:rPr>
                        <a:t>Initial SA Ballot for P802.15.7a/D6</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chemeClr val="tx1"/>
                          </a:solidFill>
                          <a:latin typeface="Arial"/>
                          <a:ea typeface="DejaVu Sans"/>
                        </a:rPr>
                        <a:t>114 (71 T, 41 E, 2 G)</a:t>
                      </a:r>
                      <a:endParaRPr lang="en-US" sz="1400" b="0" strike="noStrike" spc="-1" dirty="0">
                        <a:solidFill>
                          <a:schemeClr val="tx1"/>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1"/>
                  </a:ext>
                </a:extLst>
              </a:tr>
              <a:tr h="324720">
                <a:tc>
                  <a:txBody>
                    <a:bodyPr/>
                    <a:lstStyle/>
                    <a:p>
                      <a:pPr algn="ctr">
                        <a:lnSpc>
                          <a:spcPct val="100000"/>
                        </a:lnSpc>
                      </a:pPr>
                      <a:endParaRPr lang="en-US" sz="1400" b="0" strike="noStrike" spc="-1" dirty="0">
                        <a:solidFill>
                          <a:srgbClr val="FF0000"/>
                        </a:solidFill>
                        <a:highlight>
                          <a:srgbClr val="FFFF00"/>
                        </a:highlight>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chemeClr val="tx1"/>
                          </a:solidFill>
                          <a:latin typeface="Arial"/>
                          <a:ea typeface="DejaVu Sans"/>
                        </a:rPr>
                        <a:t>9-June-2024</a:t>
                      </a:r>
                      <a:endParaRPr lang="en-US" sz="1400" b="0" strike="noStrike" spc="-1" dirty="0">
                        <a:solidFill>
                          <a:schemeClr val="tx1"/>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l">
                        <a:lnSpc>
                          <a:spcPct val="100000"/>
                        </a:lnSpc>
                      </a:pPr>
                      <a:r>
                        <a:rPr lang="en-US" sz="1400" b="0" strike="noStrike" spc="-1" dirty="0">
                          <a:solidFill>
                            <a:srgbClr val="000000"/>
                          </a:solidFill>
                          <a:latin typeface="Arial"/>
                          <a:ea typeface="DejaVu Sans"/>
                        </a:rPr>
                        <a:t>First SA recirculation for P802.15.7a/D7</a:t>
                      </a:r>
                      <a:endParaRPr lang="en-US" sz="1400" b="0" strike="noStrike" spc="-1" dirty="0">
                        <a:latin typeface="+mn-lt"/>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chemeClr val="tx1"/>
                          </a:solidFill>
                          <a:latin typeface="Arial"/>
                          <a:ea typeface="DejaVu Sans"/>
                        </a:rPr>
                        <a:t>114 (6 T, 106 E, 2G)</a:t>
                      </a:r>
                      <a:endParaRPr lang="en-US" sz="1400" b="0" strike="noStrike" spc="-1" dirty="0">
                        <a:solidFill>
                          <a:schemeClr val="tx1"/>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2"/>
                  </a:ext>
                </a:extLst>
              </a:tr>
              <a:tr h="378060">
                <a:tc>
                  <a:txBody>
                    <a:bodyPr/>
                    <a:lstStyle/>
                    <a:p>
                      <a:pPr algn="ctr">
                        <a:lnSpc>
                          <a:spcPct val="100000"/>
                        </a:lnSpc>
                      </a:pPr>
                      <a:endParaRPr lang="en-US" sz="1400" b="0" strike="noStrike" spc="-1" dirty="0">
                        <a:solidFill>
                          <a:srgbClr val="FF0000"/>
                        </a:solidFill>
                        <a:highlight>
                          <a:srgbClr val="FFFF00"/>
                        </a:highlight>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gn="ctr">
                        <a:lnSpc>
                          <a:spcPct val="100000"/>
                        </a:lnSpc>
                      </a:pPr>
                      <a:r>
                        <a:rPr lang="en-US" sz="1400" b="0" strike="noStrike" spc="-1" dirty="0">
                          <a:solidFill>
                            <a:schemeClr val="tx1"/>
                          </a:solidFill>
                          <a:latin typeface="Arial"/>
                          <a:ea typeface="DejaVu Sans"/>
                        </a:rPr>
                        <a:t>2</a:t>
                      </a:r>
                      <a:r>
                        <a:rPr lang="en-US" sz="1400" b="0" strike="noStrike" kern="1200" spc="-1" dirty="0">
                          <a:solidFill>
                            <a:schemeClr val="tx1"/>
                          </a:solidFill>
                          <a:latin typeface="Arial"/>
                          <a:ea typeface="DejaVu Sans"/>
                          <a:cs typeface="+mn-cs"/>
                        </a:rPr>
                        <a:t>7-July-</a:t>
                      </a:r>
                      <a:r>
                        <a:rPr lang="en-US" sz="1400" b="0" strike="noStrike" spc="-1" dirty="0">
                          <a:solidFill>
                            <a:schemeClr val="tx1"/>
                          </a:solidFill>
                          <a:latin typeface="Arial"/>
                          <a:ea typeface="DejaVu Sans"/>
                        </a:rPr>
                        <a:t>2024</a:t>
                      </a:r>
                      <a:endParaRPr lang="en-US" sz="1400" b="0" strike="noStrike" spc="-1" dirty="0">
                        <a:solidFill>
                          <a:schemeClr val="tx1"/>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gn="l">
                        <a:lnSpc>
                          <a:spcPct val="100000"/>
                        </a:lnSpc>
                      </a:pPr>
                      <a:r>
                        <a:rPr lang="en-US" sz="1400" b="0" strike="noStrike" spc="-1" dirty="0">
                          <a:solidFill>
                            <a:srgbClr val="000000"/>
                          </a:solidFill>
                          <a:latin typeface="Arial"/>
                          <a:ea typeface="DejaVu Sans"/>
                        </a:rPr>
                        <a:t>Second SA recirculation for P802.15.7a/D8</a:t>
                      </a:r>
                      <a:endParaRPr lang="en-US" sz="1400" b="0" strike="noStrike" spc="-1" dirty="0">
                        <a:latin typeface="+mn-lt"/>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gn="ctr">
                        <a:lnSpc>
                          <a:spcPct val="100000"/>
                        </a:lnSpc>
                      </a:pPr>
                      <a:r>
                        <a:rPr lang="en-US" sz="1400" b="0" strike="noStrike" spc="-1" dirty="0">
                          <a:solidFill>
                            <a:schemeClr val="tx1"/>
                          </a:solidFill>
                          <a:latin typeface="Arial"/>
                          <a:ea typeface="DejaVu Sans"/>
                        </a:rPr>
                        <a:t>0 (0 T, 0 E)</a:t>
                      </a:r>
                      <a:endParaRPr lang="en-US" sz="1400" b="0" strike="noStrike" spc="-1" dirty="0">
                        <a:solidFill>
                          <a:schemeClr val="tx1"/>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3"/>
                  </a:ext>
                </a:extLst>
              </a:tr>
              <a:tr h="145710">
                <a:tc>
                  <a:txBody>
                    <a:bodyPr/>
                    <a:lstStyle/>
                    <a:p>
                      <a:pPr algn="ctr"/>
                      <a:endParaRPr lang="en-US" sz="1400" dirty="0"/>
                    </a:p>
                  </a:txBody>
                  <a:tcPr marL="68580" marR="68580" marT="34290" marB="34290">
                    <a:lnL w="720">
                      <a:solidFill>
                        <a:srgbClr val="000000"/>
                      </a:solidFill>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gn="ctr"/>
                      <a:endParaRPr lang="en-US" sz="1400" dirty="0"/>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strike="noStrike" spc="-1" dirty="0">
                        <a:latin typeface="+mn-lt"/>
                      </a:endParaRPr>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strike="noStrike" spc="-1" dirty="0">
                        <a:solidFill>
                          <a:schemeClr val="tx1"/>
                        </a:solidFill>
                        <a:latin typeface="Arial"/>
                      </a:endParaRPr>
                    </a:p>
                  </a:txBody>
                  <a:tcPr marL="68580" marR="68580" marT="34290" marB="34290">
                    <a:lnL w="720" cap="flat" cmpd="sng" algn="ctr">
                      <a:solidFill>
                        <a:srgbClr val="000000"/>
                      </a:solidFill>
                      <a:prstDash val="solid"/>
                      <a:round/>
                      <a:headEnd type="none" w="med" len="med"/>
                      <a:tailEnd type="none" w="med" len="med"/>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5"/>
                  </a:ext>
                </a:extLst>
              </a:tr>
              <a:tr h="145710">
                <a:tc>
                  <a:txBody>
                    <a:bodyPr/>
                    <a:lstStyle/>
                    <a:p>
                      <a:pPr algn="ctr"/>
                      <a:endParaRPr lang="en-US" sz="1400" dirty="0"/>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gn="ctr"/>
                      <a:endParaRPr lang="en-US" sz="1400" dirty="0"/>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strike="noStrike" spc="-1" dirty="0">
                        <a:latin typeface="+mn-lt"/>
                      </a:endParaRPr>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strike="noStrike" spc="-1" dirty="0">
                        <a:solidFill>
                          <a:schemeClr val="tx1"/>
                        </a:solidFill>
                        <a:latin typeface="Arial"/>
                      </a:endParaRPr>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23581626"/>
                  </a:ext>
                </a:extLst>
              </a:tr>
              <a:tr h="145710">
                <a:tc>
                  <a:txBody>
                    <a:bodyPr/>
                    <a:lstStyle/>
                    <a:p>
                      <a:endParaRPr lang="en-US" sz="1400" dirty="0"/>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dirty="0"/>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dirty="0"/>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dirty="0">
                        <a:solidFill>
                          <a:schemeClr val="tx1"/>
                        </a:solidFill>
                      </a:endParaRPr>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a:solidFill>
                        <a:srgbClr val="000000"/>
                      </a:solidFill>
                    </a:lnB>
                    <a:noFill/>
                  </a:tcPr>
                </a:tc>
                <a:extLst>
                  <a:ext uri="{0D108BD9-81ED-4DB2-BD59-A6C34878D82A}">
                    <a16:rowId xmlns:a16="http://schemas.microsoft.com/office/drawing/2014/main" val="4165853808"/>
                  </a:ext>
                </a:extLst>
              </a:tr>
              <a:tr h="437400">
                <a:tc>
                  <a:txBody>
                    <a:bodyPr/>
                    <a:lstStyle/>
                    <a:p>
                      <a:pPr algn="ctr">
                        <a:lnSpc>
                          <a:spcPct val="100000"/>
                        </a:lnSpc>
                      </a:pPr>
                      <a:r>
                        <a:rPr lang="en-US" sz="1400" b="0" strike="noStrike" spc="-1" dirty="0">
                          <a:solidFill>
                            <a:srgbClr val="000000"/>
                          </a:solidFill>
                          <a:latin typeface="Arial"/>
                          <a:ea typeface="DejaVu Sans"/>
                        </a:rPr>
                        <a:t>Total</a:t>
                      </a:r>
                      <a:endParaRPr lang="en-US" sz="1400" b="0" strike="noStrike" spc="-1" dirty="0">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dirty="0"/>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gn="ctr">
                        <a:lnSpc>
                          <a:spcPct val="100000"/>
                        </a:lnSpc>
                      </a:pPr>
                      <a:r>
                        <a:rPr lang="en-US" sz="1400" b="0" strike="noStrike" spc="-1" dirty="0">
                          <a:solidFill>
                            <a:schemeClr val="tx1"/>
                          </a:solidFill>
                          <a:latin typeface="Arial"/>
                          <a:ea typeface="DejaVu Sans"/>
                        </a:rPr>
                        <a:t>228 (77 T, 147 E, 4 G)</a:t>
                      </a:r>
                      <a:endParaRPr lang="en-US" sz="1400" b="0" strike="noStrike" spc="-1" dirty="0">
                        <a:solidFill>
                          <a:schemeClr val="tx1"/>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extLst>
                  <a:ext uri="{0D108BD9-81ED-4DB2-BD59-A6C34878D82A}">
                    <a16:rowId xmlns:a16="http://schemas.microsoft.com/office/drawing/2014/main" val="10006"/>
                  </a:ext>
                </a:extLst>
              </a:tr>
            </a:tbl>
          </a:graphicData>
        </a:graphic>
      </p:graphicFrame>
      <p:sp>
        <p:nvSpPr>
          <p:cNvPr id="12" name="TextBox 11">
            <a:extLst>
              <a:ext uri="{FF2B5EF4-FFF2-40B4-BE49-F238E27FC236}">
                <a16:creationId xmlns:a16="http://schemas.microsoft.com/office/drawing/2014/main" id="{CCFFFF41-1B2D-403B-9B25-194F029DEA27}"/>
              </a:ext>
            </a:extLst>
          </p:cNvPr>
          <p:cNvSpPr txBox="1"/>
          <p:nvPr/>
        </p:nvSpPr>
        <p:spPr>
          <a:xfrm>
            <a:off x="5219956" y="4980801"/>
            <a:ext cx="3352800" cy="646331"/>
          </a:xfrm>
          <a:prstGeom prst="rect">
            <a:avLst/>
          </a:prstGeom>
          <a:noFill/>
        </p:spPr>
        <p:txBody>
          <a:bodyPr wrap="square">
            <a:spAutoFit/>
          </a:bodyPr>
          <a:lstStyle/>
          <a:p>
            <a:pPr marL="171450" indent="-171450" algn="l">
              <a:lnSpc>
                <a:spcPct val="100000"/>
              </a:lnSpc>
              <a:buFontTx/>
              <a:buChar char="-"/>
            </a:pPr>
            <a:r>
              <a:rPr lang="en-US" sz="1200" b="0" strike="noStrike" spc="-1" dirty="0">
                <a:solidFill>
                  <a:srgbClr val="000000"/>
                </a:solidFill>
                <a:latin typeface="Arial"/>
                <a:ea typeface="DejaVu Sans"/>
              </a:rPr>
              <a:t>T: technical</a:t>
            </a:r>
          </a:p>
          <a:p>
            <a:pPr marL="171450" indent="-171450" algn="l">
              <a:lnSpc>
                <a:spcPct val="100000"/>
              </a:lnSpc>
              <a:buFontTx/>
              <a:buChar char="-"/>
            </a:pPr>
            <a:r>
              <a:rPr lang="en-US" spc="-1" dirty="0">
                <a:solidFill>
                  <a:srgbClr val="000000"/>
                </a:solidFill>
                <a:latin typeface="Arial"/>
              </a:rPr>
              <a:t>E: Editorial</a:t>
            </a:r>
          </a:p>
          <a:p>
            <a:pPr marL="171450" indent="-171450" algn="l">
              <a:lnSpc>
                <a:spcPct val="100000"/>
              </a:lnSpc>
              <a:buFontTx/>
              <a:buChar char="-"/>
            </a:pPr>
            <a:r>
              <a:rPr lang="en-US" sz="1200" b="0" strike="noStrike" spc="-1" dirty="0">
                <a:solidFill>
                  <a:srgbClr val="000000"/>
                </a:solidFill>
                <a:latin typeface="Arial"/>
              </a:rPr>
              <a:t>G: general</a:t>
            </a:r>
            <a:endParaRPr lang="en-US" sz="1200" b="0" strike="noStrike" spc="-1" dirty="0">
              <a:latin typeface="+mn-lt"/>
            </a:endParaRPr>
          </a:p>
        </p:txBody>
      </p:sp>
      <p:sp>
        <p:nvSpPr>
          <p:cNvPr id="9" name="Date Placeholder 3">
            <a:extLst>
              <a:ext uri="{FF2B5EF4-FFF2-40B4-BE49-F238E27FC236}">
                <a16:creationId xmlns:a16="http://schemas.microsoft.com/office/drawing/2014/main" id="{5BB09FB0-7E82-471A-94CE-697B2DCA0468}"/>
              </a:ext>
            </a:extLst>
          </p:cNvPr>
          <p:cNvSpPr>
            <a:spLocks noGrp="1"/>
          </p:cNvSpPr>
          <p:nvPr>
            <p:ph type="dt" sz="half" idx="10"/>
          </p:nvPr>
        </p:nvSpPr>
        <p:spPr>
          <a:xfrm>
            <a:off x="696913" y="332601"/>
            <a:ext cx="1579600" cy="276999"/>
          </a:xfrm>
        </p:spPr>
        <p:txBody>
          <a:bodyPr/>
          <a:lstStyle/>
          <a:p>
            <a:pPr>
              <a:defRPr/>
            </a:pPr>
            <a:r>
              <a:rPr lang="en-US" altLang="ko-KR" dirty="0"/>
              <a:t>September 2024</a:t>
            </a:r>
          </a:p>
        </p:txBody>
      </p:sp>
      <p:sp>
        <p:nvSpPr>
          <p:cNvPr id="8" name="Footer Placeholder 2">
            <a:extLst>
              <a:ext uri="{FF2B5EF4-FFF2-40B4-BE49-F238E27FC236}">
                <a16:creationId xmlns:a16="http://schemas.microsoft.com/office/drawing/2014/main" id="{0157495D-98DC-4A1E-A256-DF685D05DDD0}"/>
              </a:ext>
            </a:extLst>
          </p:cNvPr>
          <p:cNvSpPr>
            <a:spLocks noGrp="1"/>
          </p:cNvSpPr>
          <p:nvPr>
            <p:ph type="ftr" sz="quarter" idx="11"/>
          </p:nvPr>
        </p:nvSpPr>
        <p:spPr>
          <a:xfrm>
            <a:off x="6187821" y="6475413"/>
            <a:ext cx="2422779"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761999"/>
            <a:ext cx="8496944" cy="637401"/>
          </a:xfrm>
        </p:spPr>
        <p:txBody>
          <a:bodyPr/>
          <a:lstStyle/>
          <a:p>
            <a:r>
              <a:rPr lang="en-GB" dirty="0">
                <a:ea typeface="ＭＳ Ｐゴシック" pitchFamily="34" charset="-128"/>
              </a:rPr>
              <a:t>Unsatisfied MBS comments by commenter</a:t>
            </a:r>
            <a:endParaRPr lang="en-CA" dirty="0"/>
          </a:p>
        </p:txBody>
      </p:sp>
      <p:sp>
        <p:nvSpPr>
          <p:cNvPr id="11" name="Slide Number Placeholder 4"/>
          <p:cNvSpPr>
            <a:spLocks noGrp="1"/>
          </p:cNvSpPr>
          <p:nvPr>
            <p:ph type="sldNum" sz="quarter" idx="12"/>
          </p:nvPr>
        </p:nvSpPr>
        <p:spPr>
          <a:xfrm>
            <a:off x="4344988" y="6475413"/>
            <a:ext cx="530225" cy="182562"/>
          </a:xfrm>
        </p:spPr>
        <p:txBody>
          <a:bodyPr/>
          <a:lstStyle/>
          <a:p>
            <a:r>
              <a:rPr lang="en-CA" dirty="0"/>
              <a:t>Slide </a:t>
            </a:r>
            <a:fld id="{04DB4A89-15C8-4E45-B125-5017FF6EA3AB}" type="slidenum">
              <a:rPr lang="en-CA" smtClean="0"/>
              <a:pPr/>
              <a:t>6</a:t>
            </a:fld>
            <a:endParaRPr lang="en-CA" dirty="0"/>
          </a:p>
        </p:txBody>
      </p:sp>
      <p:sp>
        <p:nvSpPr>
          <p:cNvPr id="9" name="TextBox 8">
            <a:extLst>
              <a:ext uri="{FF2B5EF4-FFF2-40B4-BE49-F238E27FC236}">
                <a16:creationId xmlns:a16="http://schemas.microsoft.com/office/drawing/2014/main" id="{D17459CE-84E1-4E0D-A078-CBB384E1B40B}"/>
              </a:ext>
            </a:extLst>
          </p:cNvPr>
          <p:cNvSpPr txBox="1"/>
          <p:nvPr/>
        </p:nvSpPr>
        <p:spPr>
          <a:xfrm>
            <a:off x="990600" y="3198168"/>
            <a:ext cx="7010400" cy="830997"/>
          </a:xfrm>
          <a:prstGeom prst="rect">
            <a:avLst/>
          </a:prstGeom>
          <a:noFill/>
        </p:spPr>
        <p:txBody>
          <a:bodyPr wrap="square">
            <a:spAutoFit/>
          </a:bodyPr>
          <a:lstStyle/>
          <a:p>
            <a:pPr algn="ctr"/>
            <a:r>
              <a:rPr lang="en-US" sz="2400" b="1" spc="-1" dirty="0">
                <a:solidFill>
                  <a:srgbClr val="000000"/>
                </a:solidFill>
                <a:latin typeface="Times New Roman"/>
                <a:ea typeface="MS Gothic"/>
              </a:rPr>
              <a:t>There are no (0) “Disapprove” votes and no (0) must-be-satisfied comments.</a:t>
            </a:r>
            <a:endParaRPr lang="en-US" sz="2400" dirty="0"/>
          </a:p>
        </p:txBody>
      </p:sp>
      <p:sp>
        <p:nvSpPr>
          <p:cNvPr id="7" name="Date Placeholder 3">
            <a:extLst>
              <a:ext uri="{FF2B5EF4-FFF2-40B4-BE49-F238E27FC236}">
                <a16:creationId xmlns:a16="http://schemas.microsoft.com/office/drawing/2014/main" id="{039F64DE-3175-4742-8B6D-ABC140732C63}"/>
              </a:ext>
            </a:extLst>
          </p:cNvPr>
          <p:cNvSpPr>
            <a:spLocks noGrp="1"/>
          </p:cNvSpPr>
          <p:nvPr>
            <p:ph type="dt" sz="half" idx="10"/>
          </p:nvPr>
        </p:nvSpPr>
        <p:spPr>
          <a:xfrm>
            <a:off x="696913" y="332601"/>
            <a:ext cx="1579600" cy="276999"/>
          </a:xfrm>
        </p:spPr>
        <p:txBody>
          <a:bodyPr/>
          <a:lstStyle/>
          <a:p>
            <a:pPr>
              <a:defRPr/>
            </a:pPr>
            <a:r>
              <a:rPr lang="en-US" altLang="ko-KR" dirty="0"/>
              <a:t>September 2024</a:t>
            </a:r>
          </a:p>
        </p:txBody>
      </p:sp>
      <p:sp>
        <p:nvSpPr>
          <p:cNvPr id="10" name="Footer Placeholder 2">
            <a:extLst>
              <a:ext uri="{FF2B5EF4-FFF2-40B4-BE49-F238E27FC236}">
                <a16:creationId xmlns:a16="http://schemas.microsoft.com/office/drawing/2014/main" id="{4A9B4439-03AD-4EF8-BB5B-475A80587EB9}"/>
              </a:ext>
            </a:extLst>
          </p:cNvPr>
          <p:cNvSpPr>
            <a:spLocks noGrp="1"/>
          </p:cNvSpPr>
          <p:nvPr>
            <p:ph type="ftr" sz="quarter" idx="11"/>
          </p:nvPr>
        </p:nvSpPr>
        <p:spPr>
          <a:xfrm>
            <a:off x="6187821" y="6475413"/>
            <a:ext cx="2422779"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spTree>
    <p:extLst>
      <p:ext uri="{BB962C8B-B14F-4D97-AF65-F5344CB8AC3E}">
        <p14:creationId xmlns:p14="http://schemas.microsoft.com/office/powerpoint/2010/main" val="325807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74687" y="332601"/>
            <a:ext cx="7772400" cy="1066800"/>
          </a:xfrm>
        </p:spPr>
        <p:txBody>
          <a:bodyPr/>
          <a:lstStyle/>
          <a:p>
            <a:r>
              <a:rPr lang="en-GB" dirty="0"/>
              <a:t>Mandatory Coordination</a:t>
            </a:r>
            <a:endParaRPr lang="en-US" dirty="0"/>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7</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186232586"/>
              </p:ext>
            </p:extLst>
          </p:nvPr>
        </p:nvGraphicFramePr>
        <p:xfrm>
          <a:off x="288924" y="1372455"/>
          <a:ext cx="8543925" cy="4414355"/>
        </p:xfrm>
        <a:graphic>
          <a:graphicData uri="http://schemas.openxmlformats.org/drawingml/2006/table">
            <a:tbl>
              <a:tblPr/>
              <a:tblGrid>
                <a:gridCol w="2949794">
                  <a:extLst>
                    <a:ext uri="{9D8B030D-6E8A-4147-A177-3AD203B41FA5}">
                      <a16:colId xmlns:a16="http://schemas.microsoft.com/office/drawing/2014/main" val="20000"/>
                    </a:ext>
                  </a:extLst>
                </a:gridCol>
                <a:gridCol w="896440">
                  <a:extLst>
                    <a:ext uri="{9D8B030D-6E8A-4147-A177-3AD203B41FA5}">
                      <a16:colId xmlns:a16="http://schemas.microsoft.com/office/drawing/2014/main" val="20001"/>
                    </a:ext>
                  </a:extLst>
                </a:gridCol>
                <a:gridCol w="2227760">
                  <a:extLst>
                    <a:ext uri="{9D8B030D-6E8A-4147-A177-3AD203B41FA5}">
                      <a16:colId xmlns:a16="http://schemas.microsoft.com/office/drawing/2014/main" val="20002"/>
                    </a:ext>
                  </a:extLst>
                </a:gridCol>
                <a:gridCol w="2469931">
                  <a:extLst>
                    <a:ext uri="{9D8B030D-6E8A-4147-A177-3AD203B41FA5}">
                      <a16:colId xmlns:a16="http://schemas.microsoft.com/office/drawing/2014/main" val="20003"/>
                    </a:ext>
                  </a:extLst>
                </a:gridCol>
              </a:tblGrid>
              <a:tr h="86054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Coordination Entity</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a:ln>
                            <a:noFill/>
                          </a:ln>
                          <a:solidFill>
                            <a:schemeClr val="tx1"/>
                          </a:solidFill>
                          <a:effectLst/>
                          <a:latin typeface="Times New Roman" pitchFamily="18" charset="0"/>
                          <a:cs typeface="Arial" charset="0"/>
                        </a:rPr>
                      </a:br>
                      <a:r>
                        <a:rPr kumimoji="0" lang="en-GB" sz="2000" b="1" i="0" u="none" strike="noStrike" cap="none" normalizeH="0" baseline="0">
                          <a:ln>
                            <a:noFill/>
                          </a:ln>
                          <a:solidFill>
                            <a:schemeClr val="tx1"/>
                          </a:solidFill>
                          <a:effectLst/>
                          <a:latin typeface="Times New Roman" pitchFamily="18" charset="0"/>
                          <a:cs typeface="Arial" charset="0"/>
                        </a:rPr>
                        <a:t>Draft</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Status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7643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IEEE-SA Editorial </a:t>
                      </a: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(MEC)</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D08</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9525"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[Submit before SA ballot]</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“Meets all editorial requirements.”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7643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Registration Authority Committee (RAC)</a:t>
                      </a:r>
                      <a:r>
                        <a:rPr kumimoji="0" lang="en-GB" sz="2000" b="0" i="0" u="none" strike="noStrike" cap="none" normalizeH="0" baseline="30000" dirty="0">
                          <a:ln>
                            <a:noFill/>
                          </a:ln>
                          <a:solidFill>
                            <a:schemeClr val="tx1"/>
                          </a:solidFill>
                          <a:effectLst/>
                          <a:latin typeface="Times New Roman" pitchFamily="18" charset="0"/>
                          <a:cs typeface="Arial" charset="0"/>
                        </a:rPr>
                        <a:t>2</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D09</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9525"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[Include as part of SA ballot]</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Always submitted</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[ensure RAC is OK with draft]</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812371757"/>
                  </a:ext>
                </a:extLst>
              </a:tr>
              <a:tr h="86054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Quantities, Units and Letter Symbols  (SCC14)</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[may be required]</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86213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Terms and Definitions (SCC10)</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[may be required]</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 name="Rectangle 1">
            <a:extLst>
              <a:ext uri="{FF2B5EF4-FFF2-40B4-BE49-F238E27FC236}">
                <a16:creationId xmlns:a16="http://schemas.microsoft.com/office/drawing/2014/main" id="{9557948E-7C40-A547-AF4F-662D01B1E8C4}"/>
              </a:ext>
            </a:extLst>
          </p:cNvPr>
          <p:cNvSpPr/>
          <p:nvPr/>
        </p:nvSpPr>
        <p:spPr>
          <a:xfrm>
            <a:off x="447676" y="5783632"/>
            <a:ext cx="8315324" cy="646331"/>
          </a:xfrm>
          <a:prstGeom prst="rect">
            <a:avLst/>
          </a:prstGeom>
        </p:spPr>
        <p:txBody>
          <a:bodyPr wrap="square">
            <a:spAutoFit/>
          </a:bodyPr>
          <a:lstStyle/>
          <a:p>
            <a:r>
              <a:rPr lang="en-US" baseline="30000" dirty="0">
                <a:solidFill>
                  <a:srgbClr val="262626"/>
                </a:solidFill>
                <a:latin typeface="open_sansregular"/>
              </a:rPr>
              <a:t>2</a:t>
            </a:r>
            <a:r>
              <a:rPr lang="en-US" dirty="0">
                <a:solidFill>
                  <a:srgbClr val="262626"/>
                </a:solidFill>
                <a:latin typeface="open_sansregular"/>
              </a:rPr>
              <a:t> The IEEE Registration Authority Committee may be automatically included in a balloting group if requested by the Sponsor at the time of draft submission for SA Ballot. It is normally requested if the PAR indicates the possible registration of objects or numbers to be included in or used by the project or if it becomes apparent through development of the draft that such may occur.</a:t>
            </a:r>
            <a:endParaRPr lang="en-US" dirty="0"/>
          </a:p>
        </p:txBody>
      </p:sp>
      <p:sp>
        <p:nvSpPr>
          <p:cNvPr id="9" name="Date Placeholder 3">
            <a:extLst>
              <a:ext uri="{FF2B5EF4-FFF2-40B4-BE49-F238E27FC236}">
                <a16:creationId xmlns:a16="http://schemas.microsoft.com/office/drawing/2014/main" id="{600A7138-6B80-4E52-BD19-17DE5DDA726A}"/>
              </a:ext>
            </a:extLst>
          </p:cNvPr>
          <p:cNvSpPr>
            <a:spLocks noGrp="1"/>
          </p:cNvSpPr>
          <p:nvPr>
            <p:ph type="dt" sz="half" idx="10"/>
          </p:nvPr>
        </p:nvSpPr>
        <p:spPr>
          <a:xfrm>
            <a:off x="696913" y="332601"/>
            <a:ext cx="1579600" cy="276999"/>
          </a:xfrm>
        </p:spPr>
        <p:txBody>
          <a:bodyPr/>
          <a:lstStyle/>
          <a:p>
            <a:pPr>
              <a:defRPr/>
            </a:pPr>
            <a:r>
              <a:rPr lang="en-US" altLang="ko-KR" dirty="0"/>
              <a:t>September 2024</a:t>
            </a:r>
          </a:p>
        </p:txBody>
      </p:sp>
      <p:sp>
        <p:nvSpPr>
          <p:cNvPr id="11" name="Footer Placeholder 2">
            <a:extLst>
              <a:ext uri="{FF2B5EF4-FFF2-40B4-BE49-F238E27FC236}">
                <a16:creationId xmlns:a16="http://schemas.microsoft.com/office/drawing/2014/main" id="{A47A1ABF-B73C-4201-86D3-C3D75A2DCD57}"/>
              </a:ext>
            </a:extLst>
          </p:cNvPr>
          <p:cNvSpPr>
            <a:spLocks noGrp="1"/>
          </p:cNvSpPr>
          <p:nvPr>
            <p:ph type="ftr" sz="quarter" idx="11"/>
          </p:nvPr>
        </p:nvSpPr>
        <p:spPr>
          <a:xfrm>
            <a:off x="6187821" y="6475413"/>
            <a:ext cx="2422779"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96913" y="664876"/>
            <a:ext cx="7772400" cy="925768"/>
          </a:xfrm>
        </p:spPr>
        <p:txBody>
          <a:bodyPr/>
          <a:lstStyle/>
          <a:p>
            <a:r>
              <a:rPr lang="en-US" dirty="0">
                <a:solidFill>
                  <a:schemeClr val="tx1"/>
                </a:solidFill>
              </a:rPr>
              <a:t>P802.15.7a Timeline</a:t>
            </a:r>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8</a:t>
            </a:fld>
            <a:endParaRPr lang="en-US"/>
          </a:p>
        </p:txBody>
      </p:sp>
      <p:graphicFrame>
        <p:nvGraphicFramePr>
          <p:cNvPr id="11" name="Table 5">
            <a:extLst>
              <a:ext uri="{FF2B5EF4-FFF2-40B4-BE49-F238E27FC236}">
                <a16:creationId xmlns:a16="http://schemas.microsoft.com/office/drawing/2014/main" id="{819AF0B7-4E1F-4A2C-BAF8-058AA32CD322}"/>
              </a:ext>
            </a:extLst>
          </p:cNvPr>
          <p:cNvGraphicFramePr/>
          <p:nvPr>
            <p:extLst>
              <p:ext uri="{D42A27DB-BD31-4B8C-83A1-F6EECF244321}">
                <p14:modId xmlns:p14="http://schemas.microsoft.com/office/powerpoint/2010/main" val="3675901904"/>
              </p:ext>
            </p:extLst>
          </p:nvPr>
        </p:nvGraphicFramePr>
        <p:xfrm>
          <a:off x="1208223" y="2667000"/>
          <a:ext cx="6395220" cy="1691640"/>
        </p:xfrm>
        <a:graphic>
          <a:graphicData uri="http://schemas.openxmlformats.org/drawingml/2006/table">
            <a:tbl>
              <a:tblPr/>
              <a:tblGrid>
                <a:gridCol w="2700270">
                  <a:extLst>
                    <a:ext uri="{9D8B030D-6E8A-4147-A177-3AD203B41FA5}">
                      <a16:colId xmlns:a16="http://schemas.microsoft.com/office/drawing/2014/main" val="20000"/>
                    </a:ext>
                  </a:extLst>
                </a:gridCol>
                <a:gridCol w="1563300">
                  <a:extLst>
                    <a:ext uri="{9D8B030D-6E8A-4147-A177-3AD203B41FA5}">
                      <a16:colId xmlns:a16="http://schemas.microsoft.com/office/drawing/2014/main" val="20001"/>
                    </a:ext>
                  </a:extLst>
                </a:gridCol>
                <a:gridCol w="2131650">
                  <a:extLst>
                    <a:ext uri="{9D8B030D-6E8A-4147-A177-3AD203B41FA5}">
                      <a16:colId xmlns:a16="http://schemas.microsoft.com/office/drawing/2014/main" val="20002"/>
                    </a:ext>
                  </a:extLst>
                </a:gridCol>
              </a:tblGrid>
              <a:tr h="278100">
                <a:tc>
                  <a:txBody>
                    <a:bodyPr/>
                    <a:lstStyle/>
                    <a:p>
                      <a:endParaRPr lang="en-US" sz="1400" dirty="0"/>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a:solidFill>
                            <a:srgbClr val="FFFFFF"/>
                          </a:solidFill>
                          <a:latin typeface="Times New Roman"/>
                          <a:ea typeface="MS Gothic"/>
                        </a:rPr>
                        <a:t>Open</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a:solidFill>
                            <a:srgbClr val="FFFFFF"/>
                          </a:solidFill>
                          <a:latin typeface="Times New Roman"/>
                          <a:ea typeface="MS Gothic"/>
                        </a:rPr>
                        <a:t>Close</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extLst>
                  <a:ext uri="{0D108BD9-81ED-4DB2-BD59-A6C34878D82A}">
                    <a16:rowId xmlns:a16="http://schemas.microsoft.com/office/drawing/2014/main" val="10000"/>
                  </a:ext>
                </a:extLst>
              </a:tr>
              <a:tr h="278100">
                <a:tc>
                  <a:txBody>
                    <a:bodyPr/>
                    <a:lstStyle/>
                    <a:p>
                      <a:pPr>
                        <a:lnSpc>
                          <a:spcPct val="100000"/>
                        </a:lnSpc>
                      </a:pPr>
                      <a:r>
                        <a:rPr lang="en-US" sz="1400" b="0" strike="noStrike" spc="-1" dirty="0">
                          <a:solidFill>
                            <a:schemeClr val="tx1"/>
                          </a:solidFill>
                          <a:latin typeface="Times New Roman"/>
                          <a:ea typeface="MS Gothic"/>
                        </a:rPr>
                        <a:t>First SA Ballot</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chemeClr val="tx1"/>
                          </a:solidFill>
                          <a:latin typeface="Times New Roman"/>
                          <a:ea typeface="MS Gothic"/>
                        </a:rPr>
                        <a:t>Dec 18, 2023</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chemeClr val="tx1"/>
                          </a:solidFill>
                          <a:latin typeface="Times New Roman"/>
                          <a:ea typeface="MS Gothic"/>
                        </a:rPr>
                        <a:t>Jan 18,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extLst>
                  <a:ext uri="{0D108BD9-81ED-4DB2-BD59-A6C34878D82A}">
                    <a16:rowId xmlns:a16="http://schemas.microsoft.com/office/drawing/2014/main" val="10001"/>
                  </a:ext>
                </a:extLst>
              </a:tr>
              <a:tr h="278100">
                <a:tc>
                  <a:txBody>
                    <a:bodyPr/>
                    <a:lstStyle/>
                    <a:p>
                      <a:pPr>
                        <a:lnSpc>
                          <a:spcPct val="100000"/>
                        </a:lnSpc>
                      </a:pPr>
                      <a:r>
                        <a:rPr lang="en-US" sz="1400" b="0" strike="noStrike" spc="-1" dirty="0">
                          <a:solidFill>
                            <a:schemeClr val="tx1"/>
                          </a:solidFill>
                          <a:latin typeface="+mn-lt"/>
                          <a:ea typeface="MS Gothic"/>
                        </a:rPr>
                        <a:t>First SA recirculation Ballot</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400" b="0" strike="noStrike" spc="-1" dirty="0">
                          <a:solidFill>
                            <a:schemeClr val="tx1"/>
                          </a:solidFill>
                          <a:latin typeface="Times New Roman"/>
                          <a:ea typeface="MS Gothic"/>
                        </a:rPr>
                        <a:t>May 30,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400" b="0" strike="noStrike" spc="-1" dirty="0">
                          <a:solidFill>
                            <a:schemeClr val="tx1"/>
                          </a:solidFill>
                          <a:latin typeface="Times New Roman"/>
                          <a:ea typeface="MS Gothic"/>
                        </a:rPr>
                        <a:t>June 09,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extLst>
                  <a:ext uri="{0D108BD9-81ED-4DB2-BD59-A6C34878D82A}">
                    <a16:rowId xmlns:a16="http://schemas.microsoft.com/office/drawing/2014/main" val="10002"/>
                  </a:ext>
                </a:extLst>
              </a:tr>
              <a:tr h="278100">
                <a:tc>
                  <a:txBody>
                    <a:bodyPr/>
                    <a:lstStyle/>
                    <a:p>
                      <a:pPr>
                        <a:lnSpc>
                          <a:spcPct val="100000"/>
                        </a:lnSpc>
                      </a:pPr>
                      <a:r>
                        <a:rPr lang="en-US" sz="1400" b="0" strike="noStrike" spc="-1" dirty="0">
                          <a:solidFill>
                            <a:schemeClr val="tx1"/>
                          </a:solidFill>
                          <a:latin typeface="+mn-lt"/>
                          <a:ea typeface="MS Gothic"/>
                        </a:rPr>
                        <a:t>Second SA recirculation Ballot</a:t>
                      </a: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chemeClr val="tx1"/>
                          </a:solidFill>
                          <a:latin typeface="Times New Roman"/>
                          <a:ea typeface="MS Gothic"/>
                        </a:rPr>
                        <a:t>July 17,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chemeClr val="tx1"/>
                          </a:solidFill>
                          <a:latin typeface="Times New Roman"/>
                          <a:ea typeface="MS Gothic"/>
                        </a:rPr>
                        <a:t>July</a:t>
                      </a:r>
                      <a:r>
                        <a:rPr lang="en-US" sz="1400" b="0" strike="noStrike" spc="-1" baseline="0" dirty="0">
                          <a:solidFill>
                            <a:schemeClr val="tx1"/>
                          </a:solidFill>
                          <a:latin typeface="Times New Roman"/>
                          <a:ea typeface="MS Gothic"/>
                        </a:rPr>
                        <a:t> 27,</a:t>
                      </a:r>
                      <a:r>
                        <a:rPr lang="en-US" sz="1400" b="0" strike="noStrike" spc="-1" dirty="0">
                          <a:solidFill>
                            <a:schemeClr val="tx1"/>
                          </a:solidFill>
                          <a:latin typeface="Times New Roman"/>
                          <a:ea typeface="MS Gothic"/>
                        </a:rPr>
                        <a:t>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extLst>
                  <a:ext uri="{0D108BD9-81ED-4DB2-BD59-A6C34878D82A}">
                    <a16:rowId xmlns:a16="http://schemas.microsoft.com/office/drawing/2014/main" val="10003"/>
                  </a:ext>
                </a:extLst>
              </a:tr>
              <a:tr h="278100">
                <a:tc>
                  <a:txBody>
                    <a:bodyPr/>
                    <a:lstStyle/>
                    <a:p>
                      <a:pPr>
                        <a:lnSpc>
                          <a:spcPct val="100000"/>
                        </a:lnSpc>
                      </a:pPr>
                      <a:r>
                        <a:rPr lang="en-US" sz="1400" b="0" strike="noStrike" spc="-1" dirty="0">
                          <a:solidFill>
                            <a:schemeClr val="tx1"/>
                          </a:solidFill>
                          <a:latin typeface="Times New Roman"/>
                          <a:ea typeface="MS Gothic"/>
                        </a:rPr>
                        <a:t>EC to </a:t>
                      </a:r>
                      <a:r>
                        <a:rPr lang="en-US" sz="1400" b="0" strike="noStrike" spc="-1" dirty="0" err="1">
                          <a:solidFill>
                            <a:schemeClr val="tx1"/>
                          </a:solidFill>
                          <a:latin typeface="Times New Roman"/>
                          <a:ea typeface="MS Gothic"/>
                        </a:rPr>
                        <a:t>Revcom</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400" b="0" strike="noStrike" spc="-1" dirty="0">
                          <a:solidFill>
                            <a:schemeClr val="tx1"/>
                          </a:solidFill>
                          <a:latin typeface="Times New Roman"/>
                          <a:ea typeface="MS Gothic"/>
                        </a:rPr>
                        <a:t>Sep </a:t>
                      </a:r>
                      <a:r>
                        <a:rPr lang="en-US" sz="1400" b="0" strike="noStrike" spc="-1" dirty="0">
                          <a:solidFill>
                            <a:schemeClr val="tx1"/>
                          </a:solidFill>
                          <a:highlight>
                            <a:srgbClr val="FFFF00"/>
                          </a:highlight>
                          <a:latin typeface="Times New Roman"/>
                          <a:ea typeface="MS Gothic"/>
                        </a:rPr>
                        <a:t>xx</a:t>
                      </a:r>
                      <a:r>
                        <a:rPr lang="en-US" sz="1400" b="0" strike="noStrike" spc="-1" dirty="0">
                          <a:solidFill>
                            <a:schemeClr val="tx1"/>
                          </a:solidFill>
                          <a:latin typeface="Times New Roman"/>
                          <a:ea typeface="MS Gothic"/>
                        </a:rPr>
                        <a:t>,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dirty="0">
                        <a:solidFill>
                          <a:schemeClr val="tx1"/>
                        </a:solidFil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extLst>
                  <a:ext uri="{0D108BD9-81ED-4DB2-BD59-A6C34878D82A}">
                    <a16:rowId xmlns:a16="http://schemas.microsoft.com/office/drawing/2014/main" val="10004"/>
                  </a:ext>
                </a:extLst>
              </a:tr>
              <a:tr h="278100">
                <a:tc>
                  <a:txBody>
                    <a:bodyPr/>
                    <a:lstStyle/>
                    <a:p>
                      <a:pPr>
                        <a:lnSpc>
                          <a:spcPct val="100000"/>
                        </a:lnSpc>
                      </a:pPr>
                      <a:r>
                        <a:rPr lang="en-US" sz="1400" b="0" strike="noStrike" spc="-1" dirty="0" err="1">
                          <a:solidFill>
                            <a:schemeClr val="tx1"/>
                          </a:solidFill>
                          <a:latin typeface="Times New Roman"/>
                          <a:ea typeface="MS Gothic"/>
                        </a:rPr>
                        <a:t>Revcom</a:t>
                      </a:r>
                      <a:r>
                        <a:rPr lang="en-US" sz="1400" b="0" strike="noStrike" spc="-1" dirty="0">
                          <a:solidFill>
                            <a:schemeClr val="tx1"/>
                          </a:solidFill>
                          <a:latin typeface="Times New Roman"/>
                          <a:ea typeface="MS Gothic"/>
                        </a:rPr>
                        <a:t> to SB</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chemeClr val="tx1"/>
                          </a:solidFill>
                          <a:latin typeface="Times New Roman"/>
                          <a:ea typeface="MS Gothic"/>
                        </a:rPr>
                        <a:t>Nov </a:t>
                      </a:r>
                      <a:r>
                        <a:rPr lang="en-US" sz="1400" b="0" strike="noStrike" spc="-1" dirty="0">
                          <a:solidFill>
                            <a:schemeClr val="tx1"/>
                          </a:solidFill>
                          <a:highlight>
                            <a:srgbClr val="FFFF00"/>
                          </a:highlight>
                          <a:latin typeface="Times New Roman"/>
                          <a:ea typeface="MS Gothic"/>
                        </a:rPr>
                        <a:t>xx</a:t>
                      </a:r>
                      <a:r>
                        <a:rPr lang="en-US" sz="1400" b="0" strike="noStrike" spc="-1" dirty="0">
                          <a:solidFill>
                            <a:schemeClr val="tx1"/>
                          </a:solidFill>
                          <a:latin typeface="Times New Roman"/>
                          <a:ea typeface="MS Gothic"/>
                        </a:rPr>
                        <a:t>,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1400" dirty="0">
                        <a:solidFill>
                          <a:schemeClr val="tx1"/>
                        </a:solidFil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extLst>
                  <a:ext uri="{0D108BD9-81ED-4DB2-BD59-A6C34878D82A}">
                    <a16:rowId xmlns:a16="http://schemas.microsoft.com/office/drawing/2014/main" val="10005"/>
                  </a:ext>
                </a:extLst>
              </a:tr>
            </a:tbl>
          </a:graphicData>
        </a:graphic>
      </p:graphicFrame>
      <p:sp>
        <p:nvSpPr>
          <p:cNvPr id="10" name="Date Placeholder 3">
            <a:extLst>
              <a:ext uri="{FF2B5EF4-FFF2-40B4-BE49-F238E27FC236}">
                <a16:creationId xmlns:a16="http://schemas.microsoft.com/office/drawing/2014/main" id="{C0AAC14D-F3D4-4F3A-8406-F4859E10A36B}"/>
              </a:ext>
            </a:extLst>
          </p:cNvPr>
          <p:cNvSpPr>
            <a:spLocks noGrp="1"/>
          </p:cNvSpPr>
          <p:nvPr>
            <p:ph type="dt" sz="half" idx="10"/>
          </p:nvPr>
        </p:nvSpPr>
        <p:spPr>
          <a:xfrm>
            <a:off x="696913" y="332601"/>
            <a:ext cx="1579600" cy="276999"/>
          </a:xfrm>
        </p:spPr>
        <p:txBody>
          <a:bodyPr/>
          <a:lstStyle/>
          <a:p>
            <a:pPr>
              <a:defRPr/>
            </a:pPr>
            <a:r>
              <a:rPr lang="en-US" altLang="ko-KR" dirty="0"/>
              <a:t>September 2024</a:t>
            </a:r>
          </a:p>
        </p:txBody>
      </p:sp>
      <p:sp>
        <p:nvSpPr>
          <p:cNvPr id="6" name="Footer Placeholder 2">
            <a:extLst>
              <a:ext uri="{FF2B5EF4-FFF2-40B4-BE49-F238E27FC236}">
                <a16:creationId xmlns:a16="http://schemas.microsoft.com/office/drawing/2014/main" id="{233457A1-891B-4CA6-B229-69E8ACCDF5E9}"/>
              </a:ext>
            </a:extLst>
          </p:cNvPr>
          <p:cNvSpPr>
            <a:spLocks noGrp="1"/>
          </p:cNvSpPr>
          <p:nvPr>
            <p:ph type="ftr" sz="quarter" idx="11"/>
          </p:nvPr>
        </p:nvSpPr>
        <p:spPr>
          <a:xfrm>
            <a:off x="6187821" y="6475413"/>
            <a:ext cx="2422779"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spTree>
    <p:extLst>
      <p:ext uri="{BB962C8B-B14F-4D97-AF65-F5344CB8AC3E}">
        <p14:creationId xmlns:p14="http://schemas.microsoft.com/office/powerpoint/2010/main" val="2185433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5B312-57E5-E544-AF91-AC5B7910454A}"/>
              </a:ext>
            </a:extLst>
          </p:cNvPr>
          <p:cNvSpPr>
            <a:spLocks noGrp="1"/>
          </p:cNvSpPr>
          <p:nvPr>
            <p:ph type="title"/>
          </p:nvPr>
        </p:nvSpPr>
        <p:spPr>
          <a:xfrm>
            <a:off x="674687" y="457200"/>
            <a:ext cx="7772400" cy="914400"/>
          </a:xfrm>
        </p:spPr>
        <p:txBody>
          <a:bodyPr/>
          <a:lstStyle/>
          <a:p>
            <a:r>
              <a:rPr lang="en-US" dirty="0"/>
              <a:t>802 EC Motion</a:t>
            </a:r>
          </a:p>
        </p:txBody>
      </p:sp>
      <p:sp>
        <p:nvSpPr>
          <p:cNvPr id="5" name="Slide Number Placeholder 4">
            <a:extLst>
              <a:ext uri="{FF2B5EF4-FFF2-40B4-BE49-F238E27FC236}">
                <a16:creationId xmlns:a16="http://schemas.microsoft.com/office/drawing/2014/main" id="{9E311BB5-3027-4C49-9CEE-414A97F7C26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9</a:t>
            </a:fld>
            <a:endParaRPr lang="en-US"/>
          </a:p>
        </p:txBody>
      </p:sp>
      <p:sp>
        <p:nvSpPr>
          <p:cNvPr id="8" name="Rectangle 3">
            <a:extLst>
              <a:ext uri="{FF2B5EF4-FFF2-40B4-BE49-F238E27FC236}">
                <a16:creationId xmlns:a16="http://schemas.microsoft.com/office/drawing/2014/main" id="{A1C8F46D-FB33-45DF-983E-B8B2C9427D89}"/>
              </a:ext>
            </a:extLst>
          </p:cNvPr>
          <p:cNvSpPr txBox="1">
            <a:spLocks noChangeArrowheads="1"/>
          </p:cNvSpPr>
          <p:nvPr/>
        </p:nvSpPr>
        <p:spPr>
          <a:xfrm>
            <a:off x="419894" y="1585119"/>
            <a:ext cx="8380412" cy="4676775"/>
          </a:xfrm>
          <a:prstGeom prst="rect">
            <a:avLst/>
          </a:prstGeom>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en-US" sz="2000" dirty="0"/>
              <a:t>802 EC: </a:t>
            </a:r>
          </a:p>
          <a:p>
            <a:pPr marL="0" lvl="2" indent="0">
              <a:buFont typeface="Arial" pitchFamily="34" charset="0"/>
              <a:buNone/>
            </a:pPr>
            <a:endParaRPr lang="en-US" sz="1800" dirty="0"/>
          </a:p>
          <a:p>
            <a:pPr marL="0" lvl="2" indent="0">
              <a:buFont typeface="Arial" pitchFamily="34" charset="0"/>
              <a:buNone/>
            </a:pPr>
            <a:r>
              <a:rPr lang="en-US" sz="1800" dirty="0"/>
              <a:t>Approve sending IEEE P802.15.7a_D8 to </a:t>
            </a:r>
            <a:r>
              <a:rPr lang="en-US" sz="1800" dirty="0" err="1"/>
              <a:t>RevCom</a:t>
            </a:r>
            <a:r>
              <a:rPr lang="en-US" sz="1800" dirty="0"/>
              <a:t>.</a:t>
            </a:r>
          </a:p>
          <a:p>
            <a:pPr marL="0" lvl="2" indent="0">
              <a:buFont typeface="Arial" pitchFamily="34" charset="0"/>
              <a:buNone/>
            </a:pPr>
            <a:r>
              <a:rPr lang="en-US" sz="1800" dirty="0"/>
              <a:t>Approve CSD for P802.15.7a in</a:t>
            </a:r>
          </a:p>
          <a:p>
            <a:pPr marL="0" lvl="2" indent="0">
              <a:buFont typeface="Arial" pitchFamily="34" charset="0"/>
              <a:buNone/>
            </a:pPr>
            <a:r>
              <a:rPr lang="en-US" sz="1800" dirty="0">
                <a:hlinkClick r:id="rId2">
                  <a:extLst>
                    <a:ext uri="{A12FA001-AC4F-418D-AE19-62706E023703}">
                      <ahyp:hlinkClr xmlns:ahyp="http://schemas.microsoft.com/office/drawing/2018/hyperlinkcolor" val="tx"/>
                    </a:ext>
                  </a:extLst>
                </a:hlinkClick>
              </a:rPr>
              <a:t>https://mentor.ieee.org/802.15/dcn/19/15-19-0297-03-0vat-csd-for-high-rate-occ-task-group.docx</a:t>
            </a:r>
            <a:r>
              <a:rPr lang="en-US" sz="1800" dirty="0"/>
              <a:t> </a:t>
            </a:r>
          </a:p>
          <a:p>
            <a:pPr marL="0" lvl="2" indent="0">
              <a:buFont typeface="Arial" pitchFamily="34" charset="0"/>
              <a:buNone/>
            </a:pPr>
            <a:endParaRPr lang="en-US" sz="1800" dirty="0"/>
          </a:p>
          <a:p>
            <a:pPr marL="0" lvl="2" indent="0">
              <a:buFont typeface="Arial" pitchFamily="34" charset="0"/>
              <a:buNone/>
            </a:pPr>
            <a:endParaRPr lang="en-US" sz="1800" dirty="0"/>
          </a:p>
          <a:p>
            <a:pPr marL="0" lvl="2" indent="0">
              <a:buFont typeface="Arial" pitchFamily="34" charset="0"/>
              <a:buNone/>
            </a:pPr>
            <a:r>
              <a:rPr lang="en-US" sz="1800" dirty="0"/>
              <a:t>Move: </a:t>
            </a:r>
          </a:p>
          <a:p>
            <a:pPr marL="0" lvl="2" indent="0">
              <a:buFont typeface="Arial" pitchFamily="34" charset="0"/>
              <a:buNone/>
            </a:pPr>
            <a:r>
              <a:rPr lang="en-US" sz="1800" dirty="0"/>
              <a:t>Second:</a:t>
            </a:r>
          </a:p>
        </p:txBody>
      </p:sp>
      <p:sp>
        <p:nvSpPr>
          <p:cNvPr id="6" name="Date Placeholder 3">
            <a:extLst>
              <a:ext uri="{FF2B5EF4-FFF2-40B4-BE49-F238E27FC236}">
                <a16:creationId xmlns:a16="http://schemas.microsoft.com/office/drawing/2014/main" id="{80225322-7D3C-4E03-AC31-C57BAC352AA1}"/>
              </a:ext>
            </a:extLst>
          </p:cNvPr>
          <p:cNvSpPr>
            <a:spLocks noGrp="1"/>
          </p:cNvSpPr>
          <p:nvPr>
            <p:ph type="dt" sz="half" idx="10"/>
          </p:nvPr>
        </p:nvSpPr>
        <p:spPr>
          <a:xfrm>
            <a:off x="696913" y="332601"/>
            <a:ext cx="1579600" cy="276999"/>
          </a:xfrm>
        </p:spPr>
        <p:txBody>
          <a:bodyPr/>
          <a:lstStyle/>
          <a:p>
            <a:pPr>
              <a:defRPr/>
            </a:pPr>
            <a:r>
              <a:rPr lang="en-US" altLang="ko-KR" dirty="0"/>
              <a:t>September 2024</a:t>
            </a:r>
          </a:p>
        </p:txBody>
      </p:sp>
      <p:sp>
        <p:nvSpPr>
          <p:cNvPr id="7" name="Footer Placeholder 2">
            <a:extLst>
              <a:ext uri="{FF2B5EF4-FFF2-40B4-BE49-F238E27FC236}">
                <a16:creationId xmlns:a16="http://schemas.microsoft.com/office/drawing/2014/main" id="{F8253994-0911-4881-9B50-182D5E79ED9E}"/>
              </a:ext>
            </a:extLst>
          </p:cNvPr>
          <p:cNvSpPr>
            <a:spLocks noGrp="1"/>
          </p:cNvSpPr>
          <p:nvPr>
            <p:ph type="ftr" sz="quarter" idx="11"/>
          </p:nvPr>
        </p:nvSpPr>
        <p:spPr>
          <a:xfrm>
            <a:off x="6187821" y="6475413"/>
            <a:ext cx="2422779"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spTree>
    <p:extLst>
      <p:ext uri="{BB962C8B-B14F-4D97-AF65-F5344CB8AC3E}">
        <p14:creationId xmlns:p14="http://schemas.microsoft.com/office/powerpoint/2010/main" val="278979479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82E5B802-A43C-8C49-B1C1-4CE742C6AEBC}">
  <we:reference id="wa104380121" version="2.0.0.0" store="en-US" storeType="OMEX"/>
  <we:alternateReferences>
    <we:reference id="wa104380121" version="2.0.0.0" store="WA104380121"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802-11-Submission</Template>
  <TotalTime>121005</TotalTime>
  <Words>1095</Words>
  <Application>Microsoft Office PowerPoint</Application>
  <PresentationFormat>화면 슬라이드 쇼(4:3)</PresentationFormat>
  <Paragraphs>179</Paragraphs>
  <Slides>11</Slides>
  <Notes>8</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11</vt:i4>
      </vt:variant>
    </vt:vector>
  </HeadingPairs>
  <TitlesOfParts>
    <vt:vector size="17" baseType="lpstr">
      <vt:lpstr>ＭＳ Ｐゴシック</vt:lpstr>
      <vt:lpstr>open_sansregular</vt:lpstr>
      <vt:lpstr>Arial</vt:lpstr>
      <vt:lpstr>Calibri</vt:lpstr>
      <vt:lpstr>Times New Roman</vt:lpstr>
      <vt:lpstr>802-11-Submission</vt:lpstr>
      <vt:lpstr>PowerPoint 프레젠테이션</vt:lpstr>
      <vt:lpstr>PowerPoint 프레젠테이션</vt:lpstr>
      <vt:lpstr>Introduction</vt:lpstr>
      <vt:lpstr>Standards Association (SA) Ballot Results – P802.15.7a</vt:lpstr>
      <vt:lpstr>SA Ballot Comments – P802.15.7a</vt:lpstr>
      <vt:lpstr>Unsatisfied MBS comments by commenter</vt:lpstr>
      <vt:lpstr>Mandatory Coordination</vt:lpstr>
      <vt:lpstr>P802.15.7a Timeline</vt:lpstr>
      <vt:lpstr>802 EC Motion</vt:lpstr>
      <vt:lpstr>TG Motion</vt:lpstr>
      <vt:lpstr>WG Motion</vt:lpstr>
    </vt:vector>
  </TitlesOfParts>
  <Manager/>
  <Company>Kinney Consulting</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P802.15.9rev1 SA Ballot Report to EC for RevCom</dc:title>
  <dc:subject/>
  <dc:creator>Pat Kinney</dc:creator>
  <cp:keywords>April 2021</cp:keywords>
  <dc:description/>
  <cp:lastModifiedBy>장영민(교원-전자시스템공학전공)</cp:lastModifiedBy>
  <cp:revision>3035</cp:revision>
  <cp:lastPrinted>1998-02-10T13:28:06Z</cp:lastPrinted>
  <dcterms:created xsi:type="dcterms:W3CDTF">2007-04-17T18:10:23Z</dcterms:created>
  <dcterms:modified xsi:type="dcterms:W3CDTF">2024-09-12T11:45:01Z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(7)O48q+nWDiKNAVXoAwq58w6onvO4eaK+wzpVW8jJCkaAk5P9kKngByeTmJxmoV2pCjvvmemEH_x000d_
Bi/1Vb2TVe+tY7DxqSSUdjmKOgTB8TLyiNQBsxkECPbQ5aOgrJarIgvBMt9/xI83ilExG6vi_x000d_
S0GxhJWGGUDgHyjb+HnAnUyDOHQkWDr/J5rfnEo8Pkef1xN4QHP7egW/+34UnnUIjw3oNNjl_x000d_
OHDD9Ssc4eYTC78Pow</vt:lpwstr>
  </property>
  <property fmtid="{D5CDD505-2E9C-101B-9397-08002B2CF9AE}" pid="3" name="_ms_pID_7253431">
    <vt:lpwstr>6vpYfi/vBWCLT9AAVyRe/tVHpf6Ac/UgkG/769ZfIzu5CXBMe25Mjb_x000d_
wyk3Z2sholKs78sCReY0tK6/qoCtk3RMh2lwCRGb+Vjheswe4KrtdiCCfRyuGnkUzeDr+3Oa_x000d_
pgBXfVduOvik4Ctt4N6tW7nTykDNdCW1ja0Q63kOM1MM9z3SPmGeHA2Oj/82zkoiGNSj2uz6_x000d_
iyF2w3CyR7XJHnoqXJRq4fEMlNT4EIppcbf4</vt:lpwstr>
  </property>
  <property fmtid="{D5CDD505-2E9C-101B-9397-08002B2CF9AE}" pid="4" name="_ms_pID_7253432">
    <vt:lpwstr>pGb23zPPRlZ05V1oH18F/8JGuLq1c/5NRzHa_x000d_
fP3c8wW+rSCqGEAIsLJj5g0kRuzUdV6tE39wzbhXti+ppBdL4JUonBF/H5bhy5KGbmAq9wDL_x000d_
WQEe1FwKs3UpTInkbf2Vc4B3Xe98ZFutSUZeMomnGtxyDe8t3jANbPJRT4xgn+CsbQbT2WZB_x000d_
ZZsrxy/GtjvMeU2G15LBA30mfQfc6NpGW2DGXCFX+btathrHn9nO6Q</vt:lpwstr>
  </property>
  <property fmtid="{D5CDD505-2E9C-101B-9397-08002B2CF9AE}" pid="5" name="_ms_pID_7253433">
    <vt:lpwstr>nc12FRKBQ68I2REs/u_x000d_
WxepZKfOi7k/cPGWSl8CIlA7kJdttX17bU1pmmj+C22HHDjaJD9M03JDLv0cUEBhIiymLys0_x000d_
S8Zrf9kLXl5etDTc0gmGvBzh5K3sp8Z6GqumFqrluPyDw0+PFh9FtSA0wh58qmmFhp+Ywbhd_x000d_
4CjJSN0lqFQl0Zo//6w5seXqFt8axD8R21ZMXHYerBlhWZ9yNOB8VnfWlvNDY5hEuruJ2kqG</vt:lpwstr>
  </property>
  <property fmtid="{D5CDD505-2E9C-101B-9397-08002B2CF9AE}" pid="6" name="_ms_pID_7253434">
    <vt:lpwstr>_x000d_
8a8nLkD9QQPo0Zjl19uBvrg7Ah44u4v9LeeL2b6QYB/toj++rsNsk5L6cv2+pU+uLkGaB9Ls_x000d_
Qjyo0dXcFynypfFicT2UJZi6GUQ2lE9C5ggbx5UwniYKlC/gl6xmI7yL4k88ngb/o6gRz9cA_x000d_
Ka7Z4sFCU9+MskBB22AiDG3+sbywHPc4VNvb4eP9IFnXza/yvzpVyoe+pD9bALR8GaYiAMEv_x000d_
C6tEoxqS9RBbM81T</vt:lpwstr>
  </property>
  <property fmtid="{D5CDD505-2E9C-101B-9397-08002B2CF9AE}" pid="7" name="_ms_pID_7253435">
    <vt:lpwstr>T/m+abgw1hF35qfTU1NFZ3cq0eiyqsKXzjuAOnuvr8I6nRCRK3KS8jLJ_x000d_
xrBx92k2Js5AzBLzmpruEbTpVKhqG0EQ+o2FPDeArXFeTqnKw0JGqHN5Wiwjdcz0QoCkcBqM_x000d_
eQuc7nc2YYNWghx3pw76G1g5OIVwkvHetqKOgL9P9aTyf/o93inc/AoIUL6qpOmDC/2E6jXx_x000d_
x6MXOKt76uld1sLDeoqCA/VEkD+VwvVWrf</vt:lpwstr>
  </property>
  <property fmtid="{D5CDD505-2E9C-101B-9397-08002B2CF9AE}" pid="8" name="_ms_pID_7253436">
    <vt:lpwstr>cCso0fEQ85A5msJc92E717P1bTkQ==</vt:lpwstr>
  </property>
</Properties>
</file>