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14"/>
  </p:notesMasterIdLst>
  <p:handoutMasterIdLst>
    <p:handoutMasterId r:id="rId15"/>
  </p:handoutMasterIdLst>
  <p:sldIdLst>
    <p:sldId id="256" r:id="rId2"/>
    <p:sldId id="2139118852" r:id="rId3"/>
    <p:sldId id="2139118848" r:id="rId4"/>
    <p:sldId id="2139118849" r:id="rId5"/>
    <p:sldId id="2139118850" r:id="rId6"/>
    <p:sldId id="2139118827" r:id="rId7"/>
    <p:sldId id="2139118851" r:id="rId8"/>
    <p:sldId id="2139118822" r:id="rId9"/>
    <p:sldId id="2139118829" r:id="rId10"/>
    <p:sldId id="2139118828" r:id="rId11"/>
    <p:sldId id="2139118832" r:id="rId12"/>
    <p:sldId id="2139118838" r:id="rId1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D6D6"/>
    <a:srgbClr val="FF6600"/>
    <a:srgbClr val="0432FF"/>
    <a:srgbClr val="C2FFF0"/>
    <a:srgbClr val="EEF7CC"/>
    <a:srgbClr val="99FFCC"/>
    <a:srgbClr val="AAABC4"/>
    <a:srgbClr val="D6D6F5"/>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6" autoAdjust="0"/>
    <p:restoredTop sz="95285" autoAdjust="0"/>
  </p:normalViewPr>
  <p:slideViewPr>
    <p:cSldViewPr>
      <p:cViewPr>
        <p:scale>
          <a:sx n="75" d="100"/>
          <a:sy n="75" d="100"/>
        </p:scale>
        <p:origin x="509" y="240"/>
      </p:cViewPr>
      <p:guideLst>
        <p:guide orient="horz" pos="2160"/>
        <p:guide pos="3840"/>
      </p:guideLst>
    </p:cSldViewPr>
  </p:slideViewPr>
  <p:outlineViewPr>
    <p:cViewPr>
      <p:scale>
        <a:sx n="33" d="100"/>
        <a:sy n="33" d="100"/>
      </p:scale>
      <p:origin x="0" y="0"/>
    </p:cViewPr>
  </p:outlineViewPr>
  <p:notesTextViewPr>
    <p:cViewPr>
      <p:scale>
        <a:sx n="25" d="100"/>
        <a:sy n="25" d="100"/>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15-22-0392-00-04ab</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079021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914400" y="378281"/>
            <a:ext cx="21336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Content Slide">
    <p:spTree>
      <p:nvGrpSpPr>
        <p:cNvPr id="1" name=""/>
        <p:cNvGrpSpPr/>
        <p:nvPr/>
      </p:nvGrpSpPr>
      <p:grpSpPr>
        <a:xfrm>
          <a:off x="0" y="0"/>
          <a:ext cx="0" cy="0"/>
          <a:chOff x="0" y="0"/>
          <a:chExt cx="0" cy="0"/>
        </a:xfrm>
      </p:grpSpPr>
      <p:sp>
        <p:nvSpPr>
          <p:cNvPr id="44" name="Rectangle 226"/>
          <p:cNvSpPr>
            <a:spLocks noGrp="1" noChangeArrowheads="1"/>
          </p:cNvSpPr>
          <p:nvPr>
            <p:ph type="title" hasCustomPrompt="1"/>
          </p:nvPr>
        </p:nvSpPr>
        <p:spPr bwMode="auto">
          <a:xfrm>
            <a:off x="394775" y="565151"/>
            <a:ext cx="11425752" cy="65404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lgn="l">
              <a:defRPr sz="2000">
                <a:solidFill>
                  <a:schemeClr val="tx1"/>
                </a:solidFill>
                <a:latin typeface="Arial" panose="020B0604020202020204" pitchFamily="34" charset="0"/>
                <a:cs typeface="Arial" panose="020B0604020202020204" pitchFamily="34" charset="0"/>
              </a:defRPr>
            </a:lvl1pPr>
          </a:lstStyle>
          <a:p>
            <a:pPr lvl="0"/>
            <a:r>
              <a:rPr lang="en-US" dirty="0"/>
              <a:t>Click to add title here</a:t>
            </a:r>
            <a:br>
              <a:rPr lang="en-US" dirty="0"/>
            </a:br>
            <a:r>
              <a:rPr lang="en-US" dirty="0"/>
              <a:t>second line title</a:t>
            </a:r>
          </a:p>
        </p:txBody>
      </p:sp>
      <p:sp>
        <p:nvSpPr>
          <p:cNvPr id="46" name="Text Placeholder 45"/>
          <p:cNvSpPr>
            <a:spLocks noGrp="1"/>
          </p:cNvSpPr>
          <p:nvPr>
            <p:ph type="body" sz="quarter" idx="10"/>
          </p:nvPr>
        </p:nvSpPr>
        <p:spPr>
          <a:xfrm>
            <a:off x="394774" y="1371600"/>
            <a:ext cx="11425752" cy="444891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2337804"/>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5879101"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hf hdr="0"/>
  <p:txStyles>
    <p:titleStyle>
      <a:lvl1pPr algn="ctr" rtl="0" eaLnBrk="1" fontAlgn="base" hangingPunct="1">
        <a:spcBef>
          <a:spcPct val="0"/>
        </a:spcBef>
        <a:spcAft>
          <a:spcPct val="0"/>
        </a:spcAft>
        <a:defRPr sz="24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CF3C118-7B24-C152-CCEC-F3319FDC1704}"/>
              </a:ext>
            </a:extLst>
          </p:cNvPr>
          <p:cNvSpPr>
            <a:spLocks noGrp="1"/>
          </p:cNvSpPr>
          <p:nvPr>
            <p:ph type="dt" sz="half" idx="10"/>
          </p:nvPr>
        </p:nvSpPr>
        <p:spPr/>
        <p:txBody>
          <a:bodyPr/>
          <a:lstStyle/>
          <a:p>
            <a:r>
              <a:rPr lang="en-US" altLang="en-US" dirty="0"/>
              <a:t>September 2024</a:t>
            </a:r>
          </a:p>
        </p:txBody>
      </p:sp>
      <p:sp>
        <p:nvSpPr>
          <p:cNvPr id="5" name="Footer Placeholder 4">
            <a:extLst>
              <a:ext uri="{FF2B5EF4-FFF2-40B4-BE49-F238E27FC236}">
                <a16:creationId xmlns:a16="http://schemas.microsoft.com/office/drawing/2014/main" id="{B04B500C-795C-3700-54D8-24381F08947B}"/>
              </a:ext>
            </a:extLst>
          </p:cNvPr>
          <p:cNvSpPr>
            <a:spLocks noGrp="1"/>
          </p:cNvSpPr>
          <p:nvPr>
            <p:ph type="ftr" sz="quarter" idx="11"/>
          </p:nvPr>
        </p:nvSpPr>
        <p:spPr/>
        <p:txBody>
          <a:bodyPr/>
          <a:lstStyle/>
          <a:p>
            <a:r>
              <a:rPr lang="en-US" altLang="en-US" dirty="0"/>
              <a:t>R. Pirhonen </a:t>
            </a:r>
          </a:p>
        </p:txBody>
      </p:sp>
      <p:sp>
        <p:nvSpPr>
          <p:cNvPr id="6" name="Slide Number Placeholder 5">
            <a:extLst>
              <a:ext uri="{FF2B5EF4-FFF2-40B4-BE49-F238E27FC236}">
                <a16:creationId xmlns:a16="http://schemas.microsoft.com/office/drawing/2014/main" id="{1306ACF3-0138-B8F6-D304-482AD6A9DE19}"/>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1</a:t>
            </a:fld>
            <a:endParaRPr lang="en-US" altLang="en-US"/>
          </a:p>
        </p:txBody>
      </p:sp>
      <p:sp>
        <p:nvSpPr>
          <p:cNvPr id="7" name="Rectangle 3">
            <a:extLst>
              <a:ext uri="{FF2B5EF4-FFF2-40B4-BE49-F238E27FC236}">
                <a16:creationId xmlns:a16="http://schemas.microsoft.com/office/drawing/2014/main" id="{ADBC4A04-37D9-65FB-8E38-DDFB7596A322}"/>
              </a:ext>
            </a:extLst>
          </p:cNvPr>
          <p:cNvSpPr>
            <a:spLocks noChangeArrowheads="1"/>
          </p:cNvSpPr>
          <p:nvPr/>
        </p:nvSpPr>
        <p:spPr bwMode="auto">
          <a:xfrm>
            <a:off x="914400" y="849233"/>
            <a:ext cx="10363200" cy="4719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0"/>
              </a:spcBef>
            </a:pP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800" dirty="0">
              <a:solidFill>
                <a:schemeClr val="tx2"/>
              </a:solidFill>
            </a:endParaRPr>
          </a:p>
          <a:p>
            <a:pPr>
              <a:spcBef>
                <a:spcPts val="2000"/>
              </a:spcBef>
            </a:pPr>
            <a:r>
              <a:rPr lang="en-US" altLang="en-US" sz="1800" b="1" dirty="0"/>
              <a:t>Submission Title:</a:t>
            </a:r>
            <a:r>
              <a:rPr lang="en-US" altLang="en-US" sz="1800" dirty="0"/>
              <a:t> 	Non-interleaved MMS comment resolution</a:t>
            </a:r>
          </a:p>
          <a:p>
            <a:pPr>
              <a:spcBef>
                <a:spcPts val="500"/>
              </a:spcBef>
            </a:pPr>
            <a:r>
              <a:rPr lang="en-US" altLang="en-US" sz="1800" b="1" dirty="0"/>
              <a:t>Date Submitted:</a:t>
            </a:r>
            <a:r>
              <a:rPr lang="en-US" altLang="en-US" sz="1800" dirty="0">
                <a:solidFill>
                  <a:srgbClr val="FF0000"/>
                </a:solidFill>
              </a:rPr>
              <a:t> 	</a:t>
            </a:r>
            <a:r>
              <a:rPr lang="en-US" altLang="en-US" sz="1800" dirty="0">
                <a:solidFill>
                  <a:srgbClr val="000000"/>
                </a:solidFill>
              </a:rPr>
              <a:t>September 12, 2024</a:t>
            </a:r>
            <a:endParaRPr lang="en-US" altLang="en-US" sz="1800" dirty="0"/>
          </a:p>
          <a:p>
            <a:pPr>
              <a:spcBef>
                <a:spcPts val="500"/>
              </a:spcBef>
            </a:pPr>
            <a:r>
              <a:rPr lang="en-US" altLang="en-US" sz="1800" b="1" dirty="0"/>
              <a:t>Source:</a:t>
            </a:r>
            <a:r>
              <a:rPr lang="en-US" altLang="en-US" sz="1800" dirty="0"/>
              <a:t> 	Riku Pirhonen (NXP) </a:t>
            </a:r>
          </a:p>
          <a:p>
            <a:pPr>
              <a:spcBef>
                <a:spcPts val="500"/>
              </a:spcBef>
            </a:pPr>
            <a:r>
              <a:rPr lang="en-US" altLang="en-US" sz="1800" b="1" dirty="0"/>
              <a:t>Abstract: </a:t>
            </a:r>
            <a:r>
              <a:rPr lang="en-US" altLang="en-US" sz="1800" dirty="0"/>
              <a:t>Current UWB Multi-millisecond (MMS) operation supports interleaved transmission of initiator and responder ranging packets. This proposals introduces minimal changes to allow also non-interleaved operation to support traditional SS-TWR and DS-TWR.   </a:t>
            </a:r>
          </a:p>
          <a:p>
            <a:pPr>
              <a:spcBef>
                <a:spcPts val="500"/>
              </a:spcBef>
              <a:spcAft>
                <a:spcPts val="600"/>
              </a:spcAft>
            </a:pPr>
            <a:r>
              <a:rPr lang="en-US" altLang="en-US" sz="1800" b="1" dirty="0"/>
              <a:t>Purpose:	</a:t>
            </a:r>
            <a:r>
              <a:rPr lang="en-US" altLang="en-US" sz="1800" dirty="0"/>
              <a:t> Propose non-interleaved option for MMS by introducing ExtendedRpDuration.</a:t>
            </a:r>
          </a:p>
          <a:p>
            <a:pPr>
              <a:spcBef>
                <a:spcPts val="500"/>
              </a:spcBef>
            </a:pPr>
            <a:r>
              <a:rPr lang="en-US" altLang="en-US" sz="1800" b="1" dirty="0"/>
              <a:t>Notice:	</a:t>
            </a:r>
            <a:r>
              <a:rPr lang="en-US" altLang="en-US"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500"/>
              </a:spcBef>
            </a:pPr>
            <a:r>
              <a:rPr lang="en-US" altLang="en-US" sz="1800" b="1" dirty="0"/>
              <a:t>Release:</a:t>
            </a:r>
            <a:r>
              <a:rPr lang="en-US" altLang="en-US" sz="1800" dirty="0"/>
              <a:t>	The contributor acknowledges and accepts that this contribution becomes the property of IEEE and may be made publicly available by P802.15.	</a:t>
            </a:r>
          </a:p>
        </p:txBody>
      </p:sp>
      <p:sp>
        <p:nvSpPr>
          <p:cNvPr id="8" name="Rectangle 7">
            <a:extLst>
              <a:ext uri="{FF2B5EF4-FFF2-40B4-BE49-F238E27FC236}">
                <a16:creationId xmlns:a16="http://schemas.microsoft.com/office/drawing/2014/main" id="{8C70CB1A-BF61-6881-966D-EE94B224F43C}"/>
              </a:ext>
            </a:extLst>
          </p:cNvPr>
          <p:cNvSpPr>
            <a:spLocks noChangeArrowheads="1"/>
          </p:cNvSpPr>
          <p:nvPr/>
        </p:nvSpPr>
        <p:spPr bwMode="auto">
          <a:xfrm>
            <a:off x="8610600" y="378281"/>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DCN 15-24-0532-00-04ab</a:t>
            </a:r>
          </a:p>
        </p:txBody>
      </p:sp>
    </p:spTree>
    <p:extLst>
      <p:ext uri="{BB962C8B-B14F-4D97-AF65-F5344CB8AC3E}">
        <p14:creationId xmlns:p14="http://schemas.microsoft.com/office/powerpoint/2010/main" val="223414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Other text edits throughout the document</a:t>
            </a:r>
          </a:p>
        </p:txBody>
      </p:sp>
      <p:sp>
        <p:nvSpPr>
          <p:cNvPr id="3" name="Rectangle 3">
            <a:extLst>
              <a:ext uri="{FF2B5EF4-FFF2-40B4-BE49-F238E27FC236}">
                <a16:creationId xmlns:a16="http://schemas.microsoft.com/office/drawing/2014/main" id="{75A61C5B-FADC-737F-049C-B0EFF699E6E9}"/>
              </a:ext>
            </a:extLst>
          </p:cNvPr>
          <p:cNvSpPr>
            <a:spLocks noChangeArrowheads="1"/>
          </p:cNvSpPr>
          <p:nvPr/>
        </p:nvSpPr>
        <p:spPr bwMode="auto">
          <a:xfrm>
            <a:off x="838200" y="1600200"/>
            <a:ext cx="10363200" cy="244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85750" indent="-285750">
              <a:spcBef>
                <a:spcPts val="500"/>
              </a:spcBef>
              <a:spcAft>
                <a:spcPts val="600"/>
              </a:spcAft>
              <a:buFont typeface="Arial" panose="020B0604020202020204" pitchFamily="34" charset="0"/>
              <a:buChar char="•"/>
            </a:pPr>
            <a:r>
              <a:rPr lang="en-US" altLang="en-US" sz="1800" dirty="0"/>
              <a:t>10.38.5 UWB MMS ranging phase (</a:t>
            </a:r>
            <a:r>
              <a:rPr lang="en-US" altLang="en-US" sz="1800" b="1" dirty="0"/>
              <a:t>952</a:t>
            </a:r>
            <a:r>
              <a:rPr lang="en-US" altLang="en-US" sz="1800" dirty="0"/>
              <a:t>)</a:t>
            </a:r>
            <a:br>
              <a:rPr lang="en-US" altLang="en-US" sz="1800" dirty="0"/>
            </a:br>
            <a:r>
              <a:rPr lang="en-US" altLang="en-US" sz="1800" dirty="0"/>
              <a:t>p 69, line 7. </a:t>
            </a:r>
            <a:r>
              <a:rPr lang="en-US" altLang="en-US" sz="1800" dirty="0">
                <a:solidFill>
                  <a:srgbClr val="00B050"/>
                </a:solidFill>
              </a:rPr>
              <a:t>In non-interleaved mode responder shall start transmission of MMS packet after one </a:t>
            </a:r>
            <a:r>
              <a:rPr lang="en-US" altLang="en-US" sz="1800" dirty="0" err="1">
                <a:solidFill>
                  <a:srgbClr val="00B050"/>
                </a:solidFill>
              </a:rPr>
              <a:t>RpDuration</a:t>
            </a:r>
            <a:r>
              <a:rPr lang="en-US" altLang="en-US" sz="1800" dirty="0">
                <a:solidFill>
                  <a:srgbClr val="00B050"/>
                </a:solidFill>
              </a:rPr>
              <a:t> from the start of the ranging phase, and when DS-TWR is desired, initiator may transmit a second MMS packet after two </a:t>
            </a:r>
            <a:r>
              <a:rPr lang="en-US" altLang="en-US" sz="1800" dirty="0" err="1">
                <a:solidFill>
                  <a:srgbClr val="00B050"/>
                </a:solidFill>
              </a:rPr>
              <a:t>RpDurations</a:t>
            </a:r>
            <a:r>
              <a:rPr lang="en-US" altLang="en-US" sz="1800" dirty="0">
                <a:solidFill>
                  <a:srgbClr val="00B050"/>
                </a:solidFill>
              </a:rPr>
              <a:t> from the start of the ranging phase.</a:t>
            </a:r>
          </a:p>
          <a:p>
            <a:pPr marL="285750" indent="-285750">
              <a:spcBef>
                <a:spcPts val="500"/>
              </a:spcBef>
              <a:spcAft>
                <a:spcPts val="600"/>
              </a:spcAft>
              <a:buFont typeface="Arial" panose="020B0604020202020204" pitchFamily="34" charset="0"/>
              <a:buChar char="•"/>
            </a:pPr>
            <a:r>
              <a:rPr lang="en-US" altLang="en-US" sz="1800" dirty="0"/>
              <a:t>10.38.5 UWB MMS ranging phase (</a:t>
            </a:r>
            <a:r>
              <a:rPr lang="en-US" altLang="en-US" sz="1800" b="1" dirty="0"/>
              <a:t>953</a:t>
            </a:r>
            <a:r>
              <a:rPr lang="en-US" altLang="en-US" sz="1800" dirty="0"/>
              <a:t>)</a:t>
            </a:r>
            <a:br>
              <a:rPr lang="en-US" altLang="en-US" sz="1800" dirty="0"/>
            </a:br>
            <a:r>
              <a:rPr lang="en-US" altLang="en-US" sz="1800" dirty="0"/>
              <a:t>p 69, line 12. After </a:t>
            </a:r>
            <a:r>
              <a:rPr lang="en-US" altLang="en-US" sz="1800" dirty="0" err="1"/>
              <a:t>macMmsRpDuration</a:t>
            </a:r>
            <a:r>
              <a:rPr lang="en-US" altLang="en-US" sz="1800" dirty="0"/>
              <a:t>, </a:t>
            </a:r>
            <a:r>
              <a:rPr lang="en-US" altLang="en-US" sz="1800" dirty="0">
                <a:solidFill>
                  <a:srgbClr val="00B050"/>
                </a:solidFill>
              </a:rPr>
              <a:t>or in case of non-interleaved mode after double or triple </a:t>
            </a:r>
            <a:r>
              <a:rPr lang="en-US" altLang="en-US" sz="1800" dirty="0" err="1">
                <a:solidFill>
                  <a:srgbClr val="00B050"/>
                </a:solidFill>
              </a:rPr>
              <a:t>macMmsRpDuration</a:t>
            </a:r>
            <a:r>
              <a:rPr lang="en-US" altLang="en-US" sz="1800" dirty="0">
                <a:solidFill>
                  <a:srgbClr val="00B050"/>
                </a:solidFill>
              </a:rPr>
              <a:t> as defined by the ExtendedRpDuration,</a:t>
            </a:r>
            <a:r>
              <a:rPr lang="en-US" altLang="en-US" sz="1800" dirty="0"/>
              <a:t> and transmission and reception of all the fragm</a:t>
            </a:r>
            <a:r>
              <a:rPr lang="en-US" altLang="en-US" sz="1800" dirty="0">
                <a:latin typeface="+mj-lt"/>
              </a:rPr>
              <a:t>ents…</a:t>
            </a:r>
          </a:p>
        </p:txBody>
      </p:sp>
    </p:spTree>
    <p:extLst>
      <p:ext uri="{BB962C8B-B14F-4D97-AF65-F5344CB8AC3E}">
        <p14:creationId xmlns:p14="http://schemas.microsoft.com/office/powerpoint/2010/main" val="187062723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Summary of comments </a:t>
            </a:r>
            <a:r>
              <a:rPr lang="en-US" sz="1800" b="1" dirty="0">
                <a:effectLst/>
                <a:latin typeface="Calibri" panose="020F0502020204030204" pitchFamily="34" charset="0"/>
                <a:ea typeface="Times New Roman" panose="02020603050405020304" pitchFamily="18" charset="0"/>
              </a:rPr>
              <a:t>952</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953</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97, 954, 955</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956</a:t>
            </a:r>
            <a:r>
              <a:rPr lang="en-US" sz="1800" dirty="0">
                <a:effectLst/>
                <a:latin typeface="Calibri" panose="020F0502020204030204" pitchFamily="34" charset="0"/>
                <a:ea typeface="Times New Roman" panose="02020603050405020304" pitchFamily="18" charset="0"/>
              </a:rPr>
              <a:t>, </a:t>
            </a:r>
            <a:r>
              <a:rPr lang="en-US" sz="1800" b="1" dirty="0">
                <a:effectLst/>
                <a:latin typeface="Calibri" panose="020F0502020204030204" pitchFamily="34" charset="0"/>
                <a:ea typeface="Times New Roman" panose="02020603050405020304" pitchFamily="18" charset="0"/>
              </a:rPr>
              <a:t>959</a:t>
            </a:r>
            <a:endParaRPr lang="en-US" b="1" dirty="0"/>
          </a:p>
        </p:txBody>
      </p:sp>
      <p:graphicFrame>
        <p:nvGraphicFramePr>
          <p:cNvPr id="3" name="Table 2">
            <a:extLst>
              <a:ext uri="{FF2B5EF4-FFF2-40B4-BE49-F238E27FC236}">
                <a16:creationId xmlns:a16="http://schemas.microsoft.com/office/drawing/2014/main" id="{2EF478F2-466B-4DA2-B624-7C5716F6BCF9}"/>
              </a:ext>
            </a:extLst>
          </p:cNvPr>
          <p:cNvGraphicFramePr>
            <a:graphicFrameLocks noGrp="1"/>
          </p:cNvGraphicFramePr>
          <p:nvPr>
            <p:extLst>
              <p:ext uri="{D42A27DB-BD31-4B8C-83A1-F6EECF244321}">
                <p14:modId xmlns:p14="http://schemas.microsoft.com/office/powerpoint/2010/main" val="4252498183"/>
              </p:ext>
            </p:extLst>
          </p:nvPr>
        </p:nvGraphicFramePr>
        <p:xfrm>
          <a:off x="914400" y="1828800"/>
          <a:ext cx="10287000" cy="3661632"/>
        </p:xfrm>
        <a:graphic>
          <a:graphicData uri="http://schemas.openxmlformats.org/drawingml/2006/table">
            <a:tbl>
              <a:tblPr/>
              <a:tblGrid>
                <a:gridCol w="1851202">
                  <a:extLst>
                    <a:ext uri="{9D8B030D-6E8A-4147-A177-3AD203B41FA5}">
                      <a16:colId xmlns:a16="http://schemas.microsoft.com/office/drawing/2014/main" val="3896273451"/>
                    </a:ext>
                  </a:extLst>
                </a:gridCol>
                <a:gridCol w="467575">
                  <a:extLst>
                    <a:ext uri="{9D8B030D-6E8A-4147-A177-3AD203B41FA5}">
                      <a16:colId xmlns:a16="http://schemas.microsoft.com/office/drawing/2014/main" val="3339852522"/>
                    </a:ext>
                  </a:extLst>
                </a:gridCol>
                <a:gridCol w="467575">
                  <a:extLst>
                    <a:ext uri="{9D8B030D-6E8A-4147-A177-3AD203B41FA5}">
                      <a16:colId xmlns:a16="http://schemas.microsoft.com/office/drawing/2014/main" val="4287908147"/>
                    </a:ext>
                  </a:extLst>
                </a:gridCol>
                <a:gridCol w="1397372">
                  <a:extLst>
                    <a:ext uri="{9D8B030D-6E8A-4147-A177-3AD203B41FA5}">
                      <a16:colId xmlns:a16="http://schemas.microsoft.com/office/drawing/2014/main" val="4089501100"/>
                    </a:ext>
                  </a:extLst>
                </a:gridCol>
                <a:gridCol w="334748">
                  <a:extLst>
                    <a:ext uri="{9D8B030D-6E8A-4147-A177-3AD203B41FA5}">
                      <a16:colId xmlns:a16="http://schemas.microsoft.com/office/drawing/2014/main" val="3905928588"/>
                    </a:ext>
                  </a:extLst>
                </a:gridCol>
                <a:gridCol w="2884264">
                  <a:extLst>
                    <a:ext uri="{9D8B030D-6E8A-4147-A177-3AD203B41FA5}">
                      <a16:colId xmlns:a16="http://schemas.microsoft.com/office/drawing/2014/main" val="2147447075"/>
                    </a:ext>
                  </a:extLst>
                </a:gridCol>
                <a:gridCol w="2884264">
                  <a:extLst>
                    <a:ext uri="{9D8B030D-6E8A-4147-A177-3AD203B41FA5}">
                      <a16:colId xmlns:a16="http://schemas.microsoft.com/office/drawing/2014/main" val="2508813351"/>
                    </a:ext>
                  </a:extLst>
                </a:gridCol>
              </a:tblGrid>
              <a:tr h="411922">
                <a:tc>
                  <a:txBody>
                    <a:bodyPr/>
                    <a:lstStyle/>
                    <a:p>
                      <a:pPr algn="l" rtl="0" fontAlgn="ctr"/>
                      <a:r>
                        <a:rPr lang="en-US" sz="800" b="0" i="0" u="none" strike="noStrike">
                          <a:solidFill>
                            <a:srgbClr val="000000"/>
                          </a:solidFill>
                          <a:effectLst/>
                          <a:latin typeface="Arial" panose="020B0604020202020204" pitchFamily="34" charset="0"/>
                        </a:rPr>
                        <a:t>Riku Pirhonen</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952</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69</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10.38.5</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7</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dirty="0">
                          <a:solidFill>
                            <a:srgbClr val="000000"/>
                          </a:solidFill>
                          <a:effectLst/>
                          <a:latin typeface="Arial" panose="020B0604020202020204" pitchFamily="34" charset="0"/>
                        </a:rPr>
                        <a:t>In order to support traditional SS-TWR and DS-TWR, non-interleaved mode is proposed. It would delay sending responder MMS packet by </a:t>
                      </a:r>
                      <a:r>
                        <a:rPr lang="en-US" sz="800" b="0" i="0" u="none" strike="noStrike" dirty="0" err="1">
                          <a:solidFill>
                            <a:srgbClr val="000000"/>
                          </a:solidFill>
                          <a:effectLst/>
                          <a:latin typeface="Arial" panose="020B0604020202020204" pitchFamily="34" charset="0"/>
                        </a:rPr>
                        <a:t>RpDuration</a:t>
                      </a:r>
                      <a:r>
                        <a:rPr lang="en-US" sz="800" b="0" i="0" u="none" strike="noStrike" dirty="0">
                          <a:solidFill>
                            <a:srgbClr val="000000"/>
                          </a:solidFill>
                          <a:effectLst/>
                          <a:latin typeface="Arial" panose="020B0604020202020204" pitchFamily="34" charset="0"/>
                        </a:rPr>
                        <a:t> and, for DS-TWR, initiator can send another MMS packet after two </a:t>
                      </a:r>
                      <a:r>
                        <a:rPr lang="en-US" sz="800" b="0" i="0" u="none" strike="noStrike" dirty="0" err="1">
                          <a:solidFill>
                            <a:srgbClr val="000000"/>
                          </a:solidFill>
                          <a:effectLst/>
                          <a:latin typeface="Arial" panose="020B0604020202020204" pitchFamily="34" charset="0"/>
                        </a:rPr>
                        <a:t>RpDurations</a:t>
                      </a:r>
                      <a:r>
                        <a:rPr lang="en-US" sz="800" b="0" i="0" u="none" strike="noStrike" dirty="0">
                          <a:solidFill>
                            <a:srgbClr val="000000"/>
                          </a:solidFill>
                          <a:effectLst/>
                          <a:latin typeface="Arial" panose="020B0604020202020204" pitchFamily="34" charset="0"/>
                        </a:rPr>
                        <a:t>.</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dirty="0">
                          <a:solidFill>
                            <a:srgbClr val="000000"/>
                          </a:solidFill>
                          <a:effectLst/>
                          <a:latin typeface="Arial" panose="020B0604020202020204" pitchFamily="34" charset="0"/>
                        </a:rPr>
                        <a:t>In non-interleaved mode responder shall start transmission of MMS packet after one </a:t>
                      </a:r>
                      <a:r>
                        <a:rPr lang="en-US" sz="800" b="0" i="0" u="none" strike="noStrike" dirty="0" err="1">
                          <a:solidFill>
                            <a:srgbClr val="000000"/>
                          </a:solidFill>
                          <a:effectLst/>
                          <a:latin typeface="Arial" panose="020B0604020202020204" pitchFamily="34" charset="0"/>
                        </a:rPr>
                        <a:t>RpDuration</a:t>
                      </a:r>
                      <a:r>
                        <a:rPr lang="en-US" sz="800" b="0" i="0" u="none" strike="noStrike" dirty="0">
                          <a:solidFill>
                            <a:srgbClr val="000000"/>
                          </a:solidFill>
                          <a:effectLst/>
                          <a:latin typeface="Arial" panose="020B0604020202020204" pitchFamily="34" charset="0"/>
                        </a:rPr>
                        <a:t> from the start of the ranging phase, and when DS-TWR is desired, initiator may transmit a second MMS packet after two </a:t>
                      </a:r>
                      <a:r>
                        <a:rPr lang="en-US" sz="800" b="0" i="0" u="none" strike="noStrike" dirty="0" err="1">
                          <a:solidFill>
                            <a:srgbClr val="000000"/>
                          </a:solidFill>
                          <a:effectLst/>
                          <a:latin typeface="Arial" panose="020B0604020202020204" pitchFamily="34" charset="0"/>
                        </a:rPr>
                        <a:t>RpDurations</a:t>
                      </a:r>
                      <a:r>
                        <a:rPr lang="en-US" sz="800" b="0" i="0" u="none" strike="noStrike" dirty="0">
                          <a:solidFill>
                            <a:srgbClr val="000000"/>
                          </a:solidFill>
                          <a:effectLst/>
                          <a:latin typeface="Arial" panose="020B0604020202020204" pitchFamily="34" charset="0"/>
                        </a:rPr>
                        <a:t> from the start of the ranging phase.</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9118279"/>
                  </a:ext>
                </a:extLst>
              </a:tr>
              <a:tr h="358343">
                <a:tc>
                  <a:txBody>
                    <a:bodyPr/>
                    <a:lstStyle/>
                    <a:p>
                      <a:pPr algn="l" rtl="0" fontAlgn="ctr"/>
                      <a:r>
                        <a:rPr lang="en-US" sz="800" b="0" i="0" u="none" strike="noStrike">
                          <a:solidFill>
                            <a:srgbClr val="000000"/>
                          </a:solidFill>
                          <a:effectLst/>
                          <a:latin typeface="Arial" panose="020B0604020202020204" pitchFamily="34" charset="0"/>
                        </a:rPr>
                        <a:t>Riku Pirhonen</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953</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69</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10.38.5</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12</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dirty="0">
                          <a:solidFill>
                            <a:srgbClr val="000000"/>
                          </a:solidFill>
                          <a:effectLst/>
                          <a:latin typeface="Arial" panose="020B0604020202020204" pitchFamily="34" charset="0"/>
                        </a:rPr>
                        <a:t>Add behavior in case of the proposed non-interleaved mode.</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a:solidFill>
                            <a:srgbClr val="000000"/>
                          </a:solidFill>
                          <a:effectLst/>
                          <a:latin typeface="Arial" panose="020B0604020202020204" pitchFamily="34" charset="0"/>
                        </a:rPr>
                        <a:t>After macMmsRpDuration, or in case of non-interleaved mode after double or triple macMmsRpDuration as defined by the ExtendedRpDuration, and transmission and reception of all the fragments…</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2812010"/>
                  </a:ext>
                </a:extLst>
              </a:tr>
              <a:tr h="345092">
                <a:tc>
                  <a:txBody>
                    <a:bodyPr/>
                    <a:lstStyle/>
                    <a:p>
                      <a:pPr algn="l" rtl="0" fontAlgn="ctr"/>
                      <a:r>
                        <a:rPr lang="en-US" sz="800" b="0" i="0" u="none" strike="noStrike">
                          <a:solidFill>
                            <a:srgbClr val="000000"/>
                          </a:solidFill>
                          <a:effectLst/>
                          <a:latin typeface="Arial" panose="020B0604020202020204" pitchFamily="34" charset="0"/>
                        </a:rPr>
                        <a:t>Frank Leong</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97</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69</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10.38.5</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15</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a:solidFill>
                            <a:srgbClr val="000000"/>
                          </a:solidFill>
                          <a:effectLst/>
                          <a:latin typeface="Arial" panose="020B0604020202020204" pitchFamily="34" charset="0"/>
                        </a:rPr>
                        <a:t>The example only represents interleaved MMS operation. A non-interleaved example should be added.</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a:solidFill>
                            <a:srgbClr val="000000"/>
                          </a:solidFill>
                          <a:effectLst/>
                          <a:latin typeface="Arial" panose="020B0604020202020204" pitchFamily="34" charset="0"/>
                        </a:rPr>
                        <a:t>Add two similar figures, one showing non-interleaved SS-TWR MMS operation (2*RpDuration), and another showing non-interleaved DS-TWR MMS operation (3*RpDuration).</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7738506"/>
                  </a:ext>
                </a:extLst>
              </a:tr>
              <a:tr h="172834">
                <a:tc>
                  <a:txBody>
                    <a:bodyPr/>
                    <a:lstStyle/>
                    <a:p>
                      <a:pPr algn="l" rtl="0" fontAlgn="ctr"/>
                      <a:r>
                        <a:rPr lang="en-US" sz="800" b="0" i="0" u="none" strike="noStrike">
                          <a:solidFill>
                            <a:srgbClr val="000000"/>
                          </a:solidFill>
                          <a:effectLst/>
                          <a:latin typeface="Arial" panose="020B0604020202020204" pitchFamily="34" charset="0"/>
                        </a:rPr>
                        <a:t>Riku Pirhonen</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954</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69</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10.38.5</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16</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a:solidFill>
                            <a:srgbClr val="000000"/>
                          </a:solidFill>
                          <a:effectLst/>
                          <a:latin typeface="Arial" panose="020B0604020202020204" pitchFamily="34" charset="0"/>
                        </a:rPr>
                        <a:t>Add picture of the proposed non-interleaved mode</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a:solidFill>
                            <a:srgbClr val="000000"/>
                          </a:solidFill>
                          <a:effectLst/>
                          <a:latin typeface="Arial" panose="020B0604020202020204" pitchFamily="34" charset="0"/>
                        </a:rPr>
                        <a:t>Add picture that shows non-interleaved mode with double and triple RpDuration.</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6919529"/>
                  </a:ext>
                </a:extLst>
              </a:tr>
              <a:tr h="186085">
                <a:tc>
                  <a:txBody>
                    <a:bodyPr/>
                    <a:lstStyle/>
                    <a:p>
                      <a:pPr algn="l" rtl="0" fontAlgn="ctr"/>
                      <a:r>
                        <a:rPr lang="en-US" sz="800" b="0" i="0" u="none" strike="noStrike">
                          <a:solidFill>
                            <a:srgbClr val="000000"/>
                          </a:solidFill>
                          <a:effectLst/>
                          <a:latin typeface="Arial" panose="020B0604020202020204" pitchFamily="34" charset="0"/>
                        </a:rPr>
                        <a:t>Riku Pirhonen</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955</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86</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10.38.9.3.12</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a:solidFill>
                            <a:srgbClr val="000000"/>
                          </a:solidFill>
                          <a:effectLst/>
                          <a:latin typeface="Arial" panose="020B0604020202020204" pitchFamily="34" charset="0"/>
                        </a:rPr>
                        <a:t>Add ExtendedRpDuration field to the Managemetn MAC Configuration field figure</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a:solidFill>
                            <a:srgbClr val="000000"/>
                          </a:solidFill>
                          <a:effectLst/>
                          <a:latin typeface="Arial" panose="020B0604020202020204" pitchFamily="34" charset="0"/>
                        </a:rPr>
                        <a:t>Add ExtendedRpDuration field between RpDuration and Reserved, and use bits 44 and 45 for this</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847834"/>
                  </a:ext>
                </a:extLst>
              </a:tr>
              <a:tr h="883759">
                <a:tc>
                  <a:txBody>
                    <a:bodyPr/>
                    <a:lstStyle/>
                    <a:p>
                      <a:pPr algn="l" rtl="0" fontAlgn="ctr"/>
                      <a:r>
                        <a:rPr lang="en-US" sz="800" b="0" i="0" u="none" strike="noStrike">
                          <a:solidFill>
                            <a:srgbClr val="000000"/>
                          </a:solidFill>
                          <a:effectLst/>
                          <a:latin typeface="Arial" panose="020B0604020202020204" pitchFamily="34" charset="0"/>
                        </a:rPr>
                        <a:t>Riku Pirhonen</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956</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86</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10.38.9.3.12</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dirty="0">
                          <a:solidFill>
                            <a:srgbClr val="000000"/>
                          </a:solidFill>
                          <a:effectLst/>
                          <a:latin typeface="Arial" panose="020B0604020202020204" pitchFamily="34" charset="0"/>
                        </a:rPr>
                        <a:t>33</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a:solidFill>
                            <a:srgbClr val="000000"/>
                          </a:solidFill>
                          <a:effectLst/>
                          <a:latin typeface="Arial" panose="020B0604020202020204" pitchFamily="34" charset="0"/>
                        </a:rPr>
                        <a:t>Add description for ExtendedRpDuration field</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a:solidFill>
                            <a:srgbClr val="000000"/>
                          </a:solidFill>
                          <a:effectLst/>
                          <a:latin typeface="Arial" panose="020B0604020202020204" pitchFamily="34" charset="0"/>
                        </a:rPr>
                        <a:t>The ExtendedRpDuration field enables non-interleaved MMS packets by extending the ranging phase to double or triple of the RpDuration. By default, bits are 00, which means interleaved initiator and responder transmissions. Bit values 01 meand double RpDuration and non-interleaved transmission by initiator and responder as shown in Figure XX [in chapter 10.38.5], and bits set to 10 mean triple RpDuration and non-interleaved transmissions by initiator – responder – initiator, as shown in figure XX [in chapter 10.38.5]. Bit combination 11 is reserved.</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2119813"/>
                  </a:ext>
                </a:extLst>
              </a:tr>
              <a:tr h="393294">
                <a:tc>
                  <a:txBody>
                    <a:bodyPr/>
                    <a:lstStyle/>
                    <a:p>
                      <a:pPr algn="l" rtl="0" fontAlgn="ctr"/>
                      <a:r>
                        <a:rPr lang="en-US" sz="800" b="0" i="0" u="none" strike="noStrike">
                          <a:solidFill>
                            <a:srgbClr val="000000"/>
                          </a:solidFill>
                          <a:effectLst/>
                          <a:latin typeface="Arial" panose="020B0604020202020204" pitchFamily="34" charset="0"/>
                        </a:rPr>
                        <a:t>Riku Pirhonen</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959</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125</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10.38.10.1</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800" b="0" i="0" u="none" strike="noStrike">
                          <a:solidFill>
                            <a:srgbClr val="000000"/>
                          </a:solidFill>
                          <a:effectLst/>
                          <a:latin typeface="Arial" panose="020B0604020202020204" pitchFamily="34" charset="0"/>
                        </a:rPr>
                        <a:t>1</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a:solidFill>
                            <a:srgbClr val="000000"/>
                          </a:solidFill>
                          <a:effectLst/>
                          <a:latin typeface="Arial" panose="020B0604020202020204" pitchFamily="34" charset="0"/>
                        </a:rPr>
                        <a:t>Add MAC PIB attribute macMmsExtendedRpDuration to Table 20 on the row after MacMmsRpDuration</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en-US" sz="800" b="0" i="0" u="none" strike="noStrike" dirty="0" err="1">
                          <a:solidFill>
                            <a:srgbClr val="000000"/>
                          </a:solidFill>
                          <a:effectLst/>
                          <a:latin typeface="Arial" panose="020B0604020202020204" pitchFamily="34" charset="0"/>
                        </a:rPr>
                        <a:t>macMmsExtendedRpDuration</a:t>
                      </a:r>
                      <a:r>
                        <a:rPr lang="en-US" sz="800" b="0" i="0" u="none" strike="noStrike" dirty="0">
                          <a:solidFill>
                            <a:srgbClr val="000000"/>
                          </a:solidFill>
                          <a:effectLst/>
                          <a:latin typeface="Arial" panose="020B0604020202020204" pitchFamily="34" charset="0"/>
                        </a:rPr>
                        <a:t>, Integer, 0 - 3, 0 = Interleaved ranging phase, 1 = Non-interleaved ranging phase of double </a:t>
                      </a:r>
                      <a:r>
                        <a:rPr lang="en-US" sz="800" b="0" i="0" u="none" strike="noStrike" dirty="0" err="1">
                          <a:solidFill>
                            <a:srgbClr val="000000"/>
                          </a:solidFill>
                          <a:effectLst/>
                          <a:latin typeface="Arial" panose="020B0604020202020204" pitchFamily="34" charset="0"/>
                        </a:rPr>
                        <a:t>RpDuration</a:t>
                      </a:r>
                      <a:r>
                        <a:rPr lang="en-US" sz="800" b="0" i="0" u="none" strike="noStrike" dirty="0">
                          <a:solidFill>
                            <a:srgbClr val="000000"/>
                          </a:solidFill>
                          <a:effectLst/>
                          <a:latin typeface="Arial" panose="020B0604020202020204" pitchFamily="34" charset="0"/>
                        </a:rPr>
                        <a:t>, 2 = Non-interleaved ranging phase of triple </a:t>
                      </a:r>
                      <a:r>
                        <a:rPr lang="en-US" sz="800" b="0" i="0" u="none" strike="noStrike" dirty="0" err="1">
                          <a:solidFill>
                            <a:srgbClr val="000000"/>
                          </a:solidFill>
                          <a:effectLst/>
                          <a:latin typeface="Arial" panose="020B0604020202020204" pitchFamily="34" charset="0"/>
                        </a:rPr>
                        <a:t>RpDuration</a:t>
                      </a:r>
                      <a:r>
                        <a:rPr lang="en-US" sz="800" b="0" i="0" u="none" strike="noStrike" dirty="0">
                          <a:solidFill>
                            <a:srgbClr val="000000"/>
                          </a:solidFill>
                          <a:effectLst/>
                          <a:latin typeface="Arial" panose="020B0604020202020204" pitchFamily="34" charset="0"/>
                        </a:rPr>
                        <a:t>, 3 = reserved, Default 0</a:t>
                      </a:r>
                    </a:p>
                  </a:txBody>
                  <a:tcPr marL="576" marR="576" marT="57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0829637"/>
                  </a:ext>
                </a:extLst>
              </a:tr>
            </a:tbl>
          </a:graphicData>
        </a:graphic>
      </p:graphicFrame>
    </p:spTree>
    <p:extLst>
      <p:ext uri="{BB962C8B-B14F-4D97-AF65-F5344CB8AC3E}">
        <p14:creationId xmlns:p14="http://schemas.microsoft.com/office/powerpoint/2010/main" val="47985699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60207-27C8-0A8D-4D3D-A2F04D3FF3AE}"/>
              </a:ext>
            </a:extLst>
          </p:cNvPr>
          <p:cNvSpPr>
            <a:spLocks noGrp="1"/>
          </p:cNvSpPr>
          <p:nvPr>
            <p:ph type="title"/>
          </p:nvPr>
        </p:nvSpPr>
        <p:spPr/>
        <p:txBody>
          <a:bodyPr/>
          <a:lstStyle/>
          <a:p>
            <a:r>
              <a:rPr lang="en-US" dirty="0"/>
              <a:t>DS-TWR for MMS – reference from IEEE802.15.4</a:t>
            </a:r>
          </a:p>
        </p:txBody>
      </p:sp>
      <p:pic>
        <p:nvPicPr>
          <p:cNvPr id="7" name="Picture 6">
            <a:extLst>
              <a:ext uri="{FF2B5EF4-FFF2-40B4-BE49-F238E27FC236}">
                <a16:creationId xmlns:a16="http://schemas.microsoft.com/office/drawing/2014/main" id="{AFBD6617-F039-A3EC-F8D7-6CC7BE81446C}"/>
              </a:ext>
            </a:extLst>
          </p:cNvPr>
          <p:cNvPicPr>
            <a:picLocks noChangeAspect="1"/>
          </p:cNvPicPr>
          <p:nvPr/>
        </p:nvPicPr>
        <p:blipFill>
          <a:blip r:embed="rId2"/>
          <a:stretch>
            <a:fillRect/>
          </a:stretch>
        </p:blipFill>
        <p:spPr>
          <a:xfrm>
            <a:off x="1143000" y="1447800"/>
            <a:ext cx="7359732" cy="3305791"/>
          </a:xfrm>
          <a:prstGeom prst="rect">
            <a:avLst/>
          </a:prstGeom>
        </p:spPr>
      </p:pic>
    </p:spTree>
    <p:extLst>
      <p:ext uri="{BB962C8B-B14F-4D97-AF65-F5344CB8AC3E}">
        <p14:creationId xmlns:p14="http://schemas.microsoft.com/office/powerpoint/2010/main" val="167710924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91675-5176-B31E-38A7-A138112D5383}"/>
              </a:ext>
            </a:extLst>
          </p:cNvPr>
          <p:cNvSpPr>
            <a:spLocks noGrp="1"/>
          </p:cNvSpPr>
          <p:nvPr>
            <p:ph type="title"/>
          </p:nvPr>
        </p:nvSpPr>
        <p:spPr/>
        <p:txBody>
          <a:bodyPr/>
          <a:lstStyle/>
          <a:p>
            <a:r>
              <a:rPr lang="en-US" dirty="0"/>
              <a:t>This presentation</a:t>
            </a:r>
          </a:p>
        </p:txBody>
      </p:sp>
      <p:sp>
        <p:nvSpPr>
          <p:cNvPr id="71" name="Text Placeholder 2">
            <a:extLst>
              <a:ext uri="{FF2B5EF4-FFF2-40B4-BE49-F238E27FC236}">
                <a16:creationId xmlns:a16="http://schemas.microsoft.com/office/drawing/2014/main" id="{8ECC873E-152A-5802-0D73-08FEBA19625E}"/>
              </a:ext>
            </a:extLst>
          </p:cNvPr>
          <p:cNvSpPr>
            <a:spLocks noGrp="1"/>
          </p:cNvSpPr>
          <p:nvPr>
            <p:ph type="body" sz="quarter" idx="10"/>
          </p:nvPr>
        </p:nvSpPr>
        <p:spPr>
          <a:xfrm>
            <a:off x="533400" y="1447800"/>
            <a:ext cx="9199093" cy="843502"/>
          </a:xfrm>
        </p:spPr>
        <p:txBody>
          <a:bodyPr/>
          <a:lstStyle/>
          <a:p>
            <a:r>
              <a:rPr lang="en-US" sz="1800" dirty="0"/>
              <a:t>Graphical presentation of</a:t>
            </a:r>
          </a:p>
          <a:p>
            <a:pPr lvl="1"/>
            <a:r>
              <a:rPr lang="en-US" sz="1400" dirty="0"/>
              <a:t> Non-Interleaved SS- and DS-TWR for UWB Driven Mode</a:t>
            </a:r>
          </a:p>
          <a:p>
            <a:pPr lvl="1"/>
            <a:r>
              <a:rPr lang="en-US" sz="1400" dirty="0"/>
              <a:t>Non-Interleaved SS- and DS-TWR for NBA-MMS</a:t>
            </a:r>
          </a:p>
          <a:p>
            <a:pPr lvl="1"/>
            <a:r>
              <a:rPr lang="en-US" sz="1400" dirty="0"/>
              <a:t>Non-Interleaved SS- and DS-TWR for UWB Driven Mode with SP0 control packet</a:t>
            </a:r>
          </a:p>
          <a:p>
            <a:r>
              <a:rPr lang="en-US" sz="1800" dirty="0"/>
              <a:t>Recap of the key comments presented in DCN 15-24-0409-01-04ab</a:t>
            </a:r>
          </a:p>
          <a:p>
            <a:pPr lvl="1"/>
            <a:r>
              <a:rPr lang="en-US" sz="1400" dirty="0" err="1"/>
              <a:t>ExtendedRpDuration</a:t>
            </a:r>
            <a:r>
              <a:rPr lang="en-US" sz="1400" dirty="0"/>
              <a:t> in Draft 1 “Management MAC Configuration Field” </a:t>
            </a:r>
          </a:p>
          <a:p>
            <a:pPr lvl="1"/>
            <a:r>
              <a:rPr lang="en-US" sz="1400" dirty="0" err="1"/>
              <a:t>macMmsExtendedRpDuration</a:t>
            </a:r>
            <a:r>
              <a:rPr lang="en-US" sz="1400" dirty="0"/>
              <a:t> to  MAC PIB attributes</a:t>
            </a:r>
          </a:p>
          <a:p>
            <a:pPr lvl="1"/>
            <a:r>
              <a:rPr lang="en-US" sz="1400" dirty="0"/>
              <a:t>Stylized proposal how to edit the figures in 10.38.5</a:t>
            </a:r>
          </a:p>
          <a:p>
            <a:pPr lvl="1"/>
            <a:r>
              <a:rPr lang="en-US" sz="1400" dirty="0"/>
              <a:t>Some minor text edits in 10.38.5</a:t>
            </a:r>
          </a:p>
          <a:p>
            <a:endParaRPr lang="en-US" sz="1800" dirty="0"/>
          </a:p>
          <a:p>
            <a:endParaRPr lang="en-US" sz="1800" dirty="0"/>
          </a:p>
        </p:txBody>
      </p:sp>
    </p:spTree>
    <p:extLst>
      <p:ext uri="{BB962C8B-B14F-4D97-AF65-F5344CB8AC3E}">
        <p14:creationId xmlns:p14="http://schemas.microsoft.com/office/powerpoint/2010/main" val="77698860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91675-5176-B31E-38A7-A138112D5383}"/>
              </a:ext>
            </a:extLst>
          </p:cNvPr>
          <p:cNvSpPr>
            <a:spLocks noGrp="1"/>
          </p:cNvSpPr>
          <p:nvPr>
            <p:ph type="title"/>
          </p:nvPr>
        </p:nvSpPr>
        <p:spPr/>
        <p:txBody>
          <a:bodyPr/>
          <a:lstStyle/>
          <a:p>
            <a:r>
              <a:rPr lang="en-US" dirty="0"/>
              <a:t>Non-Interleaved SS- and DS-TWR for UWB Driven Mode</a:t>
            </a:r>
          </a:p>
        </p:txBody>
      </p:sp>
      <p:cxnSp>
        <p:nvCxnSpPr>
          <p:cNvPr id="11" name="Straight Arrow Connector 10">
            <a:extLst>
              <a:ext uri="{FF2B5EF4-FFF2-40B4-BE49-F238E27FC236}">
                <a16:creationId xmlns:a16="http://schemas.microsoft.com/office/drawing/2014/main" id="{3B0186DA-9B13-D0F5-C459-74537E879577}"/>
              </a:ext>
            </a:extLst>
          </p:cNvPr>
          <p:cNvCxnSpPr/>
          <p:nvPr/>
        </p:nvCxnSpPr>
        <p:spPr bwMode="auto">
          <a:xfrm>
            <a:off x="39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a:extLst>
              <a:ext uri="{FF2B5EF4-FFF2-40B4-BE49-F238E27FC236}">
                <a16:creationId xmlns:a16="http://schemas.microsoft.com/office/drawing/2014/main" id="{8374F423-DD65-E7AA-268F-2A2D5F278C67}"/>
              </a:ext>
            </a:extLst>
          </p:cNvPr>
          <p:cNvCxnSpPr/>
          <p:nvPr/>
        </p:nvCxnSpPr>
        <p:spPr bwMode="auto">
          <a:xfrm>
            <a:off x="450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2D1EDEEB-B710-3E78-2F38-9E62192BC40C}"/>
              </a:ext>
            </a:extLst>
          </p:cNvPr>
          <p:cNvCxnSpPr/>
          <p:nvPr/>
        </p:nvCxnSpPr>
        <p:spPr bwMode="auto">
          <a:xfrm>
            <a:off x="504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a:extLst>
              <a:ext uri="{FF2B5EF4-FFF2-40B4-BE49-F238E27FC236}">
                <a16:creationId xmlns:a16="http://schemas.microsoft.com/office/drawing/2014/main" id="{348447F7-FB6D-238F-2EDE-E55CC2375F73}"/>
              </a:ext>
            </a:extLst>
          </p:cNvPr>
          <p:cNvCxnSpPr/>
          <p:nvPr/>
        </p:nvCxnSpPr>
        <p:spPr bwMode="auto">
          <a:xfrm>
            <a:off x="55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672D590E-113C-B4F0-D750-E9AE6CB3CC8C}"/>
              </a:ext>
            </a:extLst>
          </p:cNvPr>
          <p:cNvCxnSpPr/>
          <p:nvPr/>
        </p:nvCxnSpPr>
        <p:spPr bwMode="auto">
          <a:xfrm>
            <a:off x="61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8027A5AD-E69C-D6B6-300D-31BD0A38A0B1}"/>
              </a:ext>
            </a:extLst>
          </p:cNvPr>
          <p:cNvCxnSpPr/>
          <p:nvPr/>
        </p:nvCxnSpPr>
        <p:spPr bwMode="auto">
          <a:xfrm>
            <a:off x="66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Arrow Connector 44">
            <a:extLst>
              <a:ext uri="{FF2B5EF4-FFF2-40B4-BE49-F238E27FC236}">
                <a16:creationId xmlns:a16="http://schemas.microsoft.com/office/drawing/2014/main" id="{78CD05EC-2B3F-CD9E-FCB0-19C8C9E7401B}"/>
              </a:ext>
            </a:extLst>
          </p:cNvPr>
          <p:cNvCxnSpPr/>
          <p:nvPr/>
        </p:nvCxnSpPr>
        <p:spPr bwMode="auto">
          <a:xfrm>
            <a:off x="34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Arrow Connector 4">
            <a:extLst>
              <a:ext uri="{FF2B5EF4-FFF2-40B4-BE49-F238E27FC236}">
                <a16:creationId xmlns:a16="http://schemas.microsoft.com/office/drawing/2014/main" id="{C5A51835-47BC-C620-19EC-3BCCDE4A640F}"/>
              </a:ext>
            </a:extLst>
          </p:cNvPr>
          <p:cNvCxnSpPr/>
          <p:nvPr/>
        </p:nvCxnSpPr>
        <p:spPr bwMode="auto">
          <a:xfrm>
            <a:off x="7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Arrow Connector 5">
            <a:extLst>
              <a:ext uri="{FF2B5EF4-FFF2-40B4-BE49-F238E27FC236}">
                <a16:creationId xmlns:a16="http://schemas.microsoft.com/office/drawing/2014/main" id="{B7FEB85B-F84C-669B-4364-5FC5F77A2AB3}"/>
              </a:ext>
            </a:extLst>
          </p:cNvPr>
          <p:cNvCxnSpPr/>
          <p:nvPr/>
        </p:nvCxnSpPr>
        <p:spPr bwMode="auto">
          <a:xfrm>
            <a:off x="12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34">
            <a:extLst>
              <a:ext uri="{FF2B5EF4-FFF2-40B4-BE49-F238E27FC236}">
                <a16:creationId xmlns:a16="http://schemas.microsoft.com/office/drawing/2014/main" id="{5D001197-929E-D025-375E-7FD8F01659B8}"/>
              </a:ext>
            </a:extLst>
          </p:cNvPr>
          <p:cNvSpPr/>
          <p:nvPr/>
        </p:nvSpPr>
        <p:spPr bwMode="auto">
          <a:xfrm>
            <a:off x="72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6" name="Rectangle 35">
            <a:extLst>
              <a:ext uri="{FF2B5EF4-FFF2-40B4-BE49-F238E27FC236}">
                <a16:creationId xmlns:a16="http://schemas.microsoft.com/office/drawing/2014/main" id="{F2705CD9-74FF-9AB3-5D52-C72A1F369A4F}"/>
              </a:ext>
            </a:extLst>
          </p:cNvPr>
          <p:cNvSpPr/>
          <p:nvPr/>
        </p:nvSpPr>
        <p:spPr bwMode="auto">
          <a:xfrm>
            <a:off x="126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38" name="Group 37">
            <a:extLst>
              <a:ext uri="{FF2B5EF4-FFF2-40B4-BE49-F238E27FC236}">
                <a16:creationId xmlns:a16="http://schemas.microsoft.com/office/drawing/2014/main" id="{3900710B-C3A5-2708-B08A-8EFA103F0BD9}"/>
              </a:ext>
            </a:extLst>
          </p:cNvPr>
          <p:cNvGrpSpPr/>
          <p:nvPr/>
        </p:nvGrpSpPr>
        <p:grpSpPr>
          <a:xfrm>
            <a:off x="1800000" y="3240000"/>
            <a:ext cx="1080000" cy="360000"/>
            <a:chOff x="720000" y="3240000"/>
            <a:chExt cx="2160000" cy="360000"/>
          </a:xfrm>
        </p:grpSpPr>
        <p:cxnSp>
          <p:nvCxnSpPr>
            <p:cNvPr id="39" name="Straight Arrow Connector 38">
              <a:extLst>
                <a:ext uri="{FF2B5EF4-FFF2-40B4-BE49-F238E27FC236}">
                  <a16:creationId xmlns:a16="http://schemas.microsoft.com/office/drawing/2014/main" id="{9CA1E7FA-D2EA-3338-8632-3C088B0068A2}"/>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39">
              <a:extLst>
                <a:ext uri="{FF2B5EF4-FFF2-40B4-BE49-F238E27FC236}">
                  <a16:creationId xmlns:a16="http://schemas.microsoft.com/office/drawing/2014/main" id="{150569A5-92F7-970B-9C52-4D0544846EE2}"/>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Rectangle 40">
              <a:extLst>
                <a:ext uri="{FF2B5EF4-FFF2-40B4-BE49-F238E27FC236}">
                  <a16:creationId xmlns:a16="http://schemas.microsoft.com/office/drawing/2014/main" id="{F78C18C3-918E-14A9-4828-D33E18690A0A}"/>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Rectangle 41">
              <a:extLst>
                <a:ext uri="{FF2B5EF4-FFF2-40B4-BE49-F238E27FC236}">
                  <a16:creationId xmlns:a16="http://schemas.microsoft.com/office/drawing/2014/main" id="{DCF70752-1D22-CEB8-7759-F8F3A1EC8700}"/>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44" name="Straight Arrow Connector 43">
            <a:extLst>
              <a:ext uri="{FF2B5EF4-FFF2-40B4-BE49-F238E27FC236}">
                <a16:creationId xmlns:a16="http://schemas.microsoft.com/office/drawing/2014/main" id="{F6B4F316-BB61-E345-0A2D-A1DB61BF8C9E}"/>
              </a:ext>
            </a:extLst>
          </p:cNvPr>
          <p:cNvCxnSpPr/>
          <p:nvPr/>
        </p:nvCxnSpPr>
        <p:spPr bwMode="auto">
          <a:xfrm>
            <a:off x="28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tangle 45">
            <a:extLst>
              <a:ext uri="{FF2B5EF4-FFF2-40B4-BE49-F238E27FC236}">
                <a16:creationId xmlns:a16="http://schemas.microsoft.com/office/drawing/2014/main" id="{82B04702-E3D3-71D2-0779-077611998548}"/>
              </a:ext>
            </a:extLst>
          </p:cNvPr>
          <p:cNvSpPr/>
          <p:nvPr/>
        </p:nvSpPr>
        <p:spPr bwMode="auto">
          <a:xfrm>
            <a:off x="288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8" name="Rectangle 47">
            <a:extLst>
              <a:ext uri="{FF2B5EF4-FFF2-40B4-BE49-F238E27FC236}">
                <a16:creationId xmlns:a16="http://schemas.microsoft.com/office/drawing/2014/main" id="{0293D17C-D15D-84A1-4351-4F757E5CF01A}"/>
              </a:ext>
            </a:extLst>
          </p:cNvPr>
          <p:cNvSpPr/>
          <p:nvPr/>
        </p:nvSpPr>
        <p:spPr bwMode="auto">
          <a:xfrm>
            <a:off x="855300" y="3240000"/>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1" name="Straight Arrow Connector 20">
            <a:extLst>
              <a:ext uri="{FF2B5EF4-FFF2-40B4-BE49-F238E27FC236}">
                <a16:creationId xmlns:a16="http://schemas.microsoft.com/office/drawing/2014/main" id="{C4072169-F7B1-01C0-74C6-3EC8C1758331}"/>
              </a:ext>
            </a:extLst>
          </p:cNvPr>
          <p:cNvCxnSpPr/>
          <p:nvPr/>
        </p:nvCxnSpPr>
        <p:spPr bwMode="auto">
          <a:xfrm>
            <a:off x="72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a:extLst>
              <a:ext uri="{FF2B5EF4-FFF2-40B4-BE49-F238E27FC236}">
                <a16:creationId xmlns:a16="http://schemas.microsoft.com/office/drawing/2014/main" id="{297FB030-8662-DBA2-1316-22483374E5C0}"/>
              </a:ext>
            </a:extLst>
          </p:cNvPr>
          <p:cNvCxnSpPr/>
          <p:nvPr/>
        </p:nvCxnSpPr>
        <p:spPr bwMode="auto">
          <a:xfrm>
            <a:off x="126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64477DDF-6948-2D35-1E4B-3B7CFE014EF7}"/>
              </a:ext>
            </a:extLst>
          </p:cNvPr>
          <p:cNvCxnSpPr/>
          <p:nvPr/>
        </p:nvCxnSpPr>
        <p:spPr bwMode="auto">
          <a:xfrm>
            <a:off x="180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a:extLst>
              <a:ext uri="{FF2B5EF4-FFF2-40B4-BE49-F238E27FC236}">
                <a16:creationId xmlns:a16="http://schemas.microsoft.com/office/drawing/2014/main" id="{75D97491-3851-4930-B4A2-F991E9B2995E}"/>
              </a:ext>
            </a:extLst>
          </p:cNvPr>
          <p:cNvCxnSpPr/>
          <p:nvPr/>
        </p:nvCxnSpPr>
        <p:spPr bwMode="auto">
          <a:xfrm>
            <a:off x="234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Arrow Connector 30">
            <a:extLst>
              <a:ext uri="{FF2B5EF4-FFF2-40B4-BE49-F238E27FC236}">
                <a16:creationId xmlns:a16="http://schemas.microsoft.com/office/drawing/2014/main" id="{4D6789AB-7739-2DDB-1473-E3BD7559057D}"/>
              </a:ext>
            </a:extLst>
          </p:cNvPr>
          <p:cNvCxnSpPr/>
          <p:nvPr/>
        </p:nvCxnSpPr>
        <p:spPr bwMode="auto">
          <a:xfrm>
            <a:off x="288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0" name="Group 49">
            <a:extLst>
              <a:ext uri="{FF2B5EF4-FFF2-40B4-BE49-F238E27FC236}">
                <a16:creationId xmlns:a16="http://schemas.microsoft.com/office/drawing/2014/main" id="{B4C90EF1-0C17-8C2B-347B-19295B25476F}"/>
              </a:ext>
            </a:extLst>
          </p:cNvPr>
          <p:cNvGrpSpPr/>
          <p:nvPr/>
        </p:nvGrpSpPr>
        <p:grpSpPr>
          <a:xfrm>
            <a:off x="3420000" y="4320000"/>
            <a:ext cx="2700000" cy="360000"/>
            <a:chOff x="720000" y="3240000"/>
            <a:chExt cx="5400000" cy="360000"/>
          </a:xfrm>
        </p:grpSpPr>
        <p:grpSp>
          <p:nvGrpSpPr>
            <p:cNvPr id="51" name="Group 50">
              <a:extLst>
                <a:ext uri="{FF2B5EF4-FFF2-40B4-BE49-F238E27FC236}">
                  <a16:creationId xmlns:a16="http://schemas.microsoft.com/office/drawing/2014/main" id="{BC03F1FA-600A-CFB7-E74F-D1B8EA5F9256}"/>
                </a:ext>
              </a:extLst>
            </p:cNvPr>
            <p:cNvGrpSpPr/>
            <p:nvPr/>
          </p:nvGrpSpPr>
          <p:grpSpPr>
            <a:xfrm>
              <a:off x="720000" y="3240000"/>
              <a:ext cx="2160000" cy="360000"/>
              <a:chOff x="720000" y="3240000"/>
              <a:chExt cx="2160000" cy="360000"/>
            </a:xfrm>
          </p:grpSpPr>
          <p:cxnSp>
            <p:nvCxnSpPr>
              <p:cNvPr id="60" name="Straight Arrow Connector 59">
                <a:extLst>
                  <a:ext uri="{FF2B5EF4-FFF2-40B4-BE49-F238E27FC236}">
                    <a16:creationId xmlns:a16="http://schemas.microsoft.com/office/drawing/2014/main" id="{DB0014F3-47AE-E9F7-5F68-D1F4CCFECF01}"/>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a:extLst>
                  <a:ext uri="{FF2B5EF4-FFF2-40B4-BE49-F238E27FC236}">
                    <a16:creationId xmlns:a16="http://schemas.microsoft.com/office/drawing/2014/main" id="{98557806-1052-6C9E-6CB1-BE77AB4D8F06}"/>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tangle 61">
                <a:extLst>
                  <a:ext uri="{FF2B5EF4-FFF2-40B4-BE49-F238E27FC236}">
                    <a16:creationId xmlns:a16="http://schemas.microsoft.com/office/drawing/2014/main" id="{B7650278-A627-F014-AB7B-84FDDF7A57D2}"/>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63" name="Rectangle 62">
                <a:extLst>
                  <a:ext uri="{FF2B5EF4-FFF2-40B4-BE49-F238E27FC236}">
                    <a16:creationId xmlns:a16="http://schemas.microsoft.com/office/drawing/2014/main" id="{BEB8A191-E34C-89BB-EC29-CE40DF96AC27}"/>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52" name="Group 51">
              <a:extLst>
                <a:ext uri="{FF2B5EF4-FFF2-40B4-BE49-F238E27FC236}">
                  <a16:creationId xmlns:a16="http://schemas.microsoft.com/office/drawing/2014/main" id="{0D69F5FE-7C9C-1D2F-172A-F759A6EF3F3A}"/>
                </a:ext>
              </a:extLst>
            </p:cNvPr>
            <p:cNvGrpSpPr/>
            <p:nvPr/>
          </p:nvGrpSpPr>
          <p:grpSpPr>
            <a:xfrm>
              <a:off x="2880000" y="3240000"/>
              <a:ext cx="2160000" cy="360000"/>
              <a:chOff x="720000" y="3240000"/>
              <a:chExt cx="2160000" cy="360000"/>
            </a:xfrm>
          </p:grpSpPr>
          <p:cxnSp>
            <p:nvCxnSpPr>
              <p:cNvPr id="56" name="Straight Arrow Connector 55">
                <a:extLst>
                  <a:ext uri="{FF2B5EF4-FFF2-40B4-BE49-F238E27FC236}">
                    <a16:creationId xmlns:a16="http://schemas.microsoft.com/office/drawing/2014/main" id="{98B7D0A2-B20C-FA03-81BF-347CBCD28D8B}"/>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a:extLst>
                  <a:ext uri="{FF2B5EF4-FFF2-40B4-BE49-F238E27FC236}">
                    <a16:creationId xmlns:a16="http://schemas.microsoft.com/office/drawing/2014/main" id="{32A7BE7F-A23B-ED21-5BEE-00246FBDCBF0}"/>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a:extLst>
                  <a:ext uri="{FF2B5EF4-FFF2-40B4-BE49-F238E27FC236}">
                    <a16:creationId xmlns:a16="http://schemas.microsoft.com/office/drawing/2014/main" id="{11AE106A-6888-A489-B70A-C2EDF298FA18}"/>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9" name="Rectangle 58">
                <a:extLst>
                  <a:ext uri="{FF2B5EF4-FFF2-40B4-BE49-F238E27FC236}">
                    <a16:creationId xmlns:a16="http://schemas.microsoft.com/office/drawing/2014/main" id="{DE90B0D5-4464-60D1-CD7C-D217D150DDFE}"/>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53" name="Straight Arrow Connector 52">
              <a:extLst>
                <a:ext uri="{FF2B5EF4-FFF2-40B4-BE49-F238E27FC236}">
                  <a16:creationId xmlns:a16="http://schemas.microsoft.com/office/drawing/2014/main" id="{FDC3CCC8-831E-22BF-1C2E-83CCB29CDCCA}"/>
                </a:ext>
              </a:extLst>
            </p:cNvPr>
            <p:cNvCxnSpPr/>
            <p:nvPr/>
          </p:nvCxnSpPr>
          <p:spPr bwMode="auto">
            <a:xfrm>
              <a:off x="504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Rectangle 53">
              <a:extLst>
                <a:ext uri="{FF2B5EF4-FFF2-40B4-BE49-F238E27FC236}">
                  <a16:creationId xmlns:a16="http://schemas.microsoft.com/office/drawing/2014/main" id="{538FD026-91D5-1984-F899-DD8298760731}"/>
                </a:ext>
              </a:extLst>
            </p:cNvPr>
            <p:cNvSpPr/>
            <p:nvPr/>
          </p:nvSpPr>
          <p:spPr bwMode="auto">
            <a:xfrm>
              <a:off x="504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5" name="Rectangle 54">
              <a:extLst>
                <a:ext uri="{FF2B5EF4-FFF2-40B4-BE49-F238E27FC236}">
                  <a16:creationId xmlns:a16="http://schemas.microsoft.com/office/drawing/2014/main" id="{B294FF18-E539-4F69-3077-C8CB74FEB027}"/>
                </a:ext>
              </a:extLst>
            </p:cNvPr>
            <p:cNvSpPr/>
            <p:nvPr/>
          </p:nvSpPr>
          <p:spPr bwMode="auto">
            <a:xfrm>
              <a:off x="990600" y="3240000"/>
              <a:ext cx="72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4" name="Group 3">
            <a:extLst>
              <a:ext uri="{FF2B5EF4-FFF2-40B4-BE49-F238E27FC236}">
                <a16:creationId xmlns:a16="http://schemas.microsoft.com/office/drawing/2014/main" id="{E82F0834-0E21-FDC4-4F88-DCE0E8CC9150}"/>
              </a:ext>
            </a:extLst>
          </p:cNvPr>
          <p:cNvGrpSpPr/>
          <p:nvPr/>
        </p:nvGrpSpPr>
        <p:grpSpPr>
          <a:xfrm>
            <a:off x="6120000" y="3240000"/>
            <a:ext cx="2700000" cy="360000"/>
            <a:chOff x="720000" y="3240000"/>
            <a:chExt cx="5400000" cy="360000"/>
          </a:xfrm>
        </p:grpSpPr>
        <p:grpSp>
          <p:nvGrpSpPr>
            <p:cNvPr id="7" name="Group 6">
              <a:extLst>
                <a:ext uri="{FF2B5EF4-FFF2-40B4-BE49-F238E27FC236}">
                  <a16:creationId xmlns:a16="http://schemas.microsoft.com/office/drawing/2014/main" id="{49B5D562-1FE0-B2E8-4407-93F89447A56B}"/>
                </a:ext>
              </a:extLst>
            </p:cNvPr>
            <p:cNvGrpSpPr/>
            <p:nvPr/>
          </p:nvGrpSpPr>
          <p:grpSpPr>
            <a:xfrm>
              <a:off x="720000" y="3240000"/>
              <a:ext cx="2160000" cy="360000"/>
              <a:chOff x="720000" y="3240000"/>
              <a:chExt cx="2160000" cy="360000"/>
            </a:xfrm>
          </p:grpSpPr>
          <p:cxnSp>
            <p:nvCxnSpPr>
              <p:cNvPr id="26" name="Straight Arrow Connector 25">
                <a:extLst>
                  <a:ext uri="{FF2B5EF4-FFF2-40B4-BE49-F238E27FC236}">
                    <a16:creationId xmlns:a16="http://schemas.microsoft.com/office/drawing/2014/main" id="{A40B642B-CADC-4365-AD43-6066AA3FEBEC}"/>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a16="http://schemas.microsoft.com/office/drawing/2014/main" id="{EAB6F342-34D7-101B-A2B0-8D55CBAF90CB}"/>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ectangle 27">
                <a:extLst>
                  <a:ext uri="{FF2B5EF4-FFF2-40B4-BE49-F238E27FC236}">
                    <a16:creationId xmlns:a16="http://schemas.microsoft.com/office/drawing/2014/main" id="{12C74EC4-E474-A1A6-5C6F-CB62E1629C4E}"/>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2" name="Rectangle 31">
                <a:extLst>
                  <a:ext uri="{FF2B5EF4-FFF2-40B4-BE49-F238E27FC236}">
                    <a16:creationId xmlns:a16="http://schemas.microsoft.com/office/drawing/2014/main" id="{50A07E25-CBA5-0896-DF2C-0C8B6DCEDF8D}"/>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grpSp>
          <p:nvGrpSpPr>
            <p:cNvPr id="8" name="Group 7">
              <a:extLst>
                <a:ext uri="{FF2B5EF4-FFF2-40B4-BE49-F238E27FC236}">
                  <a16:creationId xmlns:a16="http://schemas.microsoft.com/office/drawing/2014/main" id="{990938D1-F527-A287-F22E-128EF6A2263F}"/>
                </a:ext>
              </a:extLst>
            </p:cNvPr>
            <p:cNvGrpSpPr/>
            <p:nvPr/>
          </p:nvGrpSpPr>
          <p:grpSpPr>
            <a:xfrm>
              <a:off x="2880000" y="3240000"/>
              <a:ext cx="2160000" cy="360000"/>
              <a:chOff x="720000" y="3240000"/>
              <a:chExt cx="2160000" cy="360000"/>
            </a:xfrm>
          </p:grpSpPr>
          <p:cxnSp>
            <p:nvCxnSpPr>
              <p:cNvPr id="14" name="Straight Arrow Connector 13">
                <a:extLst>
                  <a:ext uri="{FF2B5EF4-FFF2-40B4-BE49-F238E27FC236}">
                    <a16:creationId xmlns:a16="http://schemas.microsoft.com/office/drawing/2014/main" id="{6ABA769A-FF1C-AB74-C0D8-6733875CEB80}"/>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CF9424AD-BA69-8890-EC85-F385BACD499F}"/>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a:extLst>
                  <a:ext uri="{FF2B5EF4-FFF2-40B4-BE49-F238E27FC236}">
                    <a16:creationId xmlns:a16="http://schemas.microsoft.com/office/drawing/2014/main" id="{F1F4A950-68EF-8394-B015-5EAB4AC63040}"/>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5" name="Rectangle 24">
                <a:extLst>
                  <a:ext uri="{FF2B5EF4-FFF2-40B4-BE49-F238E27FC236}">
                    <a16:creationId xmlns:a16="http://schemas.microsoft.com/office/drawing/2014/main" id="{9C453220-054D-A740-CEF2-EF1FB37D2C06}"/>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9" name="Straight Arrow Connector 8">
              <a:extLst>
                <a:ext uri="{FF2B5EF4-FFF2-40B4-BE49-F238E27FC236}">
                  <a16:creationId xmlns:a16="http://schemas.microsoft.com/office/drawing/2014/main" id="{430BB52C-7751-43E0-D779-8A7C1C44CE3E}"/>
                </a:ext>
              </a:extLst>
            </p:cNvPr>
            <p:cNvCxnSpPr/>
            <p:nvPr/>
          </p:nvCxnSpPr>
          <p:spPr bwMode="auto">
            <a:xfrm>
              <a:off x="504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9">
              <a:extLst>
                <a:ext uri="{FF2B5EF4-FFF2-40B4-BE49-F238E27FC236}">
                  <a16:creationId xmlns:a16="http://schemas.microsoft.com/office/drawing/2014/main" id="{3B69BEBC-4260-39B9-6EBF-02F6B05DD36F}"/>
                </a:ext>
              </a:extLst>
            </p:cNvPr>
            <p:cNvSpPr/>
            <p:nvPr/>
          </p:nvSpPr>
          <p:spPr bwMode="auto">
            <a:xfrm>
              <a:off x="504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 name="Rectangle 12">
              <a:extLst>
                <a:ext uri="{FF2B5EF4-FFF2-40B4-BE49-F238E27FC236}">
                  <a16:creationId xmlns:a16="http://schemas.microsoft.com/office/drawing/2014/main" id="{A7E972CD-798E-9884-2C2A-4DD152452F77}"/>
                </a:ext>
              </a:extLst>
            </p:cNvPr>
            <p:cNvSpPr/>
            <p:nvPr/>
          </p:nvSpPr>
          <p:spPr bwMode="auto">
            <a:xfrm>
              <a:off x="990600" y="3240000"/>
              <a:ext cx="72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sp>
        <p:nvSpPr>
          <p:cNvPr id="33" name="Right Brace 32">
            <a:extLst>
              <a:ext uri="{FF2B5EF4-FFF2-40B4-BE49-F238E27FC236}">
                <a16:creationId xmlns:a16="http://schemas.microsoft.com/office/drawing/2014/main" id="{1ED16508-411B-69F3-1335-D4CB22AD80EF}"/>
              </a:ext>
            </a:extLst>
          </p:cNvPr>
          <p:cNvSpPr/>
          <p:nvPr/>
        </p:nvSpPr>
        <p:spPr bwMode="auto">
          <a:xfrm rot="16200000">
            <a:off x="1980000" y="1710000"/>
            <a:ext cx="180000" cy="270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4" name="TextBox 33">
            <a:extLst>
              <a:ext uri="{FF2B5EF4-FFF2-40B4-BE49-F238E27FC236}">
                <a16:creationId xmlns:a16="http://schemas.microsoft.com/office/drawing/2014/main" id="{4CAE2225-9CB1-B5E4-28D2-01267A0F7361}"/>
              </a:ext>
            </a:extLst>
          </p:cNvPr>
          <p:cNvSpPr txBox="1"/>
          <p:nvPr/>
        </p:nvSpPr>
        <p:spPr>
          <a:xfrm>
            <a:off x="1613785" y="2672600"/>
            <a:ext cx="912429" cy="276999"/>
          </a:xfrm>
          <a:prstGeom prst="rect">
            <a:avLst/>
          </a:prstGeom>
          <a:noFill/>
        </p:spPr>
        <p:txBody>
          <a:bodyPr wrap="none" rtlCol="0">
            <a:spAutoFit/>
          </a:bodyPr>
          <a:lstStyle/>
          <a:p>
            <a:r>
              <a:rPr lang="fi-FI" dirty="0"/>
              <a:t>RpDuration</a:t>
            </a:r>
            <a:endParaRPr lang="en-US" dirty="0"/>
          </a:p>
        </p:txBody>
      </p:sp>
      <p:sp>
        <p:nvSpPr>
          <p:cNvPr id="43" name="Right Brace 42">
            <a:extLst>
              <a:ext uri="{FF2B5EF4-FFF2-40B4-BE49-F238E27FC236}">
                <a16:creationId xmlns:a16="http://schemas.microsoft.com/office/drawing/2014/main" id="{41FA0B31-7949-B065-1367-DDA0C6F8B09D}"/>
              </a:ext>
            </a:extLst>
          </p:cNvPr>
          <p:cNvSpPr/>
          <p:nvPr/>
        </p:nvSpPr>
        <p:spPr bwMode="auto">
          <a:xfrm rot="16200000">
            <a:off x="3330001" y="-247799"/>
            <a:ext cx="180000" cy="540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0D012EBC-3F2F-8897-9A92-9233D4A9ED71}"/>
              </a:ext>
            </a:extLst>
          </p:cNvPr>
          <p:cNvSpPr txBox="1"/>
          <p:nvPr/>
        </p:nvSpPr>
        <p:spPr>
          <a:xfrm>
            <a:off x="2819400" y="2057400"/>
            <a:ext cx="1143262" cy="276999"/>
          </a:xfrm>
          <a:prstGeom prst="rect">
            <a:avLst/>
          </a:prstGeom>
          <a:noFill/>
        </p:spPr>
        <p:txBody>
          <a:bodyPr wrap="none" rtlCol="0">
            <a:spAutoFit/>
          </a:bodyPr>
          <a:lstStyle/>
          <a:p>
            <a:r>
              <a:rPr lang="fi-FI" dirty="0"/>
              <a:t>2 x RpDuration</a:t>
            </a:r>
            <a:endParaRPr lang="en-US" dirty="0"/>
          </a:p>
        </p:txBody>
      </p:sp>
      <p:sp>
        <p:nvSpPr>
          <p:cNvPr id="64" name="Right Brace 63">
            <a:extLst>
              <a:ext uri="{FF2B5EF4-FFF2-40B4-BE49-F238E27FC236}">
                <a16:creationId xmlns:a16="http://schemas.microsoft.com/office/drawing/2014/main" id="{B5FAF56F-AE9C-3C83-103E-F2524169CB67}"/>
              </a:ext>
            </a:extLst>
          </p:cNvPr>
          <p:cNvSpPr/>
          <p:nvPr/>
        </p:nvSpPr>
        <p:spPr bwMode="auto">
          <a:xfrm rot="16200000">
            <a:off x="4680000" y="-2207399"/>
            <a:ext cx="180000" cy="8100000"/>
          </a:xfrm>
          <a:prstGeom prst="rightBrace">
            <a:avLst/>
          </a:prstGeom>
          <a:noFill/>
          <a:ln w="12700" cap="flat" cmpd="sng" algn="ctr">
            <a:solidFill>
              <a:schemeClr val="tx1">
                <a:alpha val="98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65" name="TextBox 64">
            <a:extLst>
              <a:ext uri="{FF2B5EF4-FFF2-40B4-BE49-F238E27FC236}">
                <a16:creationId xmlns:a16="http://schemas.microsoft.com/office/drawing/2014/main" id="{31AF1BB1-BEA5-4908-2B35-E00653CC18B4}"/>
              </a:ext>
            </a:extLst>
          </p:cNvPr>
          <p:cNvSpPr txBox="1"/>
          <p:nvPr/>
        </p:nvSpPr>
        <p:spPr>
          <a:xfrm>
            <a:off x="4190738" y="1447800"/>
            <a:ext cx="1143262" cy="276999"/>
          </a:xfrm>
          <a:prstGeom prst="rect">
            <a:avLst/>
          </a:prstGeom>
          <a:noFill/>
        </p:spPr>
        <p:txBody>
          <a:bodyPr wrap="none" rtlCol="0">
            <a:spAutoFit/>
          </a:bodyPr>
          <a:lstStyle/>
          <a:p>
            <a:r>
              <a:rPr lang="fi-FI" dirty="0"/>
              <a:t>3 x RpDuration</a:t>
            </a:r>
            <a:endParaRPr lang="en-US" dirty="0"/>
          </a:p>
        </p:txBody>
      </p:sp>
      <p:sp>
        <p:nvSpPr>
          <p:cNvPr id="66" name="TextBox 65">
            <a:extLst>
              <a:ext uri="{FF2B5EF4-FFF2-40B4-BE49-F238E27FC236}">
                <a16:creationId xmlns:a16="http://schemas.microsoft.com/office/drawing/2014/main" id="{9B5CD6EF-0CC7-EA35-6545-4EC5C330A270}"/>
              </a:ext>
            </a:extLst>
          </p:cNvPr>
          <p:cNvSpPr txBox="1"/>
          <p:nvPr/>
        </p:nvSpPr>
        <p:spPr>
          <a:xfrm>
            <a:off x="9650552" y="2086434"/>
            <a:ext cx="1229696" cy="646331"/>
          </a:xfrm>
          <a:prstGeom prst="rect">
            <a:avLst/>
          </a:prstGeom>
          <a:noFill/>
        </p:spPr>
        <p:txBody>
          <a:bodyPr wrap="none" rtlCol="0">
            <a:spAutoFit/>
          </a:bodyPr>
          <a:lstStyle/>
          <a:p>
            <a:r>
              <a:rPr lang="en-US" dirty="0"/>
              <a:t>Report content:</a:t>
            </a:r>
          </a:p>
          <a:p>
            <a:r>
              <a:rPr lang="en-US" dirty="0"/>
              <a:t>Responder T</a:t>
            </a:r>
            <a:r>
              <a:rPr lang="en-US" baseline="-25000" dirty="0"/>
              <a:t>reply1</a:t>
            </a:r>
          </a:p>
          <a:p>
            <a:r>
              <a:rPr lang="en-US" dirty="0"/>
              <a:t>Initiator T</a:t>
            </a:r>
            <a:r>
              <a:rPr lang="en-US" baseline="-25000" dirty="0"/>
              <a:t>reply2</a:t>
            </a:r>
          </a:p>
        </p:txBody>
      </p:sp>
      <p:sp>
        <p:nvSpPr>
          <p:cNvPr id="67" name="Right Brace 66">
            <a:extLst>
              <a:ext uri="{FF2B5EF4-FFF2-40B4-BE49-F238E27FC236}">
                <a16:creationId xmlns:a16="http://schemas.microsoft.com/office/drawing/2014/main" id="{D99F601F-237F-4AC2-F5F9-E92EB0D21AF4}"/>
              </a:ext>
            </a:extLst>
          </p:cNvPr>
          <p:cNvSpPr/>
          <p:nvPr/>
        </p:nvSpPr>
        <p:spPr bwMode="auto">
          <a:xfrm rot="16200000">
            <a:off x="10175400" y="492600"/>
            <a:ext cx="180000" cy="270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68" name="TextBox 67">
            <a:extLst>
              <a:ext uri="{FF2B5EF4-FFF2-40B4-BE49-F238E27FC236}">
                <a16:creationId xmlns:a16="http://schemas.microsoft.com/office/drawing/2014/main" id="{6515AE0C-36F6-A293-764F-D4DA5E28C028}"/>
              </a:ext>
            </a:extLst>
          </p:cNvPr>
          <p:cNvSpPr txBox="1"/>
          <p:nvPr/>
        </p:nvSpPr>
        <p:spPr>
          <a:xfrm>
            <a:off x="9666776" y="1455200"/>
            <a:ext cx="1229824" cy="276999"/>
          </a:xfrm>
          <a:prstGeom prst="rect">
            <a:avLst/>
          </a:prstGeom>
          <a:noFill/>
        </p:spPr>
        <p:txBody>
          <a:bodyPr wrap="none" rtlCol="0">
            <a:spAutoFit/>
          </a:bodyPr>
          <a:lstStyle/>
          <a:p>
            <a:r>
              <a:rPr lang="fi-FI" dirty="0"/>
              <a:t>Reporting phase </a:t>
            </a:r>
            <a:endParaRPr lang="en-US" dirty="0"/>
          </a:p>
        </p:txBody>
      </p:sp>
      <p:sp>
        <p:nvSpPr>
          <p:cNvPr id="69" name="TextBox 68">
            <a:extLst>
              <a:ext uri="{FF2B5EF4-FFF2-40B4-BE49-F238E27FC236}">
                <a16:creationId xmlns:a16="http://schemas.microsoft.com/office/drawing/2014/main" id="{3EA17523-E249-E021-574E-1602AF368EAE}"/>
              </a:ext>
            </a:extLst>
          </p:cNvPr>
          <p:cNvSpPr txBox="1"/>
          <p:nvPr/>
        </p:nvSpPr>
        <p:spPr>
          <a:xfrm rot="16200000">
            <a:off x="53633" y="3461497"/>
            <a:ext cx="683200" cy="276999"/>
          </a:xfrm>
          <a:prstGeom prst="rect">
            <a:avLst/>
          </a:prstGeom>
          <a:noFill/>
        </p:spPr>
        <p:txBody>
          <a:bodyPr wrap="none" rtlCol="0">
            <a:spAutoFit/>
          </a:bodyPr>
          <a:lstStyle/>
          <a:p>
            <a:r>
              <a:rPr lang="fi-FI" dirty="0"/>
              <a:t>Initiator</a:t>
            </a:r>
            <a:endParaRPr lang="en-US" dirty="0"/>
          </a:p>
        </p:txBody>
      </p:sp>
      <p:sp>
        <p:nvSpPr>
          <p:cNvPr id="70" name="TextBox 69">
            <a:extLst>
              <a:ext uri="{FF2B5EF4-FFF2-40B4-BE49-F238E27FC236}">
                <a16:creationId xmlns:a16="http://schemas.microsoft.com/office/drawing/2014/main" id="{1BA09386-CF39-61C1-EAEC-B3616E38868D}"/>
              </a:ext>
            </a:extLst>
          </p:cNvPr>
          <p:cNvSpPr txBox="1"/>
          <p:nvPr/>
        </p:nvSpPr>
        <p:spPr>
          <a:xfrm rot="16200000">
            <a:off x="-26976" y="4541497"/>
            <a:ext cx="843501" cy="276999"/>
          </a:xfrm>
          <a:prstGeom prst="rect">
            <a:avLst/>
          </a:prstGeom>
          <a:noFill/>
        </p:spPr>
        <p:txBody>
          <a:bodyPr wrap="none" rtlCol="0">
            <a:spAutoFit/>
          </a:bodyPr>
          <a:lstStyle/>
          <a:p>
            <a:r>
              <a:rPr lang="fi-FI" dirty="0"/>
              <a:t>Responder</a:t>
            </a:r>
            <a:endParaRPr lang="en-US" dirty="0"/>
          </a:p>
        </p:txBody>
      </p:sp>
      <p:sp>
        <p:nvSpPr>
          <p:cNvPr id="71" name="Text Placeholder 2">
            <a:extLst>
              <a:ext uri="{FF2B5EF4-FFF2-40B4-BE49-F238E27FC236}">
                <a16:creationId xmlns:a16="http://schemas.microsoft.com/office/drawing/2014/main" id="{8ECC873E-152A-5802-0D73-08FEBA19625E}"/>
              </a:ext>
            </a:extLst>
          </p:cNvPr>
          <p:cNvSpPr>
            <a:spLocks noGrp="1"/>
          </p:cNvSpPr>
          <p:nvPr>
            <p:ph type="body" sz="quarter" idx="10"/>
          </p:nvPr>
        </p:nvSpPr>
        <p:spPr>
          <a:xfrm>
            <a:off x="533400" y="5257800"/>
            <a:ext cx="9199093" cy="843502"/>
          </a:xfrm>
        </p:spPr>
        <p:txBody>
          <a:bodyPr/>
          <a:lstStyle/>
          <a:p>
            <a:r>
              <a:rPr lang="en-US" sz="1800" dirty="0"/>
              <a:t>Note that </a:t>
            </a:r>
            <a:r>
              <a:rPr lang="en-US" sz="1800" dirty="0" err="1"/>
              <a:t>RpDuration</a:t>
            </a:r>
            <a:r>
              <a:rPr lang="en-US" sz="1800" dirty="0"/>
              <a:t> can be longer than, e.g., exact 5 ms</a:t>
            </a:r>
          </a:p>
          <a:p>
            <a:r>
              <a:rPr lang="en-US" sz="1800" dirty="0" err="1"/>
              <a:t>ExtendedRpDuration</a:t>
            </a:r>
            <a:r>
              <a:rPr lang="en-US" sz="1800" dirty="0"/>
              <a:t> defines number of MMS packets</a:t>
            </a:r>
          </a:p>
          <a:p>
            <a:endParaRPr lang="en-US" sz="1800" dirty="0"/>
          </a:p>
        </p:txBody>
      </p:sp>
      <p:grpSp>
        <p:nvGrpSpPr>
          <p:cNvPr id="72" name="Group 71">
            <a:extLst>
              <a:ext uri="{FF2B5EF4-FFF2-40B4-BE49-F238E27FC236}">
                <a16:creationId xmlns:a16="http://schemas.microsoft.com/office/drawing/2014/main" id="{8EF02D8C-22A9-D927-C4F0-E482800BD394}"/>
              </a:ext>
            </a:extLst>
          </p:cNvPr>
          <p:cNvGrpSpPr/>
          <p:nvPr/>
        </p:nvGrpSpPr>
        <p:grpSpPr>
          <a:xfrm>
            <a:off x="6120000" y="4680000"/>
            <a:ext cx="2700000" cy="0"/>
            <a:chOff x="3572400" y="4832400"/>
            <a:chExt cx="2700000" cy="0"/>
          </a:xfrm>
        </p:grpSpPr>
        <p:cxnSp>
          <p:nvCxnSpPr>
            <p:cNvPr id="73" name="Straight Arrow Connector 72">
              <a:extLst>
                <a:ext uri="{FF2B5EF4-FFF2-40B4-BE49-F238E27FC236}">
                  <a16:creationId xmlns:a16="http://schemas.microsoft.com/office/drawing/2014/main" id="{7AF0D857-D5E7-7DA8-F3CB-83FE80421C61}"/>
                </a:ext>
              </a:extLst>
            </p:cNvPr>
            <p:cNvCxnSpPr/>
            <p:nvPr/>
          </p:nvCxnSpPr>
          <p:spPr bwMode="auto">
            <a:xfrm>
              <a:off x="357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C4272A02-C86C-55F7-ACB8-C16EE43DBBFD}"/>
                </a:ext>
              </a:extLst>
            </p:cNvPr>
            <p:cNvCxnSpPr/>
            <p:nvPr/>
          </p:nvCxnSpPr>
          <p:spPr bwMode="auto">
            <a:xfrm>
              <a:off x="411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3B9F9EDF-2E4B-E2FB-2842-8761808F4D3E}"/>
                </a:ext>
              </a:extLst>
            </p:cNvPr>
            <p:cNvCxnSpPr/>
            <p:nvPr/>
          </p:nvCxnSpPr>
          <p:spPr bwMode="auto">
            <a:xfrm>
              <a:off x="465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Arrow Connector 75">
              <a:extLst>
                <a:ext uri="{FF2B5EF4-FFF2-40B4-BE49-F238E27FC236}">
                  <a16:creationId xmlns:a16="http://schemas.microsoft.com/office/drawing/2014/main" id="{0C358C00-1996-8E58-991D-A3FF8392190B}"/>
                </a:ext>
              </a:extLst>
            </p:cNvPr>
            <p:cNvCxnSpPr/>
            <p:nvPr/>
          </p:nvCxnSpPr>
          <p:spPr bwMode="auto">
            <a:xfrm>
              <a:off x="519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46976B15-63E6-3F8C-AF19-E567AC4D57D9}"/>
                </a:ext>
              </a:extLst>
            </p:cNvPr>
            <p:cNvCxnSpPr/>
            <p:nvPr/>
          </p:nvCxnSpPr>
          <p:spPr bwMode="auto">
            <a:xfrm>
              <a:off x="573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7" name="Rectangle 86">
            <a:extLst>
              <a:ext uri="{FF2B5EF4-FFF2-40B4-BE49-F238E27FC236}">
                <a16:creationId xmlns:a16="http://schemas.microsoft.com/office/drawing/2014/main" id="{E6D2B3D0-7DD3-7B10-5B1A-BB3BA5C8100A}"/>
              </a:ext>
            </a:extLst>
          </p:cNvPr>
          <p:cNvSpPr/>
          <p:nvPr/>
        </p:nvSpPr>
        <p:spPr bwMode="auto">
          <a:xfrm>
            <a:off x="9829800" y="3961006"/>
            <a:ext cx="2105467" cy="2287394"/>
          </a:xfrm>
          <a:prstGeom prst="rect">
            <a:avLst/>
          </a:prstGeom>
          <a:solidFill>
            <a:srgbClr val="C2FF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88" name="Straight Arrow Connector 87">
            <a:extLst>
              <a:ext uri="{FF2B5EF4-FFF2-40B4-BE49-F238E27FC236}">
                <a16:creationId xmlns:a16="http://schemas.microsoft.com/office/drawing/2014/main" id="{2D968D5A-5145-15DD-D341-DDCA79D4D865}"/>
              </a:ext>
            </a:extLst>
          </p:cNvPr>
          <p:cNvCxnSpPr/>
          <p:nvPr/>
        </p:nvCxnSpPr>
        <p:spPr bwMode="auto">
          <a:xfrm>
            <a:off x="10035900" y="4302607"/>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Rectangle 88">
            <a:extLst>
              <a:ext uri="{FF2B5EF4-FFF2-40B4-BE49-F238E27FC236}">
                <a16:creationId xmlns:a16="http://schemas.microsoft.com/office/drawing/2014/main" id="{5E8C9C3F-5E52-CBD8-BFF7-302FF4D9B53D}"/>
              </a:ext>
            </a:extLst>
          </p:cNvPr>
          <p:cNvSpPr/>
          <p:nvPr/>
        </p:nvSpPr>
        <p:spPr bwMode="auto">
          <a:xfrm>
            <a:off x="10134600" y="4464207"/>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90" name="Rectangle 89">
            <a:extLst>
              <a:ext uri="{FF2B5EF4-FFF2-40B4-BE49-F238E27FC236}">
                <a16:creationId xmlns:a16="http://schemas.microsoft.com/office/drawing/2014/main" id="{6FF11231-0038-9653-DD0A-AA9FC9EEADC4}"/>
              </a:ext>
            </a:extLst>
          </p:cNvPr>
          <p:cNvSpPr/>
          <p:nvPr/>
        </p:nvSpPr>
        <p:spPr bwMode="auto">
          <a:xfrm>
            <a:off x="10269900" y="4464207"/>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91" name="TextBox 90">
            <a:extLst>
              <a:ext uri="{FF2B5EF4-FFF2-40B4-BE49-F238E27FC236}">
                <a16:creationId xmlns:a16="http://schemas.microsoft.com/office/drawing/2014/main" id="{B112E232-CA92-84CE-A22C-5D1B24473FE2}"/>
              </a:ext>
            </a:extLst>
          </p:cNvPr>
          <p:cNvSpPr txBox="1"/>
          <p:nvPr/>
        </p:nvSpPr>
        <p:spPr>
          <a:xfrm>
            <a:off x="10672954" y="4122608"/>
            <a:ext cx="740908" cy="276999"/>
          </a:xfrm>
          <a:prstGeom prst="rect">
            <a:avLst/>
          </a:prstGeom>
          <a:noFill/>
        </p:spPr>
        <p:txBody>
          <a:bodyPr wrap="none" rtlCol="0">
            <a:spAutoFit/>
          </a:bodyPr>
          <a:lstStyle/>
          <a:p>
            <a:r>
              <a:rPr lang="fi-FI" dirty="0"/>
              <a:t>1 ms slot</a:t>
            </a:r>
            <a:endParaRPr lang="en-US" dirty="0"/>
          </a:p>
        </p:txBody>
      </p:sp>
      <p:sp>
        <p:nvSpPr>
          <p:cNvPr id="92" name="TextBox 91">
            <a:extLst>
              <a:ext uri="{FF2B5EF4-FFF2-40B4-BE49-F238E27FC236}">
                <a16:creationId xmlns:a16="http://schemas.microsoft.com/office/drawing/2014/main" id="{E2563090-007F-0187-B63A-6B81F7DA40F2}"/>
              </a:ext>
            </a:extLst>
          </p:cNvPr>
          <p:cNvSpPr txBox="1"/>
          <p:nvPr/>
        </p:nvSpPr>
        <p:spPr>
          <a:xfrm>
            <a:off x="10668000" y="4616611"/>
            <a:ext cx="1358064" cy="276999"/>
          </a:xfrm>
          <a:prstGeom prst="rect">
            <a:avLst/>
          </a:prstGeom>
          <a:noFill/>
        </p:spPr>
        <p:txBody>
          <a:bodyPr wrap="none" rtlCol="0">
            <a:spAutoFit/>
          </a:bodyPr>
          <a:lstStyle/>
          <a:p>
            <a:r>
              <a:rPr lang="fi-FI" dirty="0"/>
              <a:t>UWB SYNC+SFD</a:t>
            </a:r>
            <a:endParaRPr lang="en-US" dirty="0"/>
          </a:p>
        </p:txBody>
      </p:sp>
      <p:sp>
        <p:nvSpPr>
          <p:cNvPr id="93" name="Rectangle 92">
            <a:extLst>
              <a:ext uri="{FF2B5EF4-FFF2-40B4-BE49-F238E27FC236}">
                <a16:creationId xmlns:a16="http://schemas.microsoft.com/office/drawing/2014/main" id="{23326E7B-B6B2-3DF0-CA48-754E4A21DA60}"/>
              </a:ext>
            </a:extLst>
          </p:cNvPr>
          <p:cNvSpPr/>
          <p:nvPr/>
        </p:nvSpPr>
        <p:spPr bwMode="auto">
          <a:xfrm>
            <a:off x="10134600" y="4997607"/>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94" name="TextBox 93">
            <a:extLst>
              <a:ext uri="{FF2B5EF4-FFF2-40B4-BE49-F238E27FC236}">
                <a16:creationId xmlns:a16="http://schemas.microsoft.com/office/drawing/2014/main" id="{8CD4D27B-A486-C674-ABE0-FEE127E0C3E0}"/>
              </a:ext>
            </a:extLst>
          </p:cNvPr>
          <p:cNvSpPr txBox="1"/>
          <p:nvPr/>
        </p:nvSpPr>
        <p:spPr>
          <a:xfrm>
            <a:off x="10668000" y="5150011"/>
            <a:ext cx="1136850" cy="276999"/>
          </a:xfrm>
          <a:prstGeom prst="rect">
            <a:avLst/>
          </a:prstGeom>
          <a:noFill/>
        </p:spPr>
        <p:txBody>
          <a:bodyPr wrap="none" rtlCol="0">
            <a:spAutoFit/>
          </a:bodyPr>
          <a:lstStyle/>
          <a:p>
            <a:r>
              <a:rPr lang="fi-FI" dirty="0"/>
              <a:t>UWB RSF/RIF</a:t>
            </a:r>
            <a:endParaRPr lang="en-US" dirty="0"/>
          </a:p>
        </p:txBody>
      </p:sp>
    </p:spTree>
    <p:extLst>
      <p:ext uri="{BB962C8B-B14F-4D97-AF65-F5344CB8AC3E}">
        <p14:creationId xmlns:p14="http://schemas.microsoft.com/office/powerpoint/2010/main" val="223655769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219D3044-3310-E03E-CD96-2E647E1D5F26}"/>
              </a:ext>
            </a:extLst>
          </p:cNvPr>
          <p:cNvSpPr/>
          <p:nvPr/>
        </p:nvSpPr>
        <p:spPr bwMode="auto">
          <a:xfrm>
            <a:off x="9829800" y="3961006"/>
            <a:ext cx="2105467" cy="2287394"/>
          </a:xfrm>
          <a:prstGeom prst="rect">
            <a:avLst/>
          </a:prstGeom>
          <a:solidFill>
            <a:srgbClr val="C2FF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70D91675-5176-B31E-38A7-A138112D5383}"/>
              </a:ext>
            </a:extLst>
          </p:cNvPr>
          <p:cNvSpPr>
            <a:spLocks noGrp="1"/>
          </p:cNvSpPr>
          <p:nvPr>
            <p:ph type="title"/>
          </p:nvPr>
        </p:nvSpPr>
        <p:spPr/>
        <p:txBody>
          <a:bodyPr/>
          <a:lstStyle/>
          <a:p>
            <a:r>
              <a:rPr lang="en-US" dirty="0"/>
              <a:t>Non-Interleaved SS- and DS-TWR for NBA-MMS</a:t>
            </a:r>
          </a:p>
        </p:txBody>
      </p:sp>
      <p:cxnSp>
        <p:nvCxnSpPr>
          <p:cNvPr id="11" name="Straight Arrow Connector 10">
            <a:extLst>
              <a:ext uri="{FF2B5EF4-FFF2-40B4-BE49-F238E27FC236}">
                <a16:creationId xmlns:a16="http://schemas.microsoft.com/office/drawing/2014/main" id="{3B0186DA-9B13-D0F5-C459-74537E879577}"/>
              </a:ext>
            </a:extLst>
          </p:cNvPr>
          <p:cNvCxnSpPr/>
          <p:nvPr/>
        </p:nvCxnSpPr>
        <p:spPr bwMode="auto">
          <a:xfrm>
            <a:off x="39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a:extLst>
              <a:ext uri="{FF2B5EF4-FFF2-40B4-BE49-F238E27FC236}">
                <a16:creationId xmlns:a16="http://schemas.microsoft.com/office/drawing/2014/main" id="{8374F423-DD65-E7AA-268F-2A2D5F278C67}"/>
              </a:ext>
            </a:extLst>
          </p:cNvPr>
          <p:cNvCxnSpPr/>
          <p:nvPr/>
        </p:nvCxnSpPr>
        <p:spPr bwMode="auto">
          <a:xfrm>
            <a:off x="450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2D1EDEEB-B710-3E78-2F38-9E62192BC40C}"/>
              </a:ext>
            </a:extLst>
          </p:cNvPr>
          <p:cNvCxnSpPr/>
          <p:nvPr/>
        </p:nvCxnSpPr>
        <p:spPr bwMode="auto">
          <a:xfrm>
            <a:off x="504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a:extLst>
              <a:ext uri="{FF2B5EF4-FFF2-40B4-BE49-F238E27FC236}">
                <a16:creationId xmlns:a16="http://schemas.microsoft.com/office/drawing/2014/main" id="{348447F7-FB6D-238F-2EDE-E55CC2375F73}"/>
              </a:ext>
            </a:extLst>
          </p:cNvPr>
          <p:cNvCxnSpPr/>
          <p:nvPr/>
        </p:nvCxnSpPr>
        <p:spPr bwMode="auto">
          <a:xfrm>
            <a:off x="55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672D590E-113C-B4F0-D750-E9AE6CB3CC8C}"/>
              </a:ext>
            </a:extLst>
          </p:cNvPr>
          <p:cNvCxnSpPr/>
          <p:nvPr/>
        </p:nvCxnSpPr>
        <p:spPr bwMode="auto">
          <a:xfrm>
            <a:off x="61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8027A5AD-E69C-D6B6-300D-31BD0A38A0B1}"/>
              </a:ext>
            </a:extLst>
          </p:cNvPr>
          <p:cNvCxnSpPr/>
          <p:nvPr/>
        </p:nvCxnSpPr>
        <p:spPr bwMode="auto">
          <a:xfrm>
            <a:off x="66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Arrow Connector 44">
            <a:extLst>
              <a:ext uri="{FF2B5EF4-FFF2-40B4-BE49-F238E27FC236}">
                <a16:creationId xmlns:a16="http://schemas.microsoft.com/office/drawing/2014/main" id="{78CD05EC-2B3F-CD9E-FCB0-19C8C9E7401B}"/>
              </a:ext>
            </a:extLst>
          </p:cNvPr>
          <p:cNvCxnSpPr/>
          <p:nvPr/>
        </p:nvCxnSpPr>
        <p:spPr bwMode="auto">
          <a:xfrm>
            <a:off x="34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Arrow Connector 4">
            <a:extLst>
              <a:ext uri="{FF2B5EF4-FFF2-40B4-BE49-F238E27FC236}">
                <a16:creationId xmlns:a16="http://schemas.microsoft.com/office/drawing/2014/main" id="{C5A51835-47BC-C620-19EC-3BCCDE4A640F}"/>
              </a:ext>
            </a:extLst>
          </p:cNvPr>
          <p:cNvCxnSpPr/>
          <p:nvPr/>
        </p:nvCxnSpPr>
        <p:spPr bwMode="auto">
          <a:xfrm>
            <a:off x="7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Straight Arrow Connector 5">
            <a:extLst>
              <a:ext uri="{FF2B5EF4-FFF2-40B4-BE49-F238E27FC236}">
                <a16:creationId xmlns:a16="http://schemas.microsoft.com/office/drawing/2014/main" id="{B7FEB85B-F84C-669B-4364-5FC5F77A2AB3}"/>
              </a:ext>
            </a:extLst>
          </p:cNvPr>
          <p:cNvCxnSpPr/>
          <p:nvPr/>
        </p:nvCxnSpPr>
        <p:spPr bwMode="auto">
          <a:xfrm>
            <a:off x="12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34">
            <a:extLst>
              <a:ext uri="{FF2B5EF4-FFF2-40B4-BE49-F238E27FC236}">
                <a16:creationId xmlns:a16="http://schemas.microsoft.com/office/drawing/2014/main" id="{5D001197-929E-D025-375E-7FD8F01659B8}"/>
              </a:ext>
            </a:extLst>
          </p:cNvPr>
          <p:cNvSpPr/>
          <p:nvPr/>
        </p:nvSpPr>
        <p:spPr bwMode="auto">
          <a:xfrm>
            <a:off x="719999" y="3505200"/>
            <a:ext cx="276999" cy="94800"/>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6" name="Rectangle 35">
            <a:extLst>
              <a:ext uri="{FF2B5EF4-FFF2-40B4-BE49-F238E27FC236}">
                <a16:creationId xmlns:a16="http://schemas.microsoft.com/office/drawing/2014/main" id="{F2705CD9-74FF-9AB3-5D52-C72A1F369A4F}"/>
              </a:ext>
            </a:extLst>
          </p:cNvPr>
          <p:cNvSpPr/>
          <p:nvPr/>
        </p:nvSpPr>
        <p:spPr bwMode="auto">
          <a:xfrm>
            <a:off x="126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38" name="Group 37">
            <a:extLst>
              <a:ext uri="{FF2B5EF4-FFF2-40B4-BE49-F238E27FC236}">
                <a16:creationId xmlns:a16="http://schemas.microsoft.com/office/drawing/2014/main" id="{3900710B-C3A5-2708-B08A-8EFA103F0BD9}"/>
              </a:ext>
            </a:extLst>
          </p:cNvPr>
          <p:cNvGrpSpPr/>
          <p:nvPr/>
        </p:nvGrpSpPr>
        <p:grpSpPr>
          <a:xfrm>
            <a:off x="1800000" y="3240000"/>
            <a:ext cx="1080000" cy="360000"/>
            <a:chOff x="720000" y="3240000"/>
            <a:chExt cx="2160000" cy="360000"/>
          </a:xfrm>
        </p:grpSpPr>
        <p:cxnSp>
          <p:nvCxnSpPr>
            <p:cNvPr id="39" name="Straight Arrow Connector 38">
              <a:extLst>
                <a:ext uri="{FF2B5EF4-FFF2-40B4-BE49-F238E27FC236}">
                  <a16:creationId xmlns:a16="http://schemas.microsoft.com/office/drawing/2014/main" id="{9CA1E7FA-D2EA-3338-8632-3C088B0068A2}"/>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Arrow Connector 39">
              <a:extLst>
                <a:ext uri="{FF2B5EF4-FFF2-40B4-BE49-F238E27FC236}">
                  <a16:creationId xmlns:a16="http://schemas.microsoft.com/office/drawing/2014/main" id="{150569A5-92F7-970B-9C52-4D0544846EE2}"/>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Rectangle 40">
              <a:extLst>
                <a:ext uri="{FF2B5EF4-FFF2-40B4-BE49-F238E27FC236}">
                  <a16:creationId xmlns:a16="http://schemas.microsoft.com/office/drawing/2014/main" id="{F78C18C3-918E-14A9-4828-D33E18690A0A}"/>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Rectangle 41">
              <a:extLst>
                <a:ext uri="{FF2B5EF4-FFF2-40B4-BE49-F238E27FC236}">
                  <a16:creationId xmlns:a16="http://schemas.microsoft.com/office/drawing/2014/main" id="{DCF70752-1D22-CEB8-7759-F8F3A1EC8700}"/>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44" name="Straight Arrow Connector 43">
            <a:extLst>
              <a:ext uri="{FF2B5EF4-FFF2-40B4-BE49-F238E27FC236}">
                <a16:creationId xmlns:a16="http://schemas.microsoft.com/office/drawing/2014/main" id="{F6B4F316-BB61-E345-0A2D-A1DB61BF8C9E}"/>
              </a:ext>
            </a:extLst>
          </p:cNvPr>
          <p:cNvCxnSpPr/>
          <p:nvPr/>
        </p:nvCxnSpPr>
        <p:spPr bwMode="auto">
          <a:xfrm>
            <a:off x="28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tangle 45">
            <a:extLst>
              <a:ext uri="{FF2B5EF4-FFF2-40B4-BE49-F238E27FC236}">
                <a16:creationId xmlns:a16="http://schemas.microsoft.com/office/drawing/2014/main" id="{82B04702-E3D3-71D2-0779-077611998548}"/>
              </a:ext>
            </a:extLst>
          </p:cNvPr>
          <p:cNvSpPr/>
          <p:nvPr/>
        </p:nvSpPr>
        <p:spPr bwMode="auto">
          <a:xfrm>
            <a:off x="288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1" name="Straight Arrow Connector 20">
            <a:extLst>
              <a:ext uri="{FF2B5EF4-FFF2-40B4-BE49-F238E27FC236}">
                <a16:creationId xmlns:a16="http://schemas.microsoft.com/office/drawing/2014/main" id="{C4072169-F7B1-01C0-74C6-3EC8C1758331}"/>
              </a:ext>
            </a:extLst>
          </p:cNvPr>
          <p:cNvCxnSpPr/>
          <p:nvPr/>
        </p:nvCxnSpPr>
        <p:spPr bwMode="auto">
          <a:xfrm>
            <a:off x="72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a:extLst>
              <a:ext uri="{FF2B5EF4-FFF2-40B4-BE49-F238E27FC236}">
                <a16:creationId xmlns:a16="http://schemas.microsoft.com/office/drawing/2014/main" id="{297FB030-8662-DBA2-1316-22483374E5C0}"/>
              </a:ext>
            </a:extLst>
          </p:cNvPr>
          <p:cNvCxnSpPr/>
          <p:nvPr/>
        </p:nvCxnSpPr>
        <p:spPr bwMode="auto">
          <a:xfrm>
            <a:off x="126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64477DDF-6948-2D35-1E4B-3B7CFE014EF7}"/>
              </a:ext>
            </a:extLst>
          </p:cNvPr>
          <p:cNvCxnSpPr/>
          <p:nvPr/>
        </p:nvCxnSpPr>
        <p:spPr bwMode="auto">
          <a:xfrm>
            <a:off x="180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a:extLst>
              <a:ext uri="{FF2B5EF4-FFF2-40B4-BE49-F238E27FC236}">
                <a16:creationId xmlns:a16="http://schemas.microsoft.com/office/drawing/2014/main" id="{75D97491-3851-4930-B4A2-F991E9B2995E}"/>
              </a:ext>
            </a:extLst>
          </p:cNvPr>
          <p:cNvCxnSpPr/>
          <p:nvPr/>
        </p:nvCxnSpPr>
        <p:spPr bwMode="auto">
          <a:xfrm>
            <a:off x="234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Arrow Connector 30">
            <a:extLst>
              <a:ext uri="{FF2B5EF4-FFF2-40B4-BE49-F238E27FC236}">
                <a16:creationId xmlns:a16="http://schemas.microsoft.com/office/drawing/2014/main" id="{4D6789AB-7739-2DDB-1473-E3BD7559057D}"/>
              </a:ext>
            </a:extLst>
          </p:cNvPr>
          <p:cNvCxnSpPr/>
          <p:nvPr/>
        </p:nvCxnSpPr>
        <p:spPr bwMode="auto">
          <a:xfrm>
            <a:off x="288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Arrow Connector 59">
            <a:extLst>
              <a:ext uri="{FF2B5EF4-FFF2-40B4-BE49-F238E27FC236}">
                <a16:creationId xmlns:a16="http://schemas.microsoft.com/office/drawing/2014/main" id="{DB0014F3-47AE-E9F7-5F68-D1F4CCFECF01}"/>
              </a:ext>
            </a:extLst>
          </p:cNvPr>
          <p:cNvCxnSpPr/>
          <p:nvPr/>
        </p:nvCxnSpPr>
        <p:spPr bwMode="auto">
          <a:xfrm>
            <a:off x="342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Arrow Connector 60">
            <a:extLst>
              <a:ext uri="{FF2B5EF4-FFF2-40B4-BE49-F238E27FC236}">
                <a16:creationId xmlns:a16="http://schemas.microsoft.com/office/drawing/2014/main" id="{98557806-1052-6C9E-6CB1-BE77AB4D8F06}"/>
              </a:ext>
            </a:extLst>
          </p:cNvPr>
          <p:cNvCxnSpPr/>
          <p:nvPr/>
        </p:nvCxnSpPr>
        <p:spPr bwMode="auto">
          <a:xfrm>
            <a:off x="396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tangle 61">
            <a:extLst>
              <a:ext uri="{FF2B5EF4-FFF2-40B4-BE49-F238E27FC236}">
                <a16:creationId xmlns:a16="http://schemas.microsoft.com/office/drawing/2014/main" id="{B7650278-A627-F014-AB7B-84FDDF7A57D2}"/>
              </a:ext>
            </a:extLst>
          </p:cNvPr>
          <p:cNvSpPr/>
          <p:nvPr/>
        </p:nvSpPr>
        <p:spPr bwMode="auto">
          <a:xfrm>
            <a:off x="3419999" y="4585200"/>
            <a:ext cx="276999" cy="94800"/>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63" name="Rectangle 62">
            <a:extLst>
              <a:ext uri="{FF2B5EF4-FFF2-40B4-BE49-F238E27FC236}">
                <a16:creationId xmlns:a16="http://schemas.microsoft.com/office/drawing/2014/main" id="{BEB8A191-E34C-89BB-EC29-CE40DF96AC27}"/>
              </a:ext>
            </a:extLst>
          </p:cNvPr>
          <p:cNvSpPr/>
          <p:nvPr/>
        </p:nvSpPr>
        <p:spPr bwMode="auto">
          <a:xfrm>
            <a:off x="3960000" y="432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56" name="Straight Arrow Connector 55">
            <a:extLst>
              <a:ext uri="{FF2B5EF4-FFF2-40B4-BE49-F238E27FC236}">
                <a16:creationId xmlns:a16="http://schemas.microsoft.com/office/drawing/2014/main" id="{98B7D0A2-B20C-FA03-81BF-347CBCD28D8B}"/>
              </a:ext>
            </a:extLst>
          </p:cNvPr>
          <p:cNvCxnSpPr/>
          <p:nvPr/>
        </p:nvCxnSpPr>
        <p:spPr bwMode="auto">
          <a:xfrm>
            <a:off x="450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Arrow Connector 56">
            <a:extLst>
              <a:ext uri="{FF2B5EF4-FFF2-40B4-BE49-F238E27FC236}">
                <a16:creationId xmlns:a16="http://schemas.microsoft.com/office/drawing/2014/main" id="{32A7BE7F-A23B-ED21-5BEE-00246FBDCBF0}"/>
              </a:ext>
            </a:extLst>
          </p:cNvPr>
          <p:cNvCxnSpPr/>
          <p:nvPr/>
        </p:nvCxnSpPr>
        <p:spPr bwMode="auto">
          <a:xfrm>
            <a:off x="504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a:extLst>
              <a:ext uri="{FF2B5EF4-FFF2-40B4-BE49-F238E27FC236}">
                <a16:creationId xmlns:a16="http://schemas.microsoft.com/office/drawing/2014/main" id="{11AE106A-6888-A489-B70A-C2EDF298FA18}"/>
              </a:ext>
            </a:extLst>
          </p:cNvPr>
          <p:cNvSpPr/>
          <p:nvPr/>
        </p:nvSpPr>
        <p:spPr bwMode="auto">
          <a:xfrm>
            <a:off x="4500000" y="432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59" name="Rectangle 58">
            <a:extLst>
              <a:ext uri="{FF2B5EF4-FFF2-40B4-BE49-F238E27FC236}">
                <a16:creationId xmlns:a16="http://schemas.microsoft.com/office/drawing/2014/main" id="{DE90B0D5-4464-60D1-CD7C-D217D150DDFE}"/>
              </a:ext>
            </a:extLst>
          </p:cNvPr>
          <p:cNvSpPr/>
          <p:nvPr/>
        </p:nvSpPr>
        <p:spPr bwMode="auto">
          <a:xfrm>
            <a:off x="5040000" y="432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53" name="Straight Arrow Connector 52">
            <a:extLst>
              <a:ext uri="{FF2B5EF4-FFF2-40B4-BE49-F238E27FC236}">
                <a16:creationId xmlns:a16="http://schemas.microsoft.com/office/drawing/2014/main" id="{FDC3CCC8-831E-22BF-1C2E-83CCB29CDCCA}"/>
              </a:ext>
            </a:extLst>
          </p:cNvPr>
          <p:cNvCxnSpPr/>
          <p:nvPr/>
        </p:nvCxnSpPr>
        <p:spPr bwMode="auto">
          <a:xfrm>
            <a:off x="558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Rectangle 53">
            <a:extLst>
              <a:ext uri="{FF2B5EF4-FFF2-40B4-BE49-F238E27FC236}">
                <a16:creationId xmlns:a16="http://schemas.microsoft.com/office/drawing/2014/main" id="{538FD026-91D5-1984-F899-DD8298760731}"/>
              </a:ext>
            </a:extLst>
          </p:cNvPr>
          <p:cNvSpPr/>
          <p:nvPr/>
        </p:nvSpPr>
        <p:spPr bwMode="auto">
          <a:xfrm>
            <a:off x="5580000" y="432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26" name="Straight Arrow Connector 25">
            <a:extLst>
              <a:ext uri="{FF2B5EF4-FFF2-40B4-BE49-F238E27FC236}">
                <a16:creationId xmlns:a16="http://schemas.microsoft.com/office/drawing/2014/main" id="{A40B642B-CADC-4365-AD43-6066AA3FEBEC}"/>
              </a:ext>
            </a:extLst>
          </p:cNvPr>
          <p:cNvCxnSpPr/>
          <p:nvPr/>
        </p:nvCxnSpPr>
        <p:spPr bwMode="auto">
          <a:xfrm>
            <a:off x="61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Arrow Connector 26">
            <a:extLst>
              <a:ext uri="{FF2B5EF4-FFF2-40B4-BE49-F238E27FC236}">
                <a16:creationId xmlns:a16="http://schemas.microsoft.com/office/drawing/2014/main" id="{EAB6F342-34D7-101B-A2B0-8D55CBAF90CB}"/>
              </a:ext>
            </a:extLst>
          </p:cNvPr>
          <p:cNvCxnSpPr/>
          <p:nvPr/>
        </p:nvCxnSpPr>
        <p:spPr bwMode="auto">
          <a:xfrm>
            <a:off x="66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ectangle 27">
            <a:extLst>
              <a:ext uri="{FF2B5EF4-FFF2-40B4-BE49-F238E27FC236}">
                <a16:creationId xmlns:a16="http://schemas.microsoft.com/office/drawing/2014/main" id="{12C74EC4-E474-A1A6-5C6F-CB62E1629C4E}"/>
              </a:ext>
            </a:extLst>
          </p:cNvPr>
          <p:cNvSpPr/>
          <p:nvPr/>
        </p:nvSpPr>
        <p:spPr bwMode="auto">
          <a:xfrm>
            <a:off x="6119999" y="3505200"/>
            <a:ext cx="276999" cy="94800"/>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2" name="Rectangle 31">
            <a:extLst>
              <a:ext uri="{FF2B5EF4-FFF2-40B4-BE49-F238E27FC236}">
                <a16:creationId xmlns:a16="http://schemas.microsoft.com/office/drawing/2014/main" id="{50A07E25-CBA5-0896-DF2C-0C8B6DCEDF8D}"/>
              </a:ext>
            </a:extLst>
          </p:cNvPr>
          <p:cNvSpPr/>
          <p:nvPr/>
        </p:nvSpPr>
        <p:spPr bwMode="auto">
          <a:xfrm>
            <a:off x="666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8" name="Group 7">
            <a:extLst>
              <a:ext uri="{FF2B5EF4-FFF2-40B4-BE49-F238E27FC236}">
                <a16:creationId xmlns:a16="http://schemas.microsoft.com/office/drawing/2014/main" id="{990938D1-F527-A287-F22E-128EF6A2263F}"/>
              </a:ext>
            </a:extLst>
          </p:cNvPr>
          <p:cNvGrpSpPr/>
          <p:nvPr/>
        </p:nvGrpSpPr>
        <p:grpSpPr>
          <a:xfrm>
            <a:off x="7200000" y="3240000"/>
            <a:ext cx="1080000" cy="360000"/>
            <a:chOff x="720000" y="3240000"/>
            <a:chExt cx="2160000" cy="360000"/>
          </a:xfrm>
        </p:grpSpPr>
        <p:cxnSp>
          <p:nvCxnSpPr>
            <p:cNvPr id="14" name="Straight Arrow Connector 13">
              <a:extLst>
                <a:ext uri="{FF2B5EF4-FFF2-40B4-BE49-F238E27FC236}">
                  <a16:creationId xmlns:a16="http://schemas.microsoft.com/office/drawing/2014/main" id="{6ABA769A-FF1C-AB74-C0D8-6733875CEB80}"/>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a:extLst>
                <a:ext uri="{FF2B5EF4-FFF2-40B4-BE49-F238E27FC236}">
                  <a16:creationId xmlns:a16="http://schemas.microsoft.com/office/drawing/2014/main" id="{CF9424AD-BA69-8890-EC85-F385BACD499F}"/>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a:extLst>
                <a:ext uri="{FF2B5EF4-FFF2-40B4-BE49-F238E27FC236}">
                  <a16:creationId xmlns:a16="http://schemas.microsoft.com/office/drawing/2014/main" id="{F1F4A950-68EF-8394-B015-5EAB4AC63040}"/>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5" name="Rectangle 24">
              <a:extLst>
                <a:ext uri="{FF2B5EF4-FFF2-40B4-BE49-F238E27FC236}">
                  <a16:creationId xmlns:a16="http://schemas.microsoft.com/office/drawing/2014/main" id="{9C453220-054D-A740-CEF2-EF1FB37D2C06}"/>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9" name="Straight Arrow Connector 8">
            <a:extLst>
              <a:ext uri="{FF2B5EF4-FFF2-40B4-BE49-F238E27FC236}">
                <a16:creationId xmlns:a16="http://schemas.microsoft.com/office/drawing/2014/main" id="{430BB52C-7751-43E0-D779-8A7C1C44CE3E}"/>
              </a:ext>
            </a:extLst>
          </p:cNvPr>
          <p:cNvCxnSpPr/>
          <p:nvPr/>
        </p:nvCxnSpPr>
        <p:spPr bwMode="auto">
          <a:xfrm>
            <a:off x="82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9">
            <a:extLst>
              <a:ext uri="{FF2B5EF4-FFF2-40B4-BE49-F238E27FC236}">
                <a16:creationId xmlns:a16="http://schemas.microsoft.com/office/drawing/2014/main" id="{3B69BEBC-4260-39B9-6EBF-02F6B05DD36F}"/>
              </a:ext>
            </a:extLst>
          </p:cNvPr>
          <p:cNvSpPr/>
          <p:nvPr/>
        </p:nvSpPr>
        <p:spPr bwMode="auto">
          <a:xfrm>
            <a:off x="828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3" name="Right Brace 32">
            <a:extLst>
              <a:ext uri="{FF2B5EF4-FFF2-40B4-BE49-F238E27FC236}">
                <a16:creationId xmlns:a16="http://schemas.microsoft.com/office/drawing/2014/main" id="{1ED16508-411B-69F3-1335-D4CB22AD80EF}"/>
              </a:ext>
            </a:extLst>
          </p:cNvPr>
          <p:cNvSpPr/>
          <p:nvPr/>
        </p:nvSpPr>
        <p:spPr bwMode="auto">
          <a:xfrm rot="16200000">
            <a:off x="2259000" y="1980000"/>
            <a:ext cx="180000" cy="216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34" name="TextBox 33">
            <a:extLst>
              <a:ext uri="{FF2B5EF4-FFF2-40B4-BE49-F238E27FC236}">
                <a16:creationId xmlns:a16="http://schemas.microsoft.com/office/drawing/2014/main" id="{4CAE2225-9CB1-B5E4-28D2-01267A0F7361}"/>
              </a:ext>
            </a:extLst>
          </p:cNvPr>
          <p:cNvSpPr txBox="1"/>
          <p:nvPr/>
        </p:nvSpPr>
        <p:spPr>
          <a:xfrm>
            <a:off x="1905000" y="2672600"/>
            <a:ext cx="912429" cy="276999"/>
          </a:xfrm>
          <a:prstGeom prst="rect">
            <a:avLst/>
          </a:prstGeom>
          <a:noFill/>
        </p:spPr>
        <p:txBody>
          <a:bodyPr wrap="none" rtlCol="0">
            <a:spAutoFit/>
          </a:bodyPr>
          <a:lstStyle/>
          <a:p>
            <a:r>
              <a:rPr lang="fi-FI" dirty="0"/>
              <a:t>RpDuration</a:t>
            </a:r>
            <a:endParaRPr lang="en-US" dirty="0"/>
          </a:p>
        </p:txBody>
      </p:sp>
      <p:sp>
        <p:nvSpPr>
          <p:cNvPr id="47" name="TextBox 46">
            <a:extLst>
              <a:ext uri="{FF2B5EF4-FFF2-40B4-BE49-F238E27FC236}">
                <a16:creationId xmlns:a16="http://schemas.microsoft.com/office/drawing/2014/main" id="{0D012EBC-3F2F-8897-9A92-9233D4A9ED71}"/>
              </a:ext>
            </a:extLst>
          </p:cNvPr>
          <p:cNvSpPr txBox="1"/>
          <p:nvPr/>
        </p:nvSpPr>
        <p:spPr>
          <a:xfrm>
            <a:off x="3200138" y="2057400"/>
            <a:ext cx="1143262" cy="276999"/>
          </a:xfrm>
          <a:prstGeom prst="rect">
            <a:avLst/>
          </a:prstGeom>
          <a:noFill/>
        </p:spPr>
        <p:txBody>
          <a:bodyPr wrap="none" rtlCol="0">
            <a:spAutoFit/>
          </a:bodyPr>
          <a:lstStyle/>
          <a:p>
            <a:r>
              <a:rPr lang="fi-FI" dirty="0">
                <a:solidFill>
                  <a:srgbClr val="0432FF"/>
                </a:solidFill>
              </a:rPr>
              <a:t>2 x RpDuration</a:t>
            </a:r>
            <a:endParaRPr lang="en-US" dirty="0">
              <a:solidFill>
                <a:srgbClr val="0432FF"/>
              </a:solidFill>
            </a:endParaRPr>
          </a:p>
        </p:txBody>
      </p:sp>
      <p:sp>
        <p:nvSpPr>
          <p:cNvPr id="65" name="TextBox 64">
            <a:extLst>
              <a:ext uri="{FF2B5EF4-FFF2-40B4-BE49-F238E27FC236}">
                <a16:creationId xmlns:a16="http://schemas.microsoft.com/office/drawing/2014/main" id="{31AF1BB1-BEA5-4908-2B35-E00653CC18B4}"/>
              </a:ext>
            </a:extLst>
          </p:cNvPr>
          <p:cNvSpPr txBox="1"/>
          <p:nvPr/>
        </p:nvSpPr>
        <p:spPr>
          <a:xfrm>
            <a:off x="4419600" y="1399401"/>
            <a:ext cx="1143262" cy="276999"/>
          </a:xfrm>
          <a:prstGeom prst="rect">
            <a:avLst/>
          </a:prstGeom>
          <a:noFill/>
        </p:spPr>
        <p:txBody>
          <a:bodyPr wrap="none" rtlCol="0">
            <a:spAutoFit/>
          </a:bodyPr>
          <a:lstStyle/>
          <a:p>
            <a:r>
              <a:rPr lang="fi-FI" dirty="0">
                <a:solidFill>
                  <a:srgbClr val="7030A0"/>
                </a:solidFill>
              </a:rPr>
              <a:t>3 x RpDuration</a:t>
            </a:r>
            <a:endParaRPr lang="en-US" dirty="0">
              <a:solidFill>
                <a:srgbClr val="7030A0"/>
              </a:solidFill>
            </a:endParaRPr>
          </a:p>
        </p:txBody>
      </p:sp>
      <p:sp>
        <p:nvSpPr>
          <p:cNvPr id="66" name="TextBox 65">
            <a:extLst>
              <a:ext uri="{FF2B5EF4-FFF2-40B4-BE49-F238E27FC236}">
                <a16:creationId xmlns:a16="http://schemas.microsoft.com/office/drawing/2014/main" id="{9B5CD6EF-0CC7-EA35-6545-4EC5C330A270}"/>
              </a:ext>
            </a:extLst>
          </p:cNvPr>
          <p:cNvSpPr txBox="1"/>
          <p:nvPr/>
        </p:nvSpPr>
        <p:spPr>
          <a:xfrm>
            <a:off x="9650552" y="2086434"/>
            <a:ext cx="1229696" cy="646331"/>
          </a:xfrm>
          <a:prstGeom prst="rect">
            <a:avLst/>
          </a:prstGeom>
          <a:noFill/>
        </p:spPr>
        <p:txBody>
          <a:bodyPr wrap="none" rtlCol="0">
            <a:spAutoFit/>
          </a:bodyPr>
          <a:lstStyle/>
          <a:p>
            <a:r>
              <a:rPr lang="en-US" dirty="0"/>
              <a:t>Report content:</a:t>
            </a:r>
          </a:p>
          <a:p>
            <a:r>
              <a:rPr lang="en-US" dirty="0"/>
              <a:t>Responder T</a:t>
            </a:r>
            <a:r>
              <a:rPr lang="en-US" baseline="-25000" dirty="0"/>
              <a:t>reply1</a:t>
            </a:r>
          </a:p>
          <a:p>
            <a:r>
              <a:rPr lang="en-US" dirty="0"/>
              <a:t>Initiator T</a:t>
            </a:r>
            <a:r>
              <a:rPr lang="en-US" baseline="-25000" dirty="0"/>
              <a:t>reply2</a:t>
            </a:r>
          </a:p>
        </p:txBody>
      </p:sp>
      <p:sp>
        <p:nvSpPr>
          <p:cNvPr id="67" name="Right Brace 66">
            <a:extLst>
              <a:ext uri="{FF2B5EF4-FFF2-40B4-BE49-F238E27FC236}">
                <a16:creationId xmlns:a16="http://schemas.microsoft.com/office/drawing/2014/main" id="{D99F601F-237F-4AC2-F5F9-E92EB0D21AF4}"/>
              </a:ext>
            </a:extLst>
          </p:cNvPr>
          <p:cNvSpPr/>
          <p:nvPr/>
        </p:nvSpPr>
        <p:spPr bwMode="auto">
          <a:xfrm rot="16200000">
            <a:off x="10175400" y="492600"/>
            <a:ext cx="180000" cy="270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68" name="TextBox 67">
            <a:extLst>
              <a:ext uri="{FF2B5EF4-FFF2-40B4-BE49-F238E27FC236}">
                <a16:creationId xmlns:a16="http://schemas.microsoft.com/office/drawing/2014/main" id="{6515AE0C-36F6-A293-764F-D4DA5E28C028}"/>
              </a:ext>
            </a:extLst>
          </p:cNvPr>
          <p:cNvSpPr txBox="1"/>
          <p:nvPr/>
        </p:nvSpPr>
        <p:spPr>
          <a:xfrm>
            <a:off x="9666776" y="1455200"/>
            <a:ext cx="1229824" cy="276999"/>
          </a:xfrm>
          <a:prstGeom prst="rect">
            <a:avLst/>
          </a:prstGeom>
          <a:noFill/>
        </p:spPr>
        <p:txBody>
          <a:bodyPr wrap="none" rtlCol="0">
            <a:spAutoFit/>
          </a:bodyPr>
          <a:lstStyle/>
          <a:p>
            <a:r>
              <a:rPr lang="fi-FI" dirty="0"/>
              <a:t>Reporting phase </a:t>
            </a:r>
            <a:endParaRPr lang="en-US" dirty="0"/>
          </a:p>
        </p:txBody>
      </p:sp>
      <p:sp>
        <p:nvSpPr>
          <p:cNvPr id="3" name="TextBox 2">
            <a:extLst>
              <a:ext uri="{FF2B5EF4-FFF2-40B4-BE49-F238E27FC236}">
                <a16:creationId xmlns:a16="http://schemas.microsoft.com/office/drawing/2014/main" id="{B57DF49A-A78F-592C-3499-961B68D178B7}"/>
              </a:ext>
            </a:extLst>
          </p:cNvPr>
          <p:cNvSpPr txBox="1"/>
          <p:nvPr/>
        </p:nvSpPr>
        <p:spPr>
          <a:xfrm rot="16200000">
            <a:off x="53633" y="3461497"/>
            <a:ext cx="683200" cy="276999"/>
          </a:xfrm>
          <a:prstGeom prst="rect">
            <a:avLst/>
          </a:prstGeom>
          <a:noFill/>
        </p:spPr>
        <p:txBody>
          <a:bodyPr wrap="none" rtlCol="0">
            <a:spAutoFit/>
          </a:bodyPr>
          <a:lstStyle/>
          <a:p>
            <a:r>
              <a:rPr lang="fi-FI" dirty="0"/>
              <a:t>Initiator</a:t>
            </a:r>
            <a:endParaRPr lang="en-US" dirty="0"/>
          </a:p>
        </p:txBody>
      </p:sp>
      <p:sp>
        <p:nvSpPr>
          <p:cNvPr id="29" name="TextBox 28">
            <a:extLst>
              <a:ext uri="{FF2B5EF4-FFF2-40B4-BE49-F238E27FC236}">
                <a16:creationId xmlns:a16="http://schemas.microsoft.com/office/drawing/2014/main" id="{A5C6FE71-4BE7-D77E-A73E-432213270F46}"/>
              </a:ext>
            </a:extLst>
          </p:cNvPr>
          <p:cNvSpPr txBox="1"/>
          <p:nvPr/>
        </p:nvSpPr>
        <p:spPr>
          <a:xfrm rot="16200000">
            <a:off x="-26976" y="4541497"/>
            <a:ext cx="843501" cy="276999"/>
          </a:xfrm>
          <a:prstGeom prst="rect">
            <a:avLst/>
          </a:prstGeom>
          <a:noFill/>
        </p:spPr>
        <p:txBody>
          <a:bodyPr wrap="none" rtlCol="0">
            <a:spAutoFit/>
          </a:bodyPr>
          <a:lstStyle/>
          <a:p>
            <a:r>
              <a:rPr lang="fi-FI" dirty="0"/>
              <a:t>Responder</a:t>
            </a:r>
            <a:endParaRPr lang="en-US" dirty="0"/>
          </a:p>
        </p:txBody>
      </p:sp>
      <p:sp>
        <p:nvSpPr>
          <p:cNvPr id="30" name="Right Brace 29">
            <a:extLst>
              <a:ext uri="{FF2B5EF4-FFF2-40B4-BE49-F238E27FC236}">
                <a16:creationId xmlns:a16="http://schemas.microsoft.com/office/drawing/2014/main" id="{180608E2-82F3-2D45-137F-535C3305C31D}"/>
              </a:ext>
            </a:extLst>
          </p:cNvPr>
          <p:cNvSpPr/>
          <p:nvPr/>
        </p:nvSpPr>
        <p:spPr bwMode="auto">
          <a:xfrm rot="16200000">
            <a:off x="2259000" y="1372201"/>
            <a:ext cx="180000" cy="2160000"/>
          </a:xfrm>
          <a:prstGeom prst="rightBrace">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69" name="Right Brace 68">
            <a:extLst>
              <a:ext uri="{FF2B5EF4-FFF2-40B4-BE49-F238E27FC236}">
                <a16:creationId xmlns:a16="http://schemas.microsoft.com/office/drawing/2014/main" id="{958D3EF3-C375-BCBA-DC25-B2D5EE63F62E}"/>
              </a:ext>
            </a:extLst>
          </p:cNvPr>
          <p:cNvSpPr/>
          <p:nvPr/>
        </p:nvSpPr>
        <p:spPr bwMode="auto">
          <a:xfrm rot="16200000">
            <a:off x="4926000" y="1372201"/>
            <a:ext cx="180000" cy="2160000"/>
          </a:xfrm>
          <a:prstGeom prst="rightBrace">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0" name="Right Brace 69">
            <a:extLst>
              <a:ext uri="{FF2B5EF4-FFF2-40B4-BE49-F238E27FC236}">
                <a16:creationId xmlns:a16="http://schemas.microsoft.com/office/drawing/2014/main" id="{78F4D3CF-5F00-628B-8C3D-4C79A70E8D97}"/>
              </a:ext>
            </a:extLst>
          </p:cNvPr>
          <p:cNvSpPr/>
          <p:nvPr/>
        </p:nvSpPr>
        <p:spPr bwMode="auto">
          <a:xfrm rot="16200000">
            <a:off x="2285400" y="762601"/>
            <a:ext cx="180000" cy="2160000"/>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1" name="Right Brace 70">
            <a:extLst>
              <a:ext uri="{FF2B5EF4-FFF2-40B4-BE49-F238E27FC236}">
                <a16:creationId xmlns:a16="http://schemas.microsoft.com/office/drawing/2014/main" id="{28114A3D-DF98-5917-DA60-746FC5781A30}"/>
              </a:ext>
            </a:extLst>
          </p:cNvPr>
          <p:cNvSpPr/>
          <p:nvPr/>
        </p:nvSpPr>
        <p:spPr bwMode="auto">
          <a:xfrm rot="16200000">
            <a:off x="4952400" y="762601"/>
            <a:ext cx="180000" cy="2160000"/>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73" name="Right Brace 72">
            <a:extLst>
              <a:ext uri="{FF2B5EF4-FFF2-40B4-BE49-F238E27FC236}">
                <a16:creationId xmlns:a16="http://schemas.microsoft.com/office/drawing/2014/main" id="{8E857004-9340-13A6-022F-B0C65DB76E30}"/>
              </a:ext>
            </a:extLst>
          </p:cNvPr>
          <p:cNvSpPr/>
          <p:nvPr/>
        </p:nvSpPr>
        <p:spPr bwMode="auto">
          <a:xfrm rot="16200000">
            <a:off x="7619400" y="762601"/>
            <a:ext cx="180000" cy="2160000"/>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81" name="Group 80">
            <a:extLst>
              <a:ext uri="{FF2B5EF4-FFF2-40B4-BE49-F238E27FC236}">
                <a16:creationId xmlns:a16="http://schemas.microsoft.com/office/drawing/2014/main" id="{A053350C-6B55-04BF-EFF5-418078453038}"/>
              </a:ext>
            </a:extLst>
          </p:cNvPr>
          <p:cNvGrpSpPr/>
          <p:nvPr/>
        </p:nvGrpSpPr>
        <p:grpSpPr>
          <a:xfrm>
            <a:off x="6120000" y="4680000"/>
            <a:ext cx="2700000" cy="0"/>
            <a:chOff x="3572400" y="4832400"/>
            <a:chExt cx="2700000" cy="0"/>
          </a:xfrm>
        </p:grpSpPr>
        <p:cxnSp>
          <p:nvCxnSpPr>
            <p:cNvPr id="76" name="Straight Arrow Connector 75">
              <a:extLst>
                <a:ext uri="{FF2B5EF4-FFF2-40B4-BE49-F238E27FC236}">
                  <a16:creationId xmlns:a16="http://schemas.microsoft.com/office/drawing/2014/main" id="{179B9677-53D8-853F-5DE7-309FDCAE948C}"/>
                </a:ext>
              </a:extLst>
            </p:cNvPr>
            <p:cNvCxnSpPr/>
            <p:nvPr/>
          </p:nvCxnSpPr>
          <p:spPr bwMode="auto">
            <a:xfrm>
              <a:off x="357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83653590-78C2-A3D8-675C-6ECC1672313A}"/>
                </a:ext>
              </a:extLst>
            </p:cNvPr>
            <p:cNvCxnSpPr/>
            <p:nvPr/>
          </p:nvCxnSpPr>
          <p:spPr bwMode="auto">
            <a:xfrm>
              <a:off x="411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Arrow Connector 77">
              <a:extLst>
                <a:ext uri="{FF2B5EF4-FFF2-40B4-BE49-F238E27FC236}">
                  <a16:creationId xmlns:a16="http://schemas.microsoft.com/office/drawing/2014/main" id="{38F7407D-0021-C1EC-9C83-3EE145693D1B}"/>
                </a:ext>
              </a:extLst>
            </p:cNvPr>
            <p:cNvCxnSpPr/>
            <p:nvPr/>
          </p:nvCxnSpPr>
          <p:spPr bwMode="auto">
            <a:xfrm>
              <a:off x="465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Straight Arrow Connector 78">
              <a:extLst>
                <a:ext uri="{FF2B5EF4-FFF2-40B4-BE49-F238E27FC236}">
                  <a16:creationId xmlns:a16="http://schemas.microsoft.com/office/drawing/2014/main" id="{9CECD514-50E8-1FE7-EA02-598552DEAB52}"/>
                </a:ext>
              </a:extLst>
            </p:cNvPr>
            <p:cNvCxnSpPr/>
            <p:nvPr/>
          </p:nvCxnSpPr>
          <p:spPr bwMode="auto">
            <a:xfrm>
              <a:off x="519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Straight Arrow Connector 79">
              <a:extLst>
                <a:ext uri="{FF2B5EF4-FFF2-40B4-BE49-F238E27FC236}">
                  <a16:creationId xmlns:a16="http://schemas.microsoft.com/office/drawing/2014/main" id="{75F0B23E-C204-DBFF-DFBA-995DF70D72C2}"/>
                </a:ext>
              </a:extLst>
            </p:cNvPr>
            <p:cNvCxnSpPr/>
            <p:nvPr/>
          </p:nvCxnSpPr>
          <p:spPr bwMode="auto">
            <a:xfrm>
              <a:off x="573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2" name="Straight Arrow Connector 81">
            <a:extLst>
              <a:ext uri="{FF2B5EF4-FFF2-40B4-BE49-F238E27FC236}">
                <a16:creationId xmlns:a16="http://schemas.microsoft.com/office/drawing/2014/main" id="{DD7ED57E-1543-266B-8742-581562D655DA}"/>
              </a:ext>
            </a:extLst>
          </p:cNvPr>
          <p:cNvCxnSpPr/>
          <p:nvPr/>
        </p:nvCxnSpPr>
        <p:spPr bwMode="auto">
          <a:xfrm>
            <a:off x="10035900" y="4302607"/>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3" name="Rectangle 82">
            <a:extLst>
              <a:ext uri="{FF2B5EF4-FFF2-40B4-BE49-F238E27FC236}">
                <a16:creationId xmlns:a16="http://schemas.microsoft.com/office/drawing/2014/main" id="{F9C8D577-6ACF-4095-871B-8EBF3BA1DD6A}"/>
              </a:ext>
            </a:extLst>
          </p:cNvPr>
          <p:cNvSpPr/>
          <p:nvPr/>
        </p:nvSpPr>
        <p:spPr bwMode="auto">
          <a:xfrm>
            <a:off x="10134600" y="4464207"/>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84" name="Rectangle 83">
            <a:extLst>
              <a:ext uri="{FF2B5EF4-FFF2-40B4-BE49-F238E27FC236}">
                <a16:creationId xmlns:a16="http://schemas.microsoft.com/office/drawing/2014/main" id="{B607021D-8EAA-5128-58AD-42D412476ED0}"/>
              </a:ext>
            </a:extLst>
          </p:cNvPr>
          <p:cNvSpPr/>
          <p:nvPr/>
        </p:nvSpPr>
        <p:spPr bwMode="auto">
          <a:xfrm>
            <a:off x="10269900" y="4464207"/>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5" name="TextBox 84">
            <a:extLst>
              <a:ext uri="{FF2B5EF4-FFF2-40B4-BE49-F238E27FC236}">
                <a16:creationId xmlns:a16="http://schemas.microsoft.com/office/drawing/2014/main" id="{01E5AA62-CB17-FB9C-7B91-8A608C8FFF1E}"/>
              </a:ext>
            </a:extLst>
          </p:cNvPr>
          <p:cNvSpPr txBox="1"/>
          <p:nvPr/>
        </p:nvSpPr>
        <p:spPr>
          <a:xfrm>
            <a:off x="10672954" y="4122608"/>
            <a:ext cx="740908" cy="276999"/>
          </a:xfrm>
          <a:prstGeom prst="rect">
            <a:avLst/>
          </a:prstGeom>
          <a:noFill/>
        </p:spPr>
        <p:txBody>
          <a:bodyPr wrap="none" rtlCol="0">
            <a:spAutoFit/>
          </a:bodyPr>
          <a:lstStyle/>
          <a:p>
            <a:r>
              <a:rPr lang="fi-FI" dirty="0"/>
              <a:t>1 ms slot</a:t>
            </a:r>
            <a:endParaRPr lang="en-US" dirty="0"/>
          </a:p>
        </p:txBody>
      </p:sp>
      <p:sp>
        <p:nvSpPr>
          <p:cNvPr id="86" name="TextBox 85">
            <a:extLst>
              <a:ext uri="{FF2B5EF4-FFF2-40B4-BE49-F238E27FC236}">
                <a16:creationId xmlns:a16="http://schemas.microsoft.com/office/drawing/2014/main" id="{B710702D-25D8-41E7-8ABB-89D062F3CBA2}"/>
              </a:ext>
            </a:extLst>
          </p:cNvPr>
          <p:cNvSpPr txBox="1"/>
          <p:nvPr/>
        </p:nvSpPr>
        <p:spPr>
          <a:xfrm>
            <a:off x="10668000" y="4616611"/>
            <a:ext cx="1358064" cy="276999"/>
          </a:xfrm>
          <a:prstGeom prst="rect">
            <a:avLst/>
          </a:prstGeom>
          <a:noFill/>
        </p:spPr>
        <p:txBody>
          <a:bodyPr wrap="none" rtlCol="0">
            <a:spAutoFit/>
          </a:bodyPr>
          <a:lstStyle/>
          <a:p>
            <a:r>
              <a:rPr lang="fi-FI" dirty="0"/>
              <a:t>UWB SYNC</a:t>
            </a:r>
            <a:r>
              <a:rPr lang="en-US" dirty="0"/>
              <a:t>+SFD</a:t>
            </a:r>
          </a:p>
        </p:txBody>
      </p:sp>
      <p:sp>
        <p:nvSpPr>
          <p:cNvPr id="87" name="Rectangle 86">
            <a:extLst>
              <a:ext uri="{FF2B5EF4-FFF2-40B4-BE49-F238E27FC236}">
                <a16:creationId xmlns:a16="http://schemas.microsoft.com/office/drawing/2014/main" id="{410930F9-733A-A40D-DA46-0E439E20D427}"/>
              </a:ext>
            </a:extLst>
          </p:cNvPr>
          <p:cNvSpPr/>
          <p:nvPr/>
        </p:nvSpPr>
        <p:spPr bwMode="auto">
          <a:xfrm>
            <a:off x="10134600" y="4997607"/>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88" name="TextBox 87">
            <a:extLst>
              <a:ext uri="{FF2B5EF4-FFF2-40B4-BE49-F238E27FC236}">
                <a16:creationId xmlns:a16="http://schemas.microsoft.com/office/drawing/2014/main" id="{1A9A4E84-79AE-DF72-E43B-679B5AB1F701}"/>
              </a:ext>
            </a:extLst>
          </p:cNvPr>
          <p:cNvSpPr txBox="1"/>
          <p:nvPr/>
        </p:nvSpPr>
        <p:spPr>
          <a:xfrm>
            <a:off x="10668000" y="5150011"/>
            <a:ext cx="1136850" cy="276999"/>
          </a:xfrm>
          <a:prstGeom prst="rect">
            <a:avLst/>
          </a:prstGeom>
          <a:noFill/>
        </p:spPr>
        <p:txBody>
          <a:bodyPr wrap="none" rtlCol="0">
            <a:spAutoFit/>
          </a:bodyPr>
          <a:lstStyle/>
          <a:p>
            <a:r>
              <a:rPr lang="fi-FI" dirty="0"/>
              <a:t>UWB RSF/RIF</a:t>
            </a:r>
            <a:endParaRPr lang="en-US" dirty="0"/>
          </a:p>
        </p:txBody>
      </p:sp>
      <p:sp>
        <p:nvSpPr>
          <p:cNvPr id="89" name="Rectangle 88">
            <a:extLst>
              <a:ext uri="{FF2B5EF4-FFF2-40B4-BE49-F238E27FC236}">
                <a16:creationId xmlns:a16="http://schemas.microsoft.com/office/drawing/2014/main" id="{291F09BC-F2F4-3A7C-6C10-4C518E7AD437}"/>
              </a:ext>
            </a:extLst>
          </p:cNvPr>
          <p:cNvSpPr/>
          <p:nvPr/>
        </p:nvSpPr>
        <p:spPr bwMode="auto">
          <a:xfrm>
            <a:off x="10142220" y="5792205"/>
            <a:ext cx="276999" cy="94800"/>
          </a:xfrm>
          <a:prstGeom prst="rect">
            <a:avLst/>
          </a:prstGeom>
          <a:solidFill>
            <a:srgbClr val="FFFF00"/>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94" name="TextBox 93">
            <a:extLst>
              <a:ext uri="{FF2B5EF4-FFF2-40B4-BE49-F238E27FC236}">
                <a16:creationId xmlns:a16="http://schemas.microsoft.com/office/drawing/2014/main" id="{E9A578C7-3312-6AF2-EC2F-8944F2A4018D}"/>
              </a:ext>
            </a:extLst>
          </p:cNvPr>
          <p:cNvSpPr txBox="1"/>
          <p:nvPr/>
        </p:nvSpPr>
        <p:spPr>
          <a:xfrm>
            <a:off x="10668000" y="5679409"/>
            <a:ext cx="840295" cy="276999"/>
          </a:xfrm>
          <a:prstGeom prst="rect">
            <a:avLst/>
          </a:prstGeom>
          <a:noFill/>
        </p:spPr>
        <p:txBody>
          <a:bodyPr wrap="none" rtlCol="0">
            <a:spAutoFit/>
          </a:bodyPr>
          <a:lstStyle/>
          <a:p>
            <a:r>
              <a:rPr lang="fi-FI" dirty="0"/>
              <a:t>NB packet</a:t>
            </a:r>
            <a:endParaRPr lang="en-US" dirty="0"/>
          </a:p>
        </p:txBody>
      </p:sp>
      <p:sp>
        <p:nvSpPr>
          <p:cNvPr id="51" name="Text Placeholder 2">
            <a:extLst>
              <a:ext uri="{FF2B5EF4-FFF2-40B4-BE49-F238E27FC236}">
                <a16:creationId xmlns:a16="http://schemas.microsoft.com/office/drawing/2014/main" id="{3395F3FB-723A-6A0E-54B3-7E32CE2A3D7A}"/>
              </a:ext>
            </a:extLst>
          </p:cNvPr>
          <p:cNvSpPr>
            <a:spLocks noGrp="1"/>
          </p:cNvSpPr>
          <p:nvPr>
            <p:ph type="body" sz="quarter" idx="10"/>
          </p:nvPr>
        </p:nvSpPr>
        <p:spPr>
          <a:xfrm>
            <a:off x="533400" y="5267397"/>
            <a:ext cx="9199093" cy="843502"/>
          </a:xfrm>
        </p:spPr>
        <p:txBody>
          <a:bodyPr/>
          <a:lstStyle/>
          <a:p>
            <a:r>
              <a:rPr lang="en-US" sz="1800" dirty="0"/>
              <a:t>Initiator NB slots length is defined by </a:t>
            </a:r>
            <a:r>
              <a:rPr lang="en-US" sz="1800" dirty="0" err="1"/>
              <a:t>macMmsRcpPollNSlots</a:t>
            </a:r>
            <a:endParaRPr lang="en-US" sz="1800" dirty="0"/>
          </a:p>
          <a:p>
            <a:r>
              <a:rPr lang="en-US" sz="1800" dirty="0"/>
              <a:t>Responder NB slot length is defined be </a:t>
            </a:r>
            <a:r>
              <a:rPr lang="en-US" sz="1800" dirty="0" err="1"/>
              <a:t>macMmsRcpRespNSlots</a:t>
            </a:r>
            <a:endParaRPr lang="en-US" sz="1800" dirty="0"/>
          </a:p>
          <a:p>
            <a:r>
              <a:rPr lang="en-US" sz="1800" dirty="0" err="1"/>
              <a:t>ExtendedRpDuration</a:t>
            </a:r>
            <a:r>
              <a:rPr lang="en-US" sz="1800" dirty="0"/>
              <a:t> defines number of MMS packets</a:t>
            </a:r>
          </a:p>
          <a:p>
            <a:endParaRPr lang="en-US" sz="1800" dirty="0"/>
          </a:p>
          <a:p>
            <a:endParaRPr lang="en-US" sz="1800" dirty="0"/>
          </a:p>
          <a:p>
            <a:endParaRPr lang="en-US" sz="1800" dirty="0"/>
          </a:p>
        </p:txBody>
      </p:sp>
    </p:spTree>
    <p:extLst>
      <p:ext uri="{BB962C8B-B14F-4D97-AF65-F5344CB8AC3E}">
        <p14:creationId xmlns:p14="http://schemas.microsoft.com/office/powerpoint/2010/main" val="242716511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91675-5176-B31E-38A7-A138112D5383}"/>
              </a:ext>
            </a:extLst>
          </p:cNvPr>
          <p:cNvSpPr>
            <a:spLocks noGrp="1"/>
          </p:cNvSpPr>
          <p:nvPr>
            <p:ph type="title"/>
          </p:nvPr>
        </p:nvSpPr>
        <p:spPr/>
        <p:txBody>
          <a:bodyPr/>
          <a:lstStyle/>
          <a:p>
            <a:r>
              <a:rPr lang="en-US" dirty="0"/>
              <a:t>Non-Interleaved SS- and DS-TWR for UWB Driven Mode with SP0 control packet</a:t>
            </a:r>
          </a:p>
        </p:txBody>
      </p:sp>
      <p:cxnSp>
        <p:nvCxnSpPr>
          <p:cNvPr id="11" name="Straight Arrow Connector 10">
            <a:extLst>
              <a:ext uri="{FF2B5EF4-FFF2-40B4-BE49-F238E27FC236}">
                <a16:creationId xmlns:a16="http://schemas.microsoft.com/office/drawing/2014/main" id="{3B0186DA-9B13-D0F5-C459-74537E879577}"/>
              </a:ext>
            </a:extLst>
          </p:cNvPr>
          <p:cNvCxnSpPr/>
          <p:nvPr/>
        </p:nvCxnSpPr>
        <p:spPr bwMode="auto">
          <a:xfrm>
            <a:off x="39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a:extLst>
              <a:ext uri="{FF2B5EF4-FFF2-40B4-BE49-F238E27FC236}">
                <a16:creationId xmlns:a16="http://schemas.microsoft.com/office/drawing/2014/main" id="{8374F423-DD65-E7AA-268F-2A2D5F278C67}"/>
              </a:ext>
            </a:extLst>
          </p:cNvPr>
          <p:cNvCxnSpPr/>
          <p:nvPr/>
        </p:nvCxnSpPr>
        <p:spPr bwMode="auto">
          <a:xfrm>
            <a:off x="450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Arrow Connector 14">
            <a:extLst>
              <a:ext uri="{FF2B5EF4-FFF2-40B4-BE49-F238E27FC236}">
                <a16:creationId xmlns:a16="http://schemas.microsoft.com/office/drawing/2014/main" id="{2D1EDEEB-B710-3E78-2F38-9E62192BC40C}"/>
              </a:ext>
            </a:extLst>
          </p:cNvPr>
          <p:cNvCxnSpPr/>
          <p:nvPr/>
        </p:nvCxnSpPr>
        <p:spPr bwMode="auto">
          <a:xfrm>
            <a:off x="504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Arrow Connector 15">
            <a:extLst>
              <a:ext uri="{FF2B5EF4-FFF2-40B4-BE49-F238E27FC236}">
                <a16:creationId xmlns:a16="http://schemas.microsoft.com/office/drawing/2014/main" id="{348447F7-FB6D-238F-2EDE-E55CC2375F73}"/>
              </a:ext>
            </a:extLst>
          </p:cNvPr>
          <p:cNvCxnSpPr/>
          <p:nvPr/>
        </p:nvCxnSpPr>
        <p:spPr bwMode="auto">
          <a:xfrm>
            <a:off x="558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a:extLst>
              <a:ext uri="{FF2B5EF4-FFF2-40B4-BE49-F238E27FC236}">
                <a16:creationId xmlns:a16="http://schemas.microsoft.com/office/drawing/2014/main" id="{672D590E-113C-B4F0-D750-E9AE6CB3CC8C}"/>
              </a:ext>
            </a:extLst>
          </p:cNvPr>
          <p:cNvCxnSpPr/>
          <p:nvPr/>
        </p:nvCxnSpPr>
        <p:spPr bwMode="auto">
          <a:xfrm>
            <a:off x="61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a:extLst>
              <a:ext uri="{FF2B5EF4-FFF2-40B4-BE49-F238E27FC236}">
                <a16:creationId xmlns:a16="http://schemas.microsoft.com/office/drawing/2014/main" id="{8027A5AD-E69C-D6B6-300D-31BD0A38A0B1}"/>
              </a:ext>
            </a:extLst>
          </p:cNvPr>
          <p:cNvCxnSpPr/>
          <p:nvPr/>
        </p:nvCxnSpPr>
        <p:spPr bwMode="auto">
          <a:xfrm>
            <a:off x="666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a:extLst>
              <a:ext uri="{FF2B5EF4-FFF2-40B4-BE49-F238E27FC236}">
                <a16:creationId xmlns:a16="http://schemas.microsoft.com/office/drawing/2014/main" id="{C4072169-F7B1-01C0-74C6-3EC8C1758331}"/>
              </a:ext>
            </a:extLst>
          </p:cNvPr>
          <p:cNvCxnSpPr/>
          <p:nvPr/>
        </p:nvCxnSpPr>
        <p:spPr bwMode="auto">
          <a:xfrm>
            <a:off x="72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Arrow Connector 21">
            <a:extLst>
              <a:ext uri="{FF2B5EF4-FFF2-40B4-BE49-F238E27FC236}">
                <a16:creationId xmlns:a16="http://schemas.microsoft.com/office/drawing/2014/main" id="{297FB030-8662-DBA2-1316-22483374E5C0}"/>
              </a:ext>
            </a:extLst>
          </p:cNvPr>
          <p:cNvCxnSpPr/>
          <p:nvPr/>
        </p:nvCxnSpPr>
        <p:spPr bwMode="auto">
          <a:xfrm>
            <a:off x="126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Arrow Connector 22">
            <a:extLst>
              <a:ext uri="{FF2B5EF4-FFF2-40B4-BE49-F238E27FC236}">
                <a16:creationId xmlns:a16="http://schemas.microsoft.com/office/drawing/2014/main" id="{64477DDF-6948-2D35-1E4B-3B7CFE014EF7}"/>
              </a:ext>
            </a:extLst>
          </p:cNvPr>
          <p:cNvCxnSpPr/>
          <p:nvPr/>
        </p:nvCxnSpPr>
        <p:spPr bwMode="auto">
          <a:xfrm>
            <a:off x="180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Arrow Connector 23">
            <a:extLst>
              <a:ext uri="{FF2B5EF4-FFF2-40B4-BE49-F238E27FC236}">
                <a16:creationId xmlns:a16="http://schemas.microsoft.com/office/drawing/2014/main" id="{75D97491-3851-4930-B4A2-F991E9B2995E}"/>
              </a:ext>
            </a:extLst>
          </p:cNvPr>
          <p:cNvCxnSpPr/>
          <p:nvPr/>
        </p:nvCxnSpPr>
        <p:spPr bwMode="auto">
          <a:xfrm>
            <a:off x="234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Arrow Connector 30">
            <a:extLst>
              <a:ext uri="{FF2B5EF4-FFF2-40B4-BE49-F238E27FC236}">
                <a16:creationId xmlns:a16="http://schemas.microsoft.com/office/drawing/2014/main" id="{4D6789AB-7739-2DDB-1473-E3BD7559057D}"/>
              </a:ext>
            </a:extLst>
          </p:cNvPr>
          <p:cNvCxnSpPr/>
          <p:nvPr/>
        </p:nvCxnSpPr>
        <p:spPr bwMode="auto">
          <a:xfrm>
            <a:off x="288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9" name="TextBox 68">
            <a:extLst>
              <a:ext uri="{FF2B5EF4-FFF2-40B4-BE49-F238E27FC236}">
                <a16:creationId xmlns:a16="http://schemas.microsoft.com/office/drawing/2014/main" id="{3EA17523-E249-E021-574E-1602AF368EAE}"/>
              </a:ext>
            </a:extLst>
          </p:cNvPr>
          <p:cNvSpPr txBox="1"/>
          <p:nvPr/>
        </p:nvSpPr>
        <p:spPr>
          <a:xfrm rot="16200000">
            <a:off x="53633" y="3461497"/>
            <a:ext cx="683200" cy="276999"/>
          </a:xfrm>
          <a:prstGeom prst="rect">
            <a:avLst/>
          </a:prstGeom>
          <a:noFill/>
        </p:spPr>
        <p:txBody>
          <a:bodyPr wrap="none" rtlCol="0">
            <a:spAutoFit/>
          </a:bodyPr>
          <a:lstStyle/>
          <a:p>
            <a:r>
              <a:rPr lang="fi-FI" dirty="0"/>
              <a:t>Initiator</a:t>
            </a:r>
            <a:endParaRPr lang="en-US" dirty="0"/>
          </a:p>
        </p:txBody>
      </p:sp>
      <p:sp>
        <p:nvSpPr>
          <p:cNvPr id="70" name="TextBox 69">
            <a:extLst>
              <a:ext uri="{FF2B5EF4-FFF2-40B4-BE49-F238E27FC236}">
                <a16:creationId xmlns:a16="http://schemas.microsoft.com/office/drawing/2014/main" id="{1BA09386-CF39-61C1-EAEC-B3616E38868D}"/>
              </a:ext>
            </a:extLst>
          </p:cNvPr>
          <p:cNvSpPr txBox="1"/>
          <p:nvPr/>
        </p:nvSpPr>
        <p:spPr>
          <a:xfrm rot="16200000">
            <a:off x="-26976" y="4541497"/>
            <a:ext cx="843501" cy="276999"/>
          </a:xfrm>
          <a:prstGeom prst="rect">
            <a:avLst/>
          </a:prstGeom>
          <a:noFill/>
        </p:spPr>
        <p:txBody>
          <a:bodyPr wrap="none" rtlCol="0">
            <a:spAutoFit/>
          </a:bodyPr>
          <a:lstStyle/>
          <a:p>
            <a:r>
              <a:rPr lang="fi-FI" dirty="0"/>
              <a:t>Responder</a:t>
            </a:r>
            <a:endParaRPr lang="en-US" dirty="0"/>
          </a:p>
        </p:txBody>
      </p:sp>
      <p:sp>
        <p:nvSpPr>
          <p:cNvPr id="71" name="Text Placeholder 2">
            <a:extLst>
              <a:ext uri="{FF2B5EF4-FFF2-40B4-BE49-F238E27FC236}">
                <a16:creationId xmlns:a16="http://schemas.microsoft.com/office/drawing/2014/main" id="{8ECC873E-152A-5802-0D73-08FEBA19625E}"/>
              </a:ext>
            </a:extLst>
          </p:cNvPr>
          <p:cNvSpPr>
            <a:spLocks noGrp="1"/>
          </p:cNvSpPr>
          <p:nvPr>
            <p:ph type="body" sz="quarter" idx="10"/>
          </p:nvPr>
        </p:nvSpPr>
        <p:spPr>
          <a:xfrm>
            <a:off x="533400" y="5257800"/>
            <a:ext cx="9199093" cy="843502"/>
          </a:xfrm>
        </p:spPr>
        <p:txBody>
          <a:bodyPr/>
          <a:lstStyle/>
          <a:p>
            <a:r>
              <a:rPr lang="en-US" sz="1800" dirty="0" err="1"/>
              <a:t>ExtendedRpDuration</a:t>
            </a:r>
            <a:r>
              <a:rPr lang="en-US" sz="1800" dirty="0"/>
              <a:t> defines number of MMS packets</a:t>
            </a:r>
          </a:p>
          <a:p>
            <a:endParaRPr lang="en-US" sz="1800" dirty="0"/>
          </a:p>
        </p:txBody>
      </p:sp>
      <p:grpSp>
        <p:nvGrpSpPr>
          <p:cNvPr id="72" name="Group 71">
            <a:extLst>
              <a:ext uri="{FF2B5EF4-FFF2-40B4-BE49-F238E27FC236}">
                <a16:creationId xmlns:a16="http://schemas.microsoft.com/office/drawing/2014/main" id="{8EF02D8C-22A9-D927-C4F0-E482800BD394}"/>
              </a:ext>
            </a:extLst>
          </p:cNvPr>
          <p:cNvGrpSpPr/>
          <p:nvPr/>
        </p:nvGrpSpPr>
        <p:grpSpPr>
          <a:xfrm>
            <a:off x="6120000" y="4680000"/>
            <a:ext cx="2700000" cy="0"/>
            <a:chOff x="3572400" y="4832400"/>
            <a:chExt cx="2700000" cy="0"/>
          </a:xfrm>
        </p:grpSpPr>
        <p:cxnSp>
          <p:nvCxnSpPr>
            <p:cNvPr id="73" name="Straight Arrow Connector 72">
              <a:extLst>
                <a:ext uri="{FF2B5EF4-FFF2-40B4-BE49-F238E27FC236}">
                  <a16:creationId xmlns:a16="http://schemas.microsoft.com/office/drawing/2014/main" id="{7AF0D857-D5E7-7DA8-F3CB-83FE80421C61}"/>
                </a:ext>
              </a:extLst>
            </p:cNvPr>
            <p:cNvCxnSpPr/>
            <p:nvPr/>
          </p:nvCxnSpPr>
          <p:spPr bwMode="auto">
            <a:xfrm>
              <a:off x="357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Straight Arrow Connector 73">
              <a:extLst>
                <a:ext uri="{FF2B5EF4-FFF2-40B4-BE49-F238E27FC236}">
                  <a16:creationId xmlns:a16="http://schemas.microsoft.com/office/drawing/2014/main" id="{C4272A02-C86C-55F7-ACB8-C16EE43DBBFD}"/>
                </a:ext>
              </a:extLst>
            </p:cNvPr>
            <p:cNvCxnSpPr/>
            <p:nvPr/>
          </p:nvCxnSpPr>
          <p:spPr bwMode="auto">
            <a:xfrm>
              <a:off x="411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Straight Arrow Connector 74">
              <a:extLst>
                <a:ext uri="{FF2B5EF4-FFF2-40B4-BE49-F238E27FC236}">
                  <a16:creationId xmlns:a16="http://schemas.microsoft.com/office/drawing/2014/main" id="{3B9F9EDF-2E4B-E2FB-2842-8761808F4D3E}"/>
                </a:ext>
              </a:extLst>
            </p:cNvPr>
            <p:cNvCxnSpPr/>
            <p:nvPr/>
          </p:nvCxnSpPr>
          <p:spPr bwMode="auto">
            <a:xfrm>
              <a:off x="465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Arrow Connector 75">
              <a:extLst>
                <a:ext uri="{FF2B5EF4-FFF2-40B4-BE49-F238E27FC236}">
                  <a16:creationId xmlns:a16="http://schemas.microsoft.com/office/drawing/2014/main" id="{0C358C00-1996-8E58-991D-A3FF8392190B}"/>
                </a:ext>
              </a:extLst>
            </p:cNvPr>
            <p:cNvCxnSpPr/>
            <p:nvPr/>
          </p:nvCxnSpPr>
          <p:spPr bwMode="auto">
            <a:xfrm>
              <a:off x="519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Arrow Connector 76">
              <a:extLst>
                <a:ext uri="{FF2B5EF4-FFF2-40B4-BE49-F238E27FC236}">
                  <a16:creationId xmlns:a16="http://schemas.microsoft.com/office/drawing/2014/main" id="{46976B15-63E6-3F8C-AF19-E567AC4D57D9}"/>
                </a:ext>
              </a:extLst>
            </p:cNvPr>
            <p:cNvCxnSpPr/>
            <p:nvPr/>
          </p:nvCxnSpPr>
          <p:spPr bwMode="auto">
            <a:xfrm>
              <a:off x="5732400" y="4832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7" name="Rectangle 86">
            <a:extLst>
              <a:ext uri="{FF2B5EF4-FFF2-40B4-BE49-F238E27FC236}">
                <a16:creationId xmlns:a16="http://schemas.microsoft.com/office/drawing/2014/main" id="{E6D2B3D0-7DD3-7B10-5B1A-BB3BA5C8100A}"/>
              </a:ext>
            </a:extLst>
          </p:cNvPr>
          <p:cNvSpPr/>
          <p:nvPr/>
        </p:nvSpPr>
        <p:spPr bwMode="auto">
          <a:xfrm>
            <a:off x="9829800" y="3961006"/>
            <a:ext cx="2105467" cy="2287394"/>
          </a:xfrm>
          <a:prstGeom prst="rect">
            <a:avLst/>
          </a:prstGeom>
          <a:solidFill>
            <a:srgbClr val="C2FF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88" name="Straight Arrow Connector 87">
            <a:extLst>
              <a:ext uri="{FF2B5EF4-FFF2-40B4-BE49-F238E27FC236}">
                <a16:creationId xmlns:a16="http://schemas.microsoft.com/office/drawing/2014/main" id="{2D968D5A-5145-15DD-D341-DDCA79D4D865}"/>
              </a:ext>
            </a:extLst>
          </p:cNvPr>
          <p:cNvCxnSpPr/>
          <p:nvPr/>
        </p:nvCxnSpPr>
        <p:spPr bwMode="auto">
          <a:xfrm>
            <a:off x="10035900" y="4302607"/>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Rectangle 88">
            <a:extLst>
              <a:ext uri="{FF2B5EF4-FFF2-40B4-BE49-F238E27FC236}">
                <a16:creationId xmlns:a16="http://schemas.microsoft.com/office/drawing/2014/main" id="{5E8C9C3F-5E52-CBD8-BFF7-302FF4D9B53D}"/>
              </a:ext>
            </a:extLst>
          </p:cNvPr>
          <p:cNvSpPr/>
          <p:nvPr/>
        </p:nvSpPr>
        <p:spPr bwMode="auto">
          <a:xfrm>
            <a:off x="10134600" y="4464207"/>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90" name="Rectangle 89">
            <a:extLst>
              <a:ext uri="{FF2B5EF4-FFF2-40B4-BE49-F238E27FC236}">
                <a16:creationId xmlns:a16="http://schemas.microsoft.com/office/drawing/2014/main" id="{6FF11231-0038-9653-DD0A-AA9FC9EEADC4}"/>
              </a:ext>
            </a:extLst>
          </p:cNvPr>
          <p:cNvSpPr/>
          <p:nvPr/>
        </p:nvSpPr>
        <p:spPr bwMode="auto">
          <a:xfrm>
            <a:off x="10269900" y="4464207"/>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91" name="TextBox 90">
            <a:extLst>
              <a:ext uri="{FF2B5EF4-FFF2-40B4-BE49-F238E27FC236}">
                <a16:creationId xmlns:a16="http://schemas.microsoft.com/office/drawing/2014/main" id="{B112E232-CA92-84CE-A22C-5D1B24473FE2}"/>
              </a:ext>
            </a:extLst>
          </p:cNvPr>
          <p:cNvSpPr txBox="1"/>
          <p:nvPr/>
        </p:nvSpPr>
        <p:spPr>
          <a:xfrm>
            <a:off x="10672954" y="4122608"/>
            <a:ext cx="740908" cy="276999"/>
          </a:xfrm>
          <a:prstGeom prst="rect">
            <a:avLst/>
          </a:prstGeom>
          <a:noFill/>
        </p:spPr>
        <p:txBody>
          <a:bodyPr wrap="none" rtlCol="0">
            <a:spAutoFit/>
          </a:bodyPr>
          <a:lstStyle/>
          <a:p>
            <a:r>
              <a:rPr lang="fi-FI" dirty="0"/>
              <a:t>1 ms slot</a:t>
            </a:r>
            <a:endParaRPr lang="en-US" dirty="0"/>
          </a:p>
        </p:txBody>
      </p:sp>
      <p:sp>
        <p:nvSpPr>
          <p:cNvPr id="92" name="TextBox 91">
            <a:extLst>
              <a:ext uri="{FF2B5EF4-FFF2-40B4-BE49-F238E27FC236}">
                <a16:creationId xmlns:a16="http://schemas.microsoft.com/office/drawing/2014/main" id="{E2563090-007F-0187-B63A-6B81F7DA40F2}"/>
              </a:ext>
            </a:extLst>
          </p:cNvPr>
          <p:cNvSpPr txBox="1"/>
          <p:nvPr/>
        </p:nvSpPr>
        <p:spPr>
          <a:xfrm>
            <a:off x="10668000" y="4616611"/>
            <a:ext cx="1358064" cy="276999"/>
          </a:xfrm>
          <a:prstGeom prst="rect">
            <a:avLst/>
          </a:prstGeom>
          <a:noFill/>
        </p:spPr>
        <p:txBody>
          <a:bodyPr wrap="none" rtlCol="0">
            <a:spAutoFit/>
          </a:bodyPr>
          <a:lstStyle/>
          <a:p>
            <a:r>
              <a:rPr lang="fi-FI" dirty="0"/>
              <a:t>UWB SYNC+SFD</a:t>
            </a:r>
            <a:endParaRPr lang="en-US" dirty="0"/>
          </a:p>
        </p:txBody>
      </p:sp>
      <p:sp>
        <p:nvSpPr>
          <p:cNvPr id="93" name="Rectangle 92">
            <a:extLst>
              <a:ext uri="{FF2B5EF4-FFF2-40B4-BE49-F238E27FC236}">
                <a16:creationId xmlns:a16="http://schemas.microsoft.com/office/drawing/2014/main" id="{23326E7B-B6B2-3DF0-CA48-754E4A21DA60}"/>
              </a:ext>
            </a:extLst>
          </p:cNvPr>
          <p:cNvSpPr/>
          <p:nvPr/>
        </p:nvSpPr>
        <p:spPr bwMode="auto">
          <a:xfrm>
            <a:off x="10134600" y="4997607"/>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94" name="TextBox 93">
            <a:extLst>
              <a:ext uri="{FF2B5EF4-FFF2-40B4-BE49-F238E27FC236}">
                <a16:creationId xmlns:a16="http://schemas.microsoft.com/office/drawing/2014/main" id="{8CD4D27B-A486-C674-ABE0-FEE127E0C3E0}"/>
              </a:ext>
            </a:extLst>
          </p:cNvPr>
          <p:cNvSpPr txBox="1"/>
          <p:nvPr/>
        </p:nvSpPr>
        <p:spPr>
          <a:xfrm>
            <a:off x="10668000" y="5150011"/>
            <a:ext cx="1136850" cy="276999"/>
          </a:xfrm>
          <a:prstGeom prst="rect">
            <a:avLst/>
          </a:prstGeom>
          <a:noFill/>
        </p:spPr>
        <p:txBody>
          <a:bodyPr wrap="none" rtlCol="0">
            <a:spAutoFit/>
          </a:bodyPr>
          <a:lstStyle/>
          <a:p>
            <a:r>
              <a:rPr lang="fi-FI" dirty="0"/>
              <a:t>UWB RSF/RIF</a:t>
            </a:r>
            <a:endParaRPr lang="en-US" dirty="0"/>
          </a:p>
        </p:txBody>
      </p:sp>
      <p:sp>
        <p:nvSpPr>
          <p:cNvPr id="83" name="Right Brace 82">
            <a:extLst>
              <a:ext uri="{FF2B5EF4-FFF2-40B4-BE49-F238E27FC236}">
                <a16:creationId xmlns:a16="http://schemas.microsoft.com/office/drawing/2014/main" id="{CE33D4F2-9E13-83F2-B762-4FFE67FDDB25}"/>
              </a:ext>
            </a:extLst>
          </p:cNvPr>
          <p:cNvSpPr/>
          <p:nvPr/>
        </p:nvSpPr>
        <p:spPr bwMode="auto">
          <a:xfrm rot="16200000">
            <a:off x="2522400" y="1704400"/>
            <a:ext cx="180000" cy="2700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4" name="TextBox 83">
            <a:extLst>
              <a:ext uri="{FF2B5EF4-FFF2-40B4-BE49-F238E27FC236}">
                <a16:creationId xmlns:a16="http://schemas.microsoft.com/office/drawing/2014/main" id="{0BE68408-6AC5-D6E4-82B0-F5BEA2CC0A4B}"/>
              </a:ext>
            </a:extLst>
          </p:cNvPr>
          <p:cNvSpPr txBox="1"/>
          <p:nvPr/>
        </p:nvSpPr>
        <p:spPr>
          <a:xfrm>
            <a:off x="2156185" y="2667000"/>
            <a:ext cx="912429" cy="276999"/>
          </a:xfrm>
          <a:prstGeom prst="rect">
            <a:avLst/>
          </a:prstGeom>
          <a:noFill/>
        </p:spPr>
        <p:txBody>
          <a:bodyPr wrap="none" rtlCol="0">
            <a:spAutoFit/>
          </a:bodyPr>
          <a:lstStyle/>
          <a:p>
            <a:r>
              <a:rPr lang="fi-FI" dirty="0"/>
              <a:t>RpDuration</a:t>
            </a:r>
            <a:endParaRPr lang="en-US" dirty="0"/>
          </a:p>
        </p:txBody>
      </p:sp>
      <p:grpSp>
        <p:nvGrpSpPr>
          <p:cNvPr id="106" name="Group 105">
            <a:extLst>
              <a:ext uri="{FF2B5EF4-FFF2-40B4-BE49-F238E27FC236}">
                <a16:creationId xmlns:a16="http://schemas.microsoft.com/office/drawing/2014/main" id="{6A544EFA-FE02-C28D-DB8A-738F3D3711C5}"/>
              </a:ext>
            </a:extLst>
          </p:cNvPr>
          <p:cNvGrpSpPr/>
          <p:nvPr/>
        </p:nvGrpSpPr>
        <p:grpSpPr>
          <a:xfrm>
            <a:off x="720000" y="3234400"/>
            <a:ext cx="3242400" cy="365600"/>
            <a:chOff x="720000" y="3234400"/>
            <a:chExt cx="3242400" cy="365600"/>
          </a:xfrm>
        </p:grpSpPr>
        <p:cxnSp>
          <p:nvCxnSpPr>
            <p:cNvPr id="30" name="Straight Arrow Connector 29">
              <a:extLst>
                <a:ext uri="{FF2B5EF4-FFF2-40B4-BE49-F238E27FC236}">
                  <a16:creationId xmlns:a16="http://schemas.microsoft.com/office/drawing/2014/main" id="{52E29F4A-FD4F-8158-0492-CE56781EB994}"/>
                </a:ext>
              </a:extLst>
            </p:cNvPr>
            <p:cNvCxnSpPr/>
            <p:nvPr/>
          </p:nvCxnSpPr>
          <p:spPr bwMode="auto">
            <a:xfrm>
              <a:off x="1262400" y="3594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36">
              <a:extLst>
                <a:ext uri="{FF2B5EF4-FFF2-40B4-BE49-F238E27FC236}">
                  <a16:creationId xmlns:a16="http://schemas.microsoft.com/office/drawing/2014/main" id="{AE83D8D2-A01F-10EA-57E9-74944E6FBFAC}"/>
                </a:ext>
              </a:extLst>
            </p:cNvPr>
            <p:cNvCxnSpPr/>
            <p:nvPr/>
          </p:nvCxnSpPr>
          <p:spPr bwMode="auto">
            <a:xfrm>
              <a:off x="1802400" y="3594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Rectangle 48">
              <a:extLst>
                <a:ext uri="{FF2B5EF4-FFF2-40B4-BE49-F238E27FC236}">
                  <a16:creationId xmlns:a16="http://schemas.microsoft.com/office/drawing/2014/main" id="{FF8B2206-6EB3-F3ED-1247-22B193955C74}"/>
                </a:ext>
              </a:extLst>
            </p:cNvPr>
            <p:cNvSpPr/>
            <p:nvPr/>
          </p:nvSpPr>
          <p:spPr bwMode="auto">
            <a:xfrm>
              <a:off x="1262400" y="32344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78" name="Rectangle 77">
              <a:extLst>
                <a:ext uri="{FF2B5EF4-FFF2-40B4-BE49-F238E27FC236}">
                  <a16:creationId xmlns:a16="http://schemas.microsoft.com/office/drawing/2014/main" id="{EE997C08-C09B-1207-3A3C-008BB4C18BAD}"/>
                </a:ext>
              </a:extLst>
            </p:cNvPr>
            <p:cNvSpPr/>
            <p:nvPr/>
          </p:nvSpPr>
          <p:spPr bwMode="auto">
            <a:xfrm>
              <a:off x="1802400" y="32344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79" name="Group 78">
              <a:extLst>
                <a:ext uri="{FF2B5EF4-FFF2-40B4-BE49-F238E27FC236}">
                  <a16:creationId xmlns:a16="http://schemas.microsoft.com/office/drawing/2014/main" id="{12B1612A-737B-EA2D-2738-9AB77BFE98A6}"/>
                </a:ext>
              </a:extLst>
            </p:cNvPr>
            <p:cNvGrpSpPr/>
            <p:nvPr/>
          </p:nvGrpSpPr>
          <p:grpSpPr>
            <a:xfrm>
              <a:off x="2342400" y="3234400"/>
              <a:ext cx="1080000" cy="360000"/>
              <a:chOff x="720000" y="3240000"/>
              <a:chExt cx="2160000" cy="360000"/>
            </a:xfrm>
          </p:grpSpPr>
          <p:cxnSp>
            <p:nvCxnSpPr>
              <p:cNvPr id="85" name="Straight Arrow Connector 84">
                <a:extLst>
                  <a:ext uri="{FF2B5EF4-FFF2-40B4-BE49-F238E27FC236}">
                    <a16:creationId xmlns:a16="http://schemas.microsoft.com/office/drawing/2014/main" id="{A2C71906-3A17-93F4-717C-5357A4D28ED4}"/>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Straight Arrow Connector 85">
                <a:extLst>
                  <a:ext uri="{FF2B5EF4-FFF2-40B4-BE49-F238E27FC236}">
                    <a16:creationId xmlns:a16="http://schemas.microsoft.com/office/drawing/2014/main" id="{FCC649D0-92CE-8057-9D62-D409DED73B3E}"/>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5" name="Rectangle 94">
                <a:extLst>
                  <a:ext uri="{FF2B5EF4-FFF2-40B4-BE49-F238E27FC236}">
                    <a16:creationId xmlns:a16="http://schemas.microsoft.com/office/drawing/2014/main" id="{FBBEFCD0-54DB-6A3B-4A06-C2DA3D64BB9D}"/>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96" name="Rectangle 95">
                <a:extLst>
                  <a:ext uri="{FF2B5EF4-FFF2-40B4-BE49-F238E27FC236}">
                    <a16:creationId xmlns:a16="http://schemas.microsoft.com/office/drawing/2014/main" id="{A1BD37BA-E51F-35DB-3D40-85B62CEA7A33}"/>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80" name="Straight Arrow Connector 79">
              <a:extLst>
                <a:ext uri="{FF2B5EF4-FFF2-40B4-BE49-F238E27FC236}">
                  <a16:creationId xmlns:a16="http://schemas.microsoft.com/office/drawing/2014/main" id="{CB8CC65E-DB38-706A-0B23-8F40A80AA19B}"/>
                </a:ext>
              </a:extLst>
            </p:cNvPr>
            <p:cNvCxnSpPr/>
            <p:nvPr/>
          </p:nvCxnSpPr>
          <p:spPr bwMode="auto">
            <a:xfrm>
              <a:off x="3422400" y="3594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Rectangle 80">
              <a:extLst>
                <a:ext uri="{FF2B5EF4-FFF2-40B4-BE49-F238E27FC236}">
                  <a16:creationId xmlns:a16="http://schemas.microsoft.com/office/drawing/2014/main" id="{B3CF9461-B681-D4D8-0198-17A9C4FD2770}"/>
                </a:ext>
              </a:extLst>
            </p:cNvPr>
            <p:cNvSpPr/>
            <p:nvPr/>
          </p:nvSpPr>
          <p:spPr bwMode="auto">
            <a:xfrm>
              <a:off x="3422400" y="32344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2" name="Rectangle 81">
              <a:extLst>
                <a:ext uri="{FF2B5EF4-FFF2-40B4-BE49-F238E27FC236}">
                  <a16:creationId xmlns:a16="http://schemas.microsoft.com/office/drawing/2014/main" id="{EBA2096D-CD4D-DADB-78FB-7F20430D51F4}"/>
                </a:ext>
              </a:extLst>
            </p:cNvPr>
            <p:cNvSpPr/>
            <p:nvPr/>
          </p:nvSpPr>
          <p:spPr bwMode="auto">
            <a:xfrm>
              <a:off x="1397700" y="3234400"/>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45" name="Straight Arrow Connector 44">
              <a:extLst>
                <a:ext uri="{FF2B5EF4-FFF2-40B4-BE49-F238E27FC236}">
                  <a16:creationId xmlns:a16="http://schemas.microsoft.com/office/drawing/2014/main" id="{78CD05EC-2B3F-CD9E-FCB0-19C8C9E7401B}"/>
                </a:ext>
              </a:extLst>
            </p:cNvPr>
            <p:cNvCxnSpPr/>
            <p:nvPr/>
          </p:nvCxnSpPr>
          <p:spPr bwMode="auto">
            <a:xfrm>
              <a:off x="34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Arrow Connector 4">
              <a:extLst>
                <a:ext uri="{FF2B5EF4-FFF2-40B4-BE49-F238E27FC236}">
                  <a16:creationId xmlns:a16="http://schemas.microsoft.com/office/drawing/2014/main" id="{C5A51835-47BC-C620-19EC-3BCCDE4A640F}"/>
                </a:ext>
              </a:extLst>
            </p:cNvPr>
            <p:cNvCxnSpPr/>
            <p:nvPr/>
          </p:nvCxnSpPr>
          <p:spPr bwMode="auto">
            <a:xfrm>
              <a:off x="7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tangle 34">
              <a:extLst>
                <a:ext uri="{FF2B5EF4-FFF2-40B4-BE49-F238E27FC236}">
                  <a16:creationId xmlns:a16="http://schemas.microsoft.com/office/drawing/2014/main" id="{5D001197-929E-D025-375E-7FD8F01659B8}"/>
                </a:ext>
              </a:extLst>
            </p:cNvPr>
            <p:cNvSpPr/>
            <p:nvPr/>
          </p:nvSpPr>
          <p:spPr bwMode="auto">
            <a:xfrm>
              <a:off x="72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48" name="Rectangle 47">
              <a:extLst>
                <a:ext uri="{FF2B5EF4-FFF2-40B4-BE49-F238E27FC236}">
                  <a16:creationId xmlns:a16="http://schemas.microsoft.com/office/drawing/2014/main" id="{0293D17C-D15D-84A1-4351-4F757E5CF01A}"/>
                </a:ext>
              </a:extLst>
            </p:cNvPr>
            <p:cNvSpPr/>
            <p:nvPr/>
          </p:nvSpPr>
          <p:spPr bwMode="auto">
            <a:xfrm>
              <a:off x="856800" y="3240000"/>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98" name="Rectangle 97">
              <a:extLst>
                <a:ext uri="{FF2B5EF4-FFF2-40B4-BE49-F238E27FC236}">
                  <a16:creationId xmlns:a16="http://schemas.microsoft.com/office/drawing/2014/main" id="{2EB20358-8FF4-A521-3268-206764ACFAC8}"/>
                </a:ext>
              </a:extLst>
            </p:cNvPr>
            <p:cNvSpPr/>
            <p:nvPr/>
          </p:nvSpPr>
          <p:spPr bwMode="auto">
            <a:xfrm>
              <a:off x="893400" y="3240000"/>
              <a:ext cx="72000" cy="3600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107" name="Group 106">
            <a:extLst>
              <a:ext uri="{FF2B5EF4-FFF2-40B4-BE49-F238E27FC236}">
                <a16:creationId xmlns:a16="http://schemas.microsoft.com/office/drawing/2014/main" id="{79AFD3A0-7710-A767-125B-FC66C1768CD7}"/>
              </a:ext>
            </a:extLst>
          </p:cNvPr>
          <p:cNvGrpSpPr/>
          <p:nvPr/>
        </p:nvGrpSpPr>
        <p:grpSpPr>
          <a:xfrm>
            <a:off x="3960000" y="4320000"/>
            <a:ext cx="3240000" cy="360000"/>
            <a:chOff x="720000" y="3234400"/>
            <a:chExt cx="3242400" cy="365600"/>
          </a:xfrm>
        </p:grpSpPr>
        <p:cxnSp>
          <p:nvCxnSpPr>
            <p:cNvPr id="108" name="Straight Arrow Connector 107">
              <a:extLst>
                <a:ext uri="{FF2B5EF4-FFF2-40B4-BE49-F238E27FC236}">
                  <a16:creationId xmlns:a16="http://schemas.microsoft.com/office/drawing/2014/main" id="{DE34AB2A-9CC6-1B0D-0F4C-4D238CA8B0D5}"/>
                </a:ext>
              </a:extLst>
            </p:cNvPr>
            <p:cNvCxnSpPr/>
            <p:nvPr/>
          </p:nvCxnSpPr>
          <p:spPr bwMode="auto">
            <a:xfrm>
              <a:off x="1262400" y="3594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Straight Arrow Connector 108">
              <a:extLst>
                <a:ext uri="{FF2B5EF4-FFF2-40B4-BE49-F238E27FC236}">
                  <a16:creationId xmlns:a16="http://schemas.microsoft.com/office/drawing/2014/main" id="{2D24F316-CA2B-E8D3-CCC7-368FCB4D958D}"/>
                </a:ext>
              </a:extLst>
            </p:cNvPr>
            <p:cNvCxnSpPr/>
            <p:nvPr/>
          </p:nvCxnSpPr>
          <p:spPr bwMode="auto">
            <a:xfrm>
              <a:off x="1802400" y="3594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Rectangle 109">
              <a:extLst>
                <a:ext uri="{FF2B5EF4-FFF2-40B4-BE49-F238E27FC236}">
                  <a16:creationId xmlns:a16="http://schemas.microsoft.com/office/drawing/2014/main" id="{D0774A7F-5D91-6CDA-ABCA-0293C584E4DC}"/>
                </a:ext>
              </a:extLst>
            </p:cNvPr>
            <p:cNvSpPr/>
            <p:nvPr/>
          </p:nvSpPr>
          <p:spPr bwMode="auto">
            <a:xfrm>
              <a:off x="1262400" y="32344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11" name="Rectangle 110">
              <a:extLst>
                <a:ext uri="{FF2B5EF4-FFF2-40B4-BE49-F238E27FC236}">
                  <a16:creationId xmlns:a16="http://schemas.microsoft.com/office/drawing/2014/main" id="{E974630C-0051-A552-9D95-32DBE8DE02C8}"/>
                </a:ext>
              </a:extLst>
            </p:cNvPr>
            <p:cNvSpPr/>
            <p:nvPr/>
          </p:nvSpPr>
          <p:spPr bwMode="auto">
            <a:xfrm>
              <a:off x="1802400" y="32344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112" name="Group 111">
              <a:extLst>
                <a:ext uri="{FF2B5EF4-FFF2-40B4-BE49-F238E27FC236}">
                  <a16:creationId xmlns:a16="http://schemas.microsoft.com/office/drawing/2014/main" id="{3EBA89D5-BC30-EE8A-99A1-0A22E38F7A5A}"/>
                </a:ext>
              </a:extLst>
            </p:cNvPr>
            <p:cNvGrpSpPr/>
            <p:nvPr/>
          </p:nvGrpSpPr>
          <p:grpSpPr>
            <a:xfrm>
              <a:off x="2342400" y="3234400"/>
              <a:ext cx="1080000" cy="360000"/>
              <a:chOff x="720000" y="3240000"/>
              <a:chExt cx="2160000" cy="360000"/>
            </a:xfrm>
          </p:grpSpPr>
          <p:cxnSp>
            <p:nvCxnSpPr>
              <p:cNvPr id="121" name="Straight Arrow Connector 120">
                <a:extLst>
                  <a:ext uri="{FF2B5EF4-FFF2-40B4-BE49-F238E27FC236}">
                    <a16:creationId xmlns:a16="http://schemas.microsoft.com/office/drawing/2014/main" id="{D10CB918-470C-4138-B5E5-C4227DF813F3}"/>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Straight Arrow Connector 121">
                <a:extLst>
                  <a:ext uri="{FF2B5EF4-FFF2-40B4-BE49-F238E27FC236}">
                    <a16:creationId xmlns:a16="http://schemas.microsoft.com/office/drawing/2014/main" id="{AC6627BC-77FF-91AA-5E16-4FA92C7FF755}"/>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3" name="Rectangle 122">
                <a:extLst>
                  <a:ext uri="{FF2B5EF4-FFF2-40B4-BE49-F238E27FC236}">
                    <a16:creationId xmlns:a16="http://schemas.microsoft.com/office/drawing/2014/main" id="{5F342343-9A30-0CBF-6031-D274E50D73AA}"/>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4" name="Rectangle 123">
                <a:extLst>
                  <a:ext uri="{FF2B5EF4-FFF2-40B4-BE49-F238E27FC236}">
                    <a16:creationId xmlns:a16="http://schemas.microsoft.com/office/drawing/2014/main" id="{1E05F8F0-AEB7-3394-36FF-3F9EC9D68FB7}"/>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113" name="Straight Arrow Connector 112">
              <a:extLst>
                <a:ext uri="{FF2B5EF4-FFF2-40B4-BE49-F238E27FC236}">
                  <a16:creationId xmlns:a16="http://schemas.microsoft.com/office/drawing/2014/main" id="{5D11439E-A774-679D-44FC-F38479D15523}"/>
                </a:ext>
              </a:extLst>
            </p:cNvPr>
            <p:cNvCxnSpPr/>
            <p:nvPr/>
          </p:nvCxnSpPr>
          <p:spPr bwMode="auto">
            <a:xfrm>
              <a:off x="3422400" y="35944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Rectangle 113">
              <a:extLst>
                <a:ext uri="{FF2B5EF4-FFF2-40B4-BE49-F238E27FC236}">
                  <a16:creationId xmlns:a16="http://schemas.microsoft.com/office/drawing/2014/main" id="{06F54731-1800-8605-7C1B-5115DCF7DF6A}"/>
                </a:ext>
              </a:extLst>
            </p:cNvPr>
            <p:cNvSpPr/>
            <p:nvPr/>
          </p:nvSpPr>
          <p:spPr bwMode="auto">
            <a:xfrm>
              <a:off x="3422400" y="32344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15" name="Rectangle 114">
              <a:extLst>
                <a:ext uri="{FF2B5EF4-FFF2-40B4-BE49-F238E27FC236}">
                  <a16:creationId xmlns:a16="http://schemas.microsoft.com/office/drawing/2014/main" id="{9CA8F6C3-6D6D-046A-CAD6-89FB6B267644}"/>
                </a:ext>
              </a:extLst>
            </p:cNvPr>
            <p:cNvSpPr/>
            <p:nvPr/>
          </p:nvSpPr>
          <p:spPr bwMode="auto">
            <a:xfrm>
              <a:off x="1397700" y="3234400"/>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116" name="Straight Arrow Connector 115">
              <a:extLst>
                <a:ext uri="{FF2B5EF4-FFF2-40B4-BE49-F238E27FC236}">
                  <a16:creationId xmlns:a16="http://schemas.microsoft.com/office/drawing/2014/main" id="{C7FD4D20-2B66-CE69-CE71-D1E6F3C63285}"/>
                </a:ext>
              </a:extLst>
            </p:cNvPr>
            <p:cNvCxnSpPr/>
            <p:nvPr/>
          </p:nvCxnSpPr>
          <p:spPr bwMode="auto">
            <a:xfrm>
              <a:off x="34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Straight Arrow Connector 116">
              <a:extLst>
                <a:ext uri="{FF2B5EF4-FFF2-40B4-BE49-F238E27FC236}">
                  <a16:creationId xmlns:a16="http://schemas.microsoft.com/office/drawing/2014/main" id="{7ADEA776-61DA-A225-931A-6CAEB544501E}"/>
                </a:ext>
              </a:extLst>
            </p:cNvPr>
            <p:cNvCxnSpPr/>
            <p:nvPr/>
          </p:nvCxnSpPr>
          <p:spPr bwMode="auto">
            <a:xfrm>
              <a:off x="720000" y="360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Rectangle 117">
              <a:extLst>
                <a:ext uri="{FF2B5EF4-FFF2-40B4-BE49-F238E27FC236}">
                  <a16:creationId xmlns:a16="http://schemas.microsoft.com/office/drawing/2014/main" id="{A50C529C-8CCE-9B24-0A97-BDE180D7B662}"/>
                </a:ext>
              </a:extLst>
            </p:cNvPr>
            <p:cNvSpPr/>
            <p:nvPr/>
          </p:nvSpPr>
          <p:spPr bwMode="auto">
            <a:xfrm>
              <a:off x="720000" y="3240000"/>
              <a:ext cx="1353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19" name="Rectangle 118">
              <a:extLst>
                <a:ext uri="{FF2B5EF4-FFF2-40B4-BE49-F238E27FC236}">
                  <a16:creationId xmlns:a16="http://schemas.microsoft.com/office/drawing/2014/main" id="{70D47D37-BA9B-CCFD-3F74-906311583545}"/>
                </a:ext>
              </a:extLst>
            </p:cNvPr>
            <p:cNvSpPr/>
            <p:nvPr/>
          </p:nvSpPr>
          <p:spPr bwMode="auto">
            <a:xfrm>
              <a:off x="856800" y="3240000"/>
              <a:ext cx="36000" cy="359997"/>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0" name="Rectangle 119">
              <a:extLst>
                <a:ext uri="{FF2B5EF4-FFF2-40B4-BE49-F238E27FC236}">
                  <a16:creationId xmlns:a16="http://schemas.microsoft.com/office/drawing/2014/main" id="{11FD3412-3F97-52C6-6147-432DAD2EB4A6}"/>
                </a:ext>
              </a:extLst>
            </p:cNvPr>
            <p:cNvSpPr/>
            <p:nvPr/>
          </p:nvSpPr>
          <p:spPr bwMode="auto">
            <a:xfrm>
              <a:off x="893400" y="3240000"/>
              <a:ext cx="72000" cy="360000"/>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cxnSp>
        <p:nvCxnSpPr>
          <p:cNvPr id="125" name="Straight Arrow Connector 124">
            <a:extLst>
              <a:ext uri="{FF2B5EF4-FFF2-40B4-BE49-F238E27FC236}">
                <a16:creationId xmlns:a16="http://schemas.microsoft.com/office/drawing/2014/main" id="{CC084C14-EDB9-5A3F-AF86-BB8035114245}"/>
              </a:ext>
            </a:extLst>
          </p:cNvPr>
          <p:cNvCxnSpPr/>
          <p:nvPr/>
        </p:nvCxnSpPr>
        <p:spPr bwMode="auto">
          <a:xfrm>
            <a:off x="3420000" y="4680000"/>
            <a:ext cx="54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Straight Arrow Connector 126">
            <a:extLst>
              <a:ext uri="{FF2B5EF4-FFF2-40B4-BE49-F238E27FC236}">
                <a16:creationId xmlns:a16="http://schemas.microsoft.com/office/drawing/2014/main" id="{83F613C3-CA5C-B350-019D-7AD425D4E1E9}"/>
              </a:ext>
            </a:extLst>
          </p:cNvPr>
          <p:cNvCxnSpPr/>
          <p:nvPr/>
        </p:nvCxnSpPr>
        <p:spPr bwMode="auto">
          <a:xfrm>
            <a:off x="7741999" y="3594486"/>
            <a:ext cx="5396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Straight Arrow Connector 127">
            <a:extLst>
              <a:ext uri="{FF2B5EF4-FFF2-40B4-BE49-F238E27FC236}">
                <a16:creationId xmlns:a16="http://schemas.microsoft.com/office/drawing/2014/main" id="{09F0FE22-5757-14DA-3ADB-254117C3A3A1}"/>
              </a:ext>
            </a:extLst>
          </p:cNvPr>
          <p:cNvCxnSpPr/>
          <p:nvPr/>
        </p:nvCxnSpPr>
        <p:spPr bwMode="auto">
          <a:xfrm>
            <a:off x="8281599" y="3594486"/>
            <a:ext cx="5396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Rectangle 128">
            <a:extLst>
              <a:ext uri="{FF2B5EF4-FFF2-40B4-BE49-F238E27FC236}">
                <a16:creationId xmlns:a16="http://schemas.microsoft.com/office/drawing/2014/main" id="{70FA63AD-3301-6DE5-40E7-8495C4C5BFD5}"/>
              </a:ext>
            </a:extLst>
          </p:cNvPr>
          <p:cNvSpPr/>
          <p:nvPr/>
        </p:nvSpPr>
        <p:spPr bwMode="auto">
          <a:xfrm>
            <a:off x="7741999" y="3240000"/>
            <a:ext cx="135200" cy="35448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30" name="Rectangle 129">
            <a:extLst>
              <a:ext uri="{FF2B5EF4-FFF2-40B4-BE49-F238E27FC236}">
                <a16:creationId xmlns:a16="http://schemas.microsoft.com/office/drawing/2014/main" id="{61BCBCC3-CE92-6D22-E3DE-AAFE37096E5F}"/>
              </a:ext>
            </a:extLst>
          </p:cNvPr>
          <p:cNvSpPr/>
          <p:nvPr/>
        </p:nvSpPr>
        <p:spPr bwMode="auto">
          <a:xfrm>
            <a:off x="8281599" y="3240000"/>
            <a:ext cx="135200" cy="35448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nvGrpSpPr>
          <p:cNvPr id="131" name="Group 130">
            <a:extLst>
              <a:ext uri="{FF2B5EF4-FFF2-40B4-BE49-F238E27FC236}">
                <a16:creationId xmlns:a16="http://schemas.microsoft.com/office/drawing/2014/main" id="{9CE3D021-CE12-C4ED-4E77-68E41DC1867C}"/>
              </a:ext>
            </a:extLst>
          </p:cNvPr>
          <p:cNvGrpSpPr/>
          <p:nvPr/>
        </p:nvGrpSpPr>
        <p:grpSpPr>
          <a:xfrm>
            <a:off x="8821199" y="3240000"/>
            <a:ext cx="1079201" cy="354486"/>
            <a:chOff x="720000" y="3240000"/>
            <a:chExt cx="2160000" cy="360000"/>
          </a:xfrm>
        </p:grpSpPr>
        <p:cxnSp>
          <p:nvCxnSpPr>
            <p:cNvPr id="140" name="Straight Arrow Connector 139">
              <a:extLst>
                <a:ext uri="{FF2B5EF4-FFF2-40B4-BE49-F238E27FC236}">
                  <a16:creationId xmlns:a16="http://schemas.microsoft.com/office/drawing/2014/main" id="{7E197A2C-04A8-4A8A-FDB7-1B56C40D0E54}"/>
                </a:ext>
              </a:extLst>
            </p:cNvPr>
            <p:cNvCxnSpPr/>
            <p:nvPr/>
          </p:nvCxnSpPr>
          <p:spPr bwMode="auto">
            <a:xfrm>
              <a:off x="72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1" name="Straight Arrow Connector 140">
              <a:extLst>
                <a:ext uri="{FF2B5EF4-FFF2-40B4-BE49-F238E27FC236}">
                  <a16:creationId xmlns:a16="http://schemas.microsoft.com/office/drawing/2014/main" id="{4B84AFBA-7B6A-9747-C44D-3A754D02F653}"/>
                </a:ext>
              </a:extLst>
            </p:cNvPr>
            <p:cNvCxnSpPr/>
            <p:nvPr/>
          </p:nvCxnSpPr>
          <p:spPr bwMode="auto">
            <a:xfrm>
              <a:off x="1800000" y="3600000"/>
              <a:ext cx="10800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2" name="Rectangle 141">
              <a:extLst>
                <a:ext uri="{FF2B5EF4-FFF2-40B4-BE49-F238E27FC236}">
                  <a16:creationId xmlns:a16="http://schemas.microsoft.com/office/drawing/2014/main" id="{EA236CE0-F3E1-0B68-040B-CCD4E40C0B98}"/>
                </a:ext>
              </a:extLst>
            </p:cNvPr>
            <p:cNvSpPr/>
            <p:nvPr/>
          </p:nvSpPr>
          <p:spPr bwMode="auto">
            <a:xfrm>
              <a:off x="72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43" name="Rectangle 142">
              <a:extLst>
                <a:ext uri="{FF2B5EF4-FFF2-40B4-BE49-F238E27FC236}">
                  <a16:creationId xmlns:a16="http://schemas.microsoft.com/office/drawing/2014/main" id="{CE70D397-17DF-78DA-AFF7-A7AC6A2ADC0F}"/>
                </a:ext>
              </a:extLst>
            </p:cNvPr>
            <p:cNvSpPr/>
            <p:nvPr/>
          </p:nvSpPr>
          <p:spPr bwMode="auto">
            <a:xfrm>
              <a:off x="1800000" y="3240000"/>
              <a:ext cx="270600" cy="360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cxnSp>
        <p:nvCxnSpPr>
          <p:cNvPr id="132" name="Straight Arrow Connector 131">
            <a:extLst>
              <a:ext uri="{FF2B5EF4-FFF2-40B4-BE49-F238E27FC236}">
                <a16:creationId xmlns:a16="http://schemas.microsoft.com/office/drawing/2014/main" id="{F44F2666-E8B6-7F90-4479-165A7DB54161}"/>
              </a:ext>
            </a:extLst>
          </p:cNvPr>
          <p:cNvCxnSpPr/>
          <p:nvPr/>
        </p:nvCxnSpPr>
        <p:spPr bwMode="auto">
          <a:xfrm>
            <a:off x="9900400" y="3594486"/>
            <a:ext cx="5396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 name="Rectangle 132">
            <a:extLst>
              <a:ext uri="{FF2B5EF4-FFF2-40B4-BE49-F238E27FC236}">
                <a16:creationId xmlns:a16="http://schemas.microsoft.com/office/drawing/2014/main" id="{15987D09-B966-4626-EEDE-2E8E190B00EA}"/>
              </a:ext>
            </a:extLst>
          </p:cNvPr>
          <p:cNvSpPr/>
          <p:nvPr/>
        </p:nvSpPr>
        <p:spPr bwMode="auto">
          <a:xfrm>
            <a:off x="9900400" y="3240000"/>
            <a:ext cx="135200" cy="35448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4" name="Rectangle 133">
            <a:extLst>
              <a:ext uri="{FF2B5EF4-FFF2-40B4-BE49-F238E27FC236}">
                <a16:creationId xmlns:a16="http://schemas.microsoft.com/office/drawing/2014/main" id="{7E69DF95-1C83-959B-7428-676077ACB79E}"/>
              </a:ext>
            </a:extLst>
          </p:cNvPr>
          <p:cNvSpPr/>
          <p:nvPr/>
        </p:nvSpPr>
        <p:spPr bwMode="auto">
          <a:xfrm>
            <a:off x="7877198" y="3240000"/>
            <a:ext cx="35973" cy="354483"/>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cxnSp>
        <p:nvCxnSpPr>
          <p:cNvPr id="135" name="Straight Arrow Connector 134">
            <a:extLst>
              <a:ext uri="{FF2B5EF4-FFF2-40B4-BE49-F238E27FC236}">
                <a16:creationId xmlns:a16="http://schemas.microsoft.com/office/drawing/2014/main" id="{6B42D58C-3367-D558-4701-8A50A8125299}"/>
              </a:ext>
            </a:extLst>
          </p:cNvPr>
          <p:cNvCxnSpPr/>
          <p:nvPr/>
        </p:nvCxnSpPr>
        <p:spPr bwMode="auto">
          <a:xfrm>
            <a:off x="9898001" y="3600000"/>
            <a:ext cx="5396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Arrow Connector 135">
            <a:extLst>
              <a:ext uri="{FF2B5EF4-FFF2-40B4-BE49-F238E27FC236}">
                <a16:creationId xmlns:a16="http://schemas.microsoft.com/office/drawing/2014/main" id="{9DB2153C-1C0B-0D05-2163-E4ECCA75D2B9}"/>
              </a:ext>
            </a:extLst>
          </p:cNvPr>
          <p:cNvCxnSpPr/>
          <p:nvPr/>
        </p:nvCxnSpPr>
        <p:spPr bwMode="auto">
          <a:xfrm>
            <a:off x="7200000" y="3600000"/>
            <a:ext cx="539600" cy="0"/>
          </a:xfrm>
          <a:prstGeom prst="straightConnector1">
            <a:avLst/>
          </a:prstGeom>
          <a:solidFill>
            <a:schemeClr val="accent1"/>
          </a:solidFill>
          <a:ln w="31750" cap="flat" cmpd="sng" algn="ctr">
            <a:solidFill>
              <a:schemeClr val="tx1"/>
            </a:solidFill>
            <a:prstDash val="solid"/>
            <a:round/>
            <a:headEnd type="stealth"/>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4" name="Group 143">
            <a:extLst>
              <a:ext uri="{FF2B5EF4-FFF2-40B4-BE49-F238E27FC236}">
                <a16:creationId xmlns:a16="http://schemas.microsoft.com/office/drawing/2014/main" id="{23C26C21-CB6F-ED2D-317C-EEDB67AEF381}"/>
              </a:ext>
            </a:extLst>
          </p:cNvPr>
          <p:cNvGrpSpPr/>
          <p:nvPr/>
        </p:nvGrpSpPr>
        <p:grpSpPr>
          <a:xfrm>
            <a:off x="7200000" y="3245514"/>
            <a:ext cx="245219" cy="354486"/>
            <a:chOff x="7200000" y="3245514"/>
            <a:chExt cx="245219" cy="354486"/>
          </a:xfrm>
        </p:grpSpPr>
        <p:sp>
          <p:nvSpPr>
            <p:cNvPr id="137" name="Rectangle 136">
              <a:extLst>
                <a:ext uri="{FF2B5EF4-FFF2-40B4-BE49-F238E27FC236}">
                  <a16:creationId xmlns:a16="http://schemas.microsoft.com/office/drawing/2014/main" id="{103BE810-5C11-0183-C346-FDDFE5DC4BE5}"/>
                </a:ext>
              </a:extLst>
            </p:cNvPr>
            <p:cNvSpPr/>
            <p:nvPr/>
          </p:nvSpPr>
          <p:spPr bwMode="auto">
            <a:xfrm>
              <a:off x="7200000" y="3245514"/>
              <a:ext cx="135200" cy="35448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38" name="Rectangle 137">
              <a:extLst>
                <a:ext uri="{FF2B5EF4-FFF2-40B4-BE49-F238E27FC236}">
                  <a16:creationId xmlns:a16="http://schemas.microsoft.com/office/drawing/2014/main" id="{4176351F-74F4-2F43-3E7C-493A8FB2F0DD}"/>
                </a:ext>
              </a:extLst>
            </p:cNvPr>
            <p:cNvSpPr/>
            <p:nvPr/>
          </p:nvSpPr>
          <p:spPr bwMode="auto">
            <a:xfrm>
              <a:off x="7336699" y="3245514"/>
              <a:ext cx="35973" cy="354483"/>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39" name="Rectangle 138">
              <a:extLst>
                <a:ext uri="{FF2B5EF4-FFF2-40B4-BE49-F238E27FC236}">
                  <a16:creationId xmlns:a16="http://schemas.microsoft.com/office/drawing/2014/main" id="{666DA524-C9E6-470A-4CE7-F3E781DBB7E7}"/>
                </a:ext>
              </a:extLst>
            </p:cNvPr>
            <p:cNvSpPr/>
            <p:nvPr/>
          </p:nvSpPr>
          <p:spPr bwMode="auto">
            <a:xfrm>
              <a:off x="7373272" y="3245514"/>
              <a:ext cx="71947" cy="354486"/>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145" name="Group 144">
            <a:extLst>
              <a:ext uri="{FF2B5EF4-FFF2-40B4-BE49-F238E27FC236}">
                <a16:creationId xmlns:a16="http://schemas.microsoft.com/office/drawing/2014/main" id="{C978EA34-04DE-A5EA-43E9-757DC12F5C3E}"/>
              </a:ext>
            </a:extLst>
          </p:cNvPr>
          <p:cNvGrpSpPr/>
          <p:nvPr/>
        </p:nvGrpSpPr>
        <p:grpSpPr>
          <a:xfrm>
            <a:off x="10131756" y="5544350"/>
            <a:ext cx="245219" cy="354486"/>
            <a:chOff x="7200000" y="3245514"/>
            <a:chExt cx="245219" cy="354486"/>
          </a:xfrm>
        </p:grpSpPr>
        <p:sp>
          <p:nvSpPr>
            <p:cNvPr id="146" name="Rectangle 145">
              <a:extLst>
                <a:ext uri="{FF2B5EF4-FFF2-40B4-BE49-F238E27FC236}">
                  <a16:creationId xmlns:a16="http://schemas.microsoft.com/office/drawing/2014/main" id="{0727D24C-86F1-DD4B-3DDF-65859CC85895}"/>
                </a:ext>
              </a:extLst>
            </p:cNvPr>
            <p:cNvSpPr/>
            <p:nvPr/>
          </p:nvSpPr>
          <p:spPr bwMode="auto">
            <a:xfrm>
              <a:off x="7200000" y="3245514"/>
              <a:ext cx="135200" cy="35448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47" name="Rectangle 146">
              <a:extLst>
                <a:ext uri="{FF2B5EF4-FFF2-40B4-BE49-F238E27FC236}">
                  <a16:creationId xmlns:a16="http://schemas.microsoft.com/office/drawing/2014/main" id="{576CACBB-428A-933D-DED8-635C73AEAE63}"/>
                </a:ext>
              </a:extLst>
            </p:cNvPr>
            <p:cNvSpPr/>
            <p:nvPr/>
          </p:nvSpPr>
          <p:spPr bwMode="auto">
            <a:xfrm>
              <a:off x="7336699" y="3245514"/>
              <a:ext cx="35973" cy="354483"/>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48" name="Rectangle 147">
              <a:extLst>
                <a:ext uri="{FF2B5EF4-FFF2-40B4-BE49-F238E27FC236}">
                  <a16:creationId xmlns:a16="http://schemas.microsoft.com/office/drawing/2014/main" id="{B32B7958-8CAE-2584-5C32-18AF2E35DB2A}"/>
                </a:ext>
              </a:extLst>
            </p:cNvPr>
            <p:cNvSpPr/>
            <p:nvPr/>
          </p:nvSpPr>
          <p:spPr bwMode="auto">
            <a:xfrm>
              <a:off x="7373272" y="3245514"/>
              <a:ext cx="71947" cy="354486"/>
            </a:xfrm>
            <a:prstGeom prst="rect">
              <a:avLst/>
            </a:prstGeom>
            <a:solidFill>
              <a:srgbClr val="FFFF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149" name="TextBox 148">
            <a:extLst>
              <a:ext uri="{FF2B5EF4-FFF2-40B4-BE49-F238E27FC236}">
                <a16:creationId xmlns:a16="http://schemas.microsoft.com/office/drawing/2014/main" id="{DA09119C-01EC-8651-776D-BAD00ADDDAD5}"/>
              </a:ext>
            </a:extLst>
          </p:cNvPr>
          <p:cNvSpPr txBox="1"/>
          <p:nvPr/>
        </p:nvSpPr>
        <p:spPr>
          <a:xfrm>
            <a:off x="10668000" y="5666601"/>
            <a:ext cx="1372492" cy="276999"/>
          </a:xfrm>
          <a:prstGeom prst="rect">
            <a:avLst/>
          </a:prstGeom>
          <a:noFill/>
        </p:spPr>
        <p:txBody>
          <a:bodyPr wrap="none" rtlCol="0">
            <a:spAutoFit/>
          </a:bodyPr>
          <a:lstStyle/>
          <a:p>
            <a:r>
              <a:rPr lang="fi-FI" dirty="0"/>
              <a:t>UWB SP0 CNTRL</a:t>
            </a:r>
            <a:endParaRPr lang="en-US" dirty="0"/>
          </a:p>
        </p:txBody>
      </p:sp>
      <p:sp>
        <p:nvSpPr>
          <p:cNvPr id="150" name="TextBox 149">
            <a:extLst>
              <a:ext uri="{FF2B5EF4-FFF2-40B4-BE49-F238E27FC236}">
                <a16:creationId xmlns:a16="http://schemas.microsoft.com/office/drawing/2014/main" id="{32F31C81-6D5D-3A7E-8955-E1DA1F06A80A}"/>
              </a:ext>
            </a:extLst>
          </p:cNvPr>
          <p:cNvSpPr txBox="1"/>
          <p:nvPr/>
        </p:nvSpPr>
        <p:spPr>
          <a:xfrm>
            <a:off x="3581138" y="2009001"/>
            <a:ext cx="1143262" cy="276999"/>
          </a:xfrm>
          <a:prstGeom prst="rect">
            <a:avLst/>
          </a:prstGeom>
          <a:noFill/>
        </p:spPr>
        <p:txBody>
          <a:bodyPr wrap="none" rtlCol="0">
            <a:spAutoFit/>
          </a:bodyPr>
          <a:lstStyle/>
          <a:p>
            <a:r>
              <a:rPr lang="fi-FI" dirty="0">
                <a:solidFill>
                  <a:srgbClr val="0432FF"/>
                </a:solidFill>
              </a:rPr>
              <a:t>2 x RpDuration</a:t>
            </a:r>
            <a:endParaRPr lang="en-US" dirty="0">
              <a:solidFill>
                <a:srgbClr val="0432FF"/>
              </a:solidFill>
            </a:endParaRPr>
          </a:p>
        </p:txBody>
      </p:sp>
      <p:sp>
        <p:nvSpPr>
          <p:cNvPr id="151" name="TextBox 150">
            <a:extLst>
              <a:ext uri="{FF2B5EF4-FFF2-40B4-BE49-F238E27FC236}">
                <a16:creationId xmlns:a16="http://schemas.microsoft.com/office/drawing/2014/main" id="{8758F63B-F361-12FD-4333-D6D380B0064A}"/>
              </a:ext>
            </a:extLst>
          </p:cNvPr>
          <p:cNvSpPr txBox="1"/>
          <p:nvPr/>
        </p:nvSpPr>
        <p:spPr>
          <a:xfrm>
            <a:off x="4926600" y="1399401"/>
            <a:ext cx="1143262" cy="276999"/>
          </a:xfrm>
          <a:prstGeom prst="rect">
            <a:avLst/>
          </a:prstGeom>
          <a:noFill/>
        </p:spPr>
        <p:txBody>
          <a:bodyPr wrap="none" rtlCol="0">
            <a:spAutoFit/>
          </a:bodyPr>
          <a:lstStyle/>
          <a:p>
            <a:r>
              <a:rPr lang="fi-FI" dirty="0">
                <a:solidFill>
                  <a:srgbClr val="7030A0"/>
                </a:solidFill>
              </a:rPr>
              <a:t>3 x RpDuration</a:t>
            </a:r>
            <a:endParaRPr lang="en-US" dirty="0">
              <a:solidFill>
                <a:srgbClr val="7030A0"/>
              </a:solidFill>
            </a:endParaRPr>
          </a:p>
        </p:txBody>
      </p:sp>
      <p:sp>
        <p:nvSpPr>
          <p:cNvPr id="152" name="Right Brace 151">
            <a:extLst>
              <a:ext uri="{FF2B5EF4-FFF2-40B4-BE49-F238E27FC236}">
                <a16:creationId xmlns:a16="http://schemas.microsoft.com/office/drawing/2014/main" id="{8AB8A86B-8B19-C795-41A4-A33978A8731D}"/>
              </a:ext>
            </a:extLst>
          </p:cNvPr>
          <p:cNvSpPr/>
          <p:nvPr/>
        </p:nvSpPr>
        <p:spPr bwMode="auto">
          <a:xfrm rot="16200000">
            <a:off x="2559703" y="1071497"/>
            <a:ext cx="173194" cy="2754601"/>
          </a:xfrm>
          <a:prstGeom prst="rightBrace">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3" name="Right Brace 152">
            <a:extLst>
              <a:ext uri="{FF2B5EF4-FFF2-40B4-BE49-F238E27FC236}">
                <a16:creationId xmlns:a16="http://schemas.microsoft.com/office/drawing/2014/main" id="{F6EEB90E-DDBB-FA84-4E6D-71A1D7F5C2E3}"/>
              </a:ext>
            </a:extLst>
          </p:cNvPr>
          <p:cNvSpPr/>
          <p:nvPr/>
        </p:nvSpPr>
        <p:spPr bwMode="auto">
          <a:xfrm rot="16200000">
            <a:off x="5733703" y="1071497"/>
            <a:ext cx="173194" cy="2754601"/>
          </a:xfrm>
          <a:prstGeom prst="rightBrace">
            <a:avLst/>
          </a:prstGeom>
          <a:noFill/>
          <a:ln w="12700"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4" name="Right Brace 153">
            <a:extLst>
              <a:ext uri="{FF2B5EF4-FFF2-40B4-BE49-F238E27FC236}">
                <a16:creationId xmlns:a16="http://schemas.microsoft.com/office/drawing/2014/main" id="{1E1A7980-934A-70DA-5B8E-836216083E66}"/>
              </a:ext>
            </a:extLst>
          </p:cNvPr>
          <p:cNvSpPr/>
          <p:nvPr/>
        </p:nvSpPr>
        <p:spPr bwMode="auto">
          <a:xfrm rot="16200000">
            <a:off x="2586103" y="461897"/>
            <a:ext cx="173194" cy="2754601"/>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5" name="Right Brace 154">
            <a:extLst>
              <a:ext uri="{FF2B5EF4-FFF2-40B4-BE49-F238E27FC236}">
                <a16:creationId xmlns:a16="http://schemas.microsoft.com/office/drawing/2014/main" id="{0D50F238-511E-2DD5-28A0-8697DF7EC1E6}"/>
              </a:ext>
            </a:extLst>
          </p:cNvPr>
          <p:cNvSpPr/>
          <p:nvPr/>
        </p:nvSpPr>
        <p:spPr bwMode="auto">
          <a:xfrm rot="16200000">
            <a:off x="5760103" y="461897"/>
            <a:ext cx="173194" cy="2754601"/>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6" name="Right Brace 155">
            <a:extLst>
              <a:ext uri="{FF2B5EF4-FFF2-40B4-BE49-F238E27FC236}">
                <a16:creationId xmlns:a16="http://schemas.microsoft.com/office/drawing/2014/main" id="{9FBA4450-CF22-BE03-9A97-BF45981434F1}"/>
              </a:ext>
            </a:extLst>
          </p:cNvPr>
          <p:cNvSpPr/>
          <p:nvPr/>
        </p:nvSpPr>
        <p:spPr bwMode="auto">
          <a:xfrm rot="16200000">
            <a:off x="8975502" y="461897"/>
            <a:ext cx="173194" cy="2754601"/>
          </a:xfrm>
          <a:prstGeom prst="rightBrace">
            <a:avLst/>
          </a:prstGeom>
          <a:noFill/>
          <a:ln w="12700" cap="flat" cmpd="sng" algn="ctr">
            <a:solidFill>
              <a:srgbClr val="7030A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7" name="TextBox 156">
            <a:extLst>
              <a:ext uri="{FF2B5EF4-FFF2-40B4-BE49-F238E27FC236}">
                <a16:creationId xmlns:a16="http://schemas.microsoft.com/office/drawing/2014/main" id="{2095FF34-966A-5727-7D14-C7FD8C9CA275}"/>
              </a:ext>
            </a:extLst>
          </p:cNvPr>
          <p:cNvSpPr txBox="1"/>
          <p:nvPr/>
        </p:nvSpPr>
        <p:spPr>
          <a:xfrm>
            <a:off x="10591800" y="1455200"/>
            <a:ext cx="1229824" cy="276999"/>
          </a:xfrm>
          <a:prstGeom prst="rect">
            <a:avLst/>
          </a:prstGeom>
          <a:noFill/>
        </p:spPr>
        <p:txBody>
          <a:bodyPr wrap="none" rtlCol="0">
            <a:spAutoFit/>
          </a:bodyPr>
          <a:lstStyle/>
          <a:p>
            <a:r>
              <a:rPr lang="fi-FI" dirty="0"/>
              <a:t>Reporting phase </a:t>
            </a:r>
            <a:endParaRPr lang="en-US" dirty="0"/>
          </a:p>
        </p:txBody>
      </p:sp>
      <p:sp>
        <p:nvSpPr>
          <p:cNvPr id="158" name="Right Brace 157">
            <a:extLst>
              <a:ext uri="{FF2B5EF4-FFF2-40B4-BE49-F238E27FC236}">
                <a16:creationId xmlns:a16="http://schemas.microsoft.com/office/drawing/2014/main" id="{06D5357C-BA9F-5ACF-1F04-11D3712B0D83}"/>
              </a:ext>
            </a:extLst>
          </p:cNvPr>
          <p:cNvSpPr/>
          <p:nvPr/>
        </p:nvSpPr>
        <p:spPr bwMode="auto">
          <a:xfrm rot="16200000">
            <a:off x="11052000" y="1176600"/>
            <a:ext cx="180000" cy="1332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92506930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B687640-9365-B6D5-C38F-4AE2753F0BCD}"/>
              </a:ext>
            </a:extLst>
          </p:cNvPr>
          <p:cNvPicPr>
            <a:picLocks noChangeAspect="1"/>
          </p:cNvPicPr>
          <p:nvPr/>
        </p:nvPicPr>
        <p:blipFill>
          <a:blip r:embed="rId2"/>
          <a:stretch>
            <a:fillRect/>
          </a:stretch>
        </p:blipFill>
        <p:spPr>
          <a:xfrm>
            <a:off x="394775" y="1038031"/>
            <a:ext cx="8267684" cy="2140614"/>
          </a:xfrm>
          <a:prstGeom prst="rect">
            <a:avLst/>
          </a:prstGeom>
        </p:spPr>
      </p:pic>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10.38.9.3.12 The Management MAC Configuration field</a:t>
            </a:r>
          </a:p>
        </p:txBody>
      </p:sp>
      <p:grpSp>
        <p:nvGrpSpPr>
          <p:cNvPr id="12" name="Group 11">
            <a:extLst>
              <a:ext uri="{FF2B5EF4-FFF2-40B4-BE49-F238E27FC236}">
                <a16:creationId xmlns:a16="http://schemas.microsoft.com/office/drawing/2014/main" id="{012AD3DD-B168-8807-778F-760F72FF8787}"/>
              </a:ext>
            </a:extLst>
          </p:cNvPr>
          <p:cNvGrpSpPr/>
          <p:nvPr/>
        </p:nvGrpSpPr>
        <p:grpSpPr>
          <a:xfrm>
            <a:off x="364294" y="3048000"/>
            <a:ext cx="11141906" cy="3156722"/>
            <a:chOff x="364294" y="1096677"/>
            <a:chExt cx="11141906" cy="3156722"/>
          </a:xfrm>
        </p:grpSpPr>
        <p:pic>
          <p:nvPicPr>
            <p:cNvPr id="4" name="Picture 3">
              <a:extLst>
                <a:ext uri="{FF2B5EF4-FFF2-40B4-BE49-F238E27FC236}">
                  <a16:creationId xmlns:a16="http://schemas.microsoft.com/office/drawing/2014/main" id="{6B3D9321-7922-043B-4B48-96050F55732A}"/>
                </a:ext>
              </a:extLst>
            </p:cNvPr>
            <p:cNvPicPr>
              <a:picLocks noChangeAspect="1"/>
            </p:cNvPicPr>
            <p:nvPr/>
          </p:nvPicPr>
          <p:blipFill>
            <a:blip r:embed="rId3"/>
            <a:stretch>
              <a:fillRect/>
            </a:stretch>
          </p:blipFill>
          <p:spPr>
            <a:xfrm>
              <a:off x="364294" y="2057399"/>
              <a:ext cx="8145514" cy="2196000"/>
            </a:xfrm>
            <a:prstGeom prst="rect">
              <a:avLst/>
            </a:prstGeom>
          </p:spPr>
        </p:pic>
        <p:pic>
          <p:nvPicPr>
            <p:cNvPr id="7" name="Picture 6">
              <a:extLst>
                <a:ext uri="{FF2B5EF4-FFF2-40B4-BE49-F238E27FC236}">
                  <a16:creationId xmlns:a16="http://schemas.microsoft.com/office/drawing/2014/main" id="{84DC9681-12D1-0B17-7F24-5530ECB43E5C}"/>
                </a:ext>
              </a:extLst>
            </p:cNvPr>
            <p:cNvPicPr>
              <a:picLocks noChangeAspect="1"/>
            </p:cNvPicPr>
            <p:nvPr/>
          </p:nvPicPr>
          <p:blipFill>
            <a:blip r:embed="rId4"/>
            <a:stretch>
              <a:fillRect/>
            </a:stretch>
          </p:blipFill>
          <p:spPr>
            <a:xfrm>
              <a:off x="6168390" y="2213884"/>
              <a:ext cx="2742166" cy="1748516"/>
            </a:xfrm>
            <a:prstGeom prst="rect">
              <a:avLst/>
            </a:prstGeom>
          </p:spPr>
        </p:pic>
        <p:sp>
          <p:nvSpPr>
            <p:cNvPr id="18" name="Rectangle 17">
              <a:extLst>
                <a:ext uri="{FF2B5EF4-FFF2-40B4-BE49-F238E27FC236}">
                  <a16:creationId xmlns:a16="http://schemas.microsoft.com/office/drawing/2014/main" id="{FB1C3CE6-0F26-4344-8CAA-85FEE7D9930D}"/>
                </a:ext>
              </a:extLst>
            </p:cNvPr>
            <p:cNvSpPr/>
            <p:nvPr/>
          </p:nvSpPr>
          <p:spPr bwMode="auto">
            <a:xfrm>
              <a:off x="5741670" y="2321323"/>
              <a:ext cx="436552" cy="246221"/>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5" name="TextBox 14">
              <a:extLst>
                <a:ext uri="{FF2B5EF4-FFF2-40B4-BE49-F238E27FC236}">
                  <a16:creationId xmlns:a16="http://schemas.microsoft.com/office/drawing/2014/main" id="{0A00D3F5-0120-6B70-593F-5B8475488796}"/>
                </a:ext>
              </a:extLst>
            </p:cNvPr>
            <p:cNvSpPr txBox="1"/>
            <p:nvPr/>
          </p:nvSpPr>
          <p:spPr>
            <a:xfrm>
              <a:off x="5714742" y="2274326"/>
              <a:ext cx="685800" cy="261610"/>
            </a:xfrm>
            <a:prstGeom prst="rect">
              <a:avLst/>
            </a:prstGeom>
            <a:noFill/>
          </p:spPr>
          <p:txBody>
            <a:bodyPr wrap="square" rtlCol="0">
              <a:spAutoFit/>
            </a:bodyPr>
            <a:lstStyle/>
            <a:p>
              <a:r>
                <a:rPr lang="en-US" sz="1100" b="1" dirty="0"/>
                <a:t>44-45</a:t>
              </a:r>
              <a:endParaRPr lang="en-US" sz="1050" b="1" dirty="0"/>
            </a:p>
          </p:txBody>
        </p:sp>
        <p:sp>
          <p:nvSpPr>
            <p:cNvPr id="17" name="Rectangle 16">
              <a:extLst>
                <a:ext uri="{FF2B5EF4-FFF2-40B4-BE49-F238E27FC236}">
                  <a16:creationId xmlns:a16="http://schemas.microsoft.com/office/drawing/2014/main" id="{5AA96885-1DF6-0C53-CAC7-721DEBC5A476}"/>
                </a:ext>
              </a:extLst>
            </p:cNvPr>
            <p:cNvSpPr/>
            <p:nvPr/>
          </p:nvSpPr>
          <p:spPr bwMode="auto">
            <a:xfrm>
              <a:off x="6248142" y="2310289"/>
              <a:ext cx="457200" cy="246221"/>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6" name="TextBox 15">
              <a:extLst>
                <a:ext uri="{FF2B5EF4-FFF2-40B4-BE49-F238E27FC236}">
                  <a16:creationId xmlns:a16="http://schemas.microsoft.com/office/drawing/2014/main" id="{3F0ACBFF-BE8B-4353-5318-C02FDE8F4661}"/>
                </a:ext>
              </a:extLst>
            </p:cNvPr>
            <p:cNvSpPr txBox="1"/>
            <p:nvPr/>
          </p:nvSpPr>
          <p:spPr>
            <a:xfrm>
              <a:off x="6248400" y="2274326"/>
              <a:ext cx="685800" cy="261610"/>
            </a:xfrm>
            <a:prstGeom prst="rect">
              <a:avLst/>
            </a:prstGeom>
            <a:noFill/>
          </p:spPr>
          <p:txBody>
            <a:bodyPr wrap="square" rtlCol="0">
              <a:spAutoFit/>
            </a:bodyPr>
            <a:lstStyle/>
            <a:p>
              <a:r>
                <a:rPr lang="en-US" sz="1100" b="1" dirty="0"/>
                <a:t>46-47</a:t>
              </a:r>
            </a:p>
          </p:txBody>
        </p:sp>
        <p:sp>
          <p:nvSpPr>
            <p:cNvPr id="3" name="Rectangle 2">
              <a:extLst>
                <a:ext uri="{FF2B5EF4-FFF2-40B4-BE49-F238E27FC236}">
                  <a16:creationId xmlns:a16="http://schemas.microsoft.com/office/drawing/2014/main" id="{C567ADE5-5A4A-9416-E2E4-B4F44CA5C13E}"/>
                </a:ext>
              </a:extLst>
            </p:cNvPr>
            <p:cNvSpPr/>
            <p:nvPr/>
          </p:nvSpPr>
          <p:spPr bwMode="auto">
            <a:xfrm>
              <a:off x="5735648" y="2667834"/>
              <a:ext cx="436552" cy="1168025"/>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TextBox 9">
              <a:extLst>
                <a:ext uri="{FF2B5EF4-FFF2-40B4-BE49-F238E27FC236}">
                  <a16:creationId xmlns:a16="http://schemas.microsoft.com/office/drawing/2014/main" id="{ABB261AC-71CF-ADD2-66E6-A73521B309FB}"/>
                </a:ext>
              </a:extLst>
            </p:cNvPr>
            <p:cNvSpPr txBox="1"/>
            <p:nvPr/>
          </p:nvSpPr>
          <p:spPr>
            <a:xfrm rot="16200000">
              <a:off x="5268125" y="3103637"/>
              <a:ext cx="1371598" cy="246221"/>
            </a:xfrm>
            <a:prstGeom prst="rect">
              <a:avLst/>
            </a:prstGeom>
            <a:noFill/>
          </p:spPr>
          <p:txBody>
            <a:bodyPr wrap="square" rtlCol="0">
              <a:spAutoFit/>
            </a:bodyPr>
            <a:lstStyle/>
            <a:p>
              <a:r>
                <a:rPr lang="en-US" sz="1000" dirty="0"/>
                <a:t>ExtendedRpDuration</a:t>
              </a:r>
            </a:p>
          </p:txBody>
        </p:sp>
        <p:sp>
          <p:nvSpPr>
            <p:cNvPr id="11" name="Speech Bubble: Rectangle 10">
              <a:extLst>
                <a:ext uri="{FF2B5EF4-FFF2-40B4-BE49-F238E27FC236}">
                  <a16:creationId xmlns:a16="http://schemas.microsoft.com/office/drawing/2014/main" id="{4CC6C895-1AF5-BF3A-9DFE-403D41D3207E}"/>
                </a:ext>
              </a:extLst>
            </p:cNvPr>
            <p:cNvSpPr/>
            <p:nvPr/>
          </p:nvSpPr>
          <p:spPr bwMode="auto">
            <a:xfrm>
              <a:off x="8001000" y="1096677"/>
              <a:ext cx="3505200" cy="536046"/>
            </a:xfrm>
            <a:prstGeom prst="wedgeRectCallout">
              <a:avLst>
                <a:gd name="adj1" fmla="val -108496"/>
                <a:gd name="adj2" fmla="val 153015"/>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Times New Roman" panose="02020603050405020304" pitchFamily="18" charset="0"/>
                </a:rPr>
                <a:t>Add </a:t>
              </a:r>
              <a:r>
                <a:rPr kumimoji="0" lang="en-US" sz="1600" b="0" i="0" u="none" strike="noStrike" cap="none" normalizeH="0" baseline="0" dirty="0" err="1">
                  <a:ln>
                    <a:noFill/>
                  </a:ln>
                  <a:solidFill>
                    <a:schemeClr val="bg1"/>
                  </a:solidFill>
                  <a:effectLst/>
                  <a:latin typeface="Times New Roman" panose="02020603050405020304" pitchFamily="18" charset="0"/>
                </a:rPr>
                <a:t>ExtendedRpDuration</a:t>
              </a:r>
              <a:r>
                <a:rPr kumimoji="0" lang="en-US" sz="1600" b="0" i="0" u="none" strike="noStrike" cap="none" normalizeH="0" baseline="0" dirty="0">
                  <a:ln>
                    <a:noFill/>
                  </a:ln>
                  <a:solidFill>
                    <a:schemeClr val="bg1"/>
                  </a:solidFill>
                  <a:effectLst/>
                  <a:latin typeface="Times New Roman" panose="02020603050405020304" pitchFamily="18" charset="0"/>
                </a:rPr>
                <a:t> bits (</a:t>
              </a:r>
              <a:r>
                <a:rPr kumimoji="0" lang="en-US" sz="1600" b="1" i="0" u="none" strike="noStrike" cap="none" normalizeH="0" baseline="0" dirty="0">
                  <a:ln>
                    <a:noFill/>
                  </a:ln>
                  <a:solidFill>
                    <a:schemeClr val="bg1"/>
                  </a:solidFill>
                  <a:effectLst/>
                  <a:latin typeface="Times New Roman" panose="02020603050405020304" pitchFamily="18" charset="0"/>
                </a:rPr>
                <a:t>955</a:t>
              </a:r>
              <a:r>
                <a:rPr kumimoji="0" lang="en-US" sz="1600" b="0" i="0" u="none" strike="noStrike" cap="none" normalizeH="0" baseline="0" dirty="0">
                  <a:ln>
                    <a:noFill/>
                  </a:ln>
                  <a:solidFill>
                    <a:schemeClr val="bg1"/>
                  </a:solidFill>
                  <a:effectLst/>
                  <a:latin typeface="Times New Roman" panose="02020603050405020304" pitchFamily="18" charset="0"/>
                </a:rPr>
                <a:t>)</a:t>
              </a:r>
            </a:p>
          </p:txBody>
        </p:sp>
        <p:sp>
          <p:nvSpPr>
            <p:cNvPr id="5" name="Rectangle 4">
              <a:extLst>
                <a:ext uri="{FF2B5EF4-FFF2-40B4-BE49-F238E27FC236}">
                  <a16:creationId xmlns:a16="http://schemas.microsoft.com/office/drawing/2014/main" id="{6501DA00-8613-EAB5-FBB4-3B2F81C86022}"/>
                </a:ext>
              </a:extLst>
            </p:cNvPr>
            <p:cNvSpPr/>
            <p:nvPr/>
          </p:nvSpPr>
          <p:spPr bwMode="auto">
            <a:xfrm>
              <a:off x="5644896" y="2213884"/>
              <a:ext cx="621534" cy="1760708"/>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solidFill>
                    <a:schemeClr val="bg1"/>
                  </a:solid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269440612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10.38.9.3.12 The Management MAC Configuration field</a:t>
            </a:r>
          </a:p>
        </p:txBody>
      </p:sp>
      <p:sp>
        <p:nvSpPr>
          <p:cNvPr id="20" name="TextBox 19">
            <a:extLst>
              <a:ext uri="{FF2B5EF4-FFF2-40B4-BE49-F238E27FC236}">
                <a16:creationId xmlns:a16="http://schemas.microsoft.com/office/drawing/2014/main" id="{333B6B19-EB12-77C5-D875-00C22684C732}"/>
              </a:ext>
            </a:extLst>
          </p:cNvPr>
          <p:cNvSpPr txBox="1"/>
          <p:nvPr/>
        </p:nvSpPr>
        <p:spPr>
          <a:xfrm>
            <a:off x="757259" y="4263115"/>
            <a:ext cx="10444141" cy="1015663"/>
          </a:xfrm>
          <a:prstGeom prst="rect">
            <a:avLst/>
          </a:prstGeom>
          <a:noFill/>
        </p:spPr>
        <p:txBody>
          <a:bodyPr wrap="none" rtlCol="0">
            <a:spAutoFit/>
          </a:bodyPr>
          <a:lstStyle/>
          <a:p>
            <a:r>
              <a:rPr lang="en-US" dirty="0"/>
              <a:t>Page 86, line 33</a:t>
            </a:r>
            <a:br>
              <a:rPr lang="en-US" dirty="0"/>
            </a:br>
            <a:r>
              <a:rPr lang="en-US" dirty="0"/>
              <a:t>The ExtendedRpDuration field enables non-interleaved MMS packets by extending the ranging phase to double or triple of the </a:t>
            </a:r>
            <a:r>
              <a:rPr lang="en-US" dirty="0" err="1"/>
              <a:t>RpDuration</a:t>
            </a:r>
            <a:r>
              <a:rPr lang="en-US" dirty="0"/>
              <a:t>. By default, bits are 00, </a:t>
            </a:r>
            <a:br>
              <a:rPr lang="en-US" dirty="0"/>
            </a:br>
            <a:r>
              <a:rPr lang="en-US" dirty="0"/>
              <a:t>which means interleaved initiator and responder transmissions. Bit values 01 mean double </a:t>
            </a:r>
            <a:r>
              <a:rPr lang="en-US" dirty="0" err="1"/>
              <a:t>RpDuration</a:t>
            </a:r>
            <a:r>
              <a:rPr lang="en-US" dirty="0"/>
              <a:t> and non-interleaved transmission by initiator and responder </a:t>
            </a:r>
            <a:br>
              <a:rPr lang="en-US" dirty="0"/>
            </a:br>
            <a:r>
              <a:rPr lang="en-US" dirty="0"/>
              <a:t>as shown in Figure XX [in chapter 10.38.5], and bits set to 10 mean triple </a:t>
            </a:r>
            <a:r>
              <a:rPr lang="en-US" dirty="0" err="1"/>
              <a:t>RpDuration</a:t>
            </a:r>
            <a:r>
              <a:rPr lang="en-US" dirty="0"/>
              <a:t> and non-interleaved transmissions by initiator – responder – initiator, as shown </a:t>
            </a:r>
            <a:br>
              <a:rPr lang="en-US" dirty="0"/>
            </a:br>
            <a:r>
              <a:rPr lang="en-US" dirty="0"/>
              <a:t>in figure XX [in chapter 10.38.5]. Bit combination 11 is reserved.</a:t>
            </a:r>
          </a:p>
        </p:txBody>
      </p:sp>
      <p:sp>
        <p:nvSpPr>
          <p:cNvPr id="6" name="Speech Bubble: Rectangle 5">
            <a:extLst>
              <a:ext uri="{FF2B5EF4-FFF2-40B4-BE49-F238E27FC236}">
                <a16:creationId xmlns:a16="http://schemas.microsoft.com/office/drawing/2014/main" id="{C025E131-FB43-549F-47EA-5BBDB885D570}"/>
              </a:ext>
            </a:extLst>
          </p:cNvPr>
          <p:cNvSpPr/>
          <p:nvPr/>
        </p:nvSpPr>
        <p:spPr bwMode="auto">
          <a:xfrm>
            <a:off x="8305800" y="3256263"/>
            <a:ext cx="2895600" cy="536046"/>
          </a:xfrm>
          <a:prstGeom prst="wedgeRectCallout">
            <a:avLst>
              <a:gd name="adj1" fmla="val -108496"/>
              <a:gd name="adj2" fmla="val 153015"/>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Times New Roman" panose="02020603050405020304" pitchFamily="18" charset="0"/>
              </a:rPr>
              <a:t>Add description below </a:t>
            </a:r>
            <a:br>
              <a:rPr kumimoji="0" lang="en-US" sz="1600" b="0" i="0" u="none" strike="noStrike" cap="none" normalizeH="0" baseline="0" dirty="0">
                <a:ln>
                  <a:noFill/>
                </a:ln>
                <a:solidFill>
                  <a:schemeClr val="bg1"/>
                </a:solidFill>
                <a:effectLst/>
                <a:latin typeface="Times New Roman" panose="02020603050405020304" pitchFamily="18" charset="0"/>
              </a:rPr>
            </a:br>
            <a:r>
              <a:rPr kumimoji="0" lang="en-US" sz="1600" b="0" i="0" u="none" strike="noStrike" cap="none" normalizeH="0" baseline="0" dirty="0">
                <a:ln>
                  <a:noFill/>
                </a:ln>
                <a:solidFill>
                  <a:schemeClr val="bg1"/>
                </a:solidFill>
                <a:effectLst/>
                <a:latin typeface="Times New Roman" panose="02020603050405020304" pitchFamily="18" charset="0"/>
              </a:rPr>
              <a:t>the Figure (</a:t>
            </a:r>
            <a:r>
              <a:rPr kumimoji="0" lang="en-US" sz="1600" b="1" i="0" u="none" strike="noStrike" cap="none" normalizeH="0" baseline="0" dirty="0">
                <a:ln>
                  <a:noFill/>
                </a:ln>
                <a:solidFill>
                  <a:schemeClr val="bg1"/>
                </a:solidFill>
                <a:effectLst/>
                <a:latin typeface="Times New Roman" panose="02020603050405020304" pitchFamily="18" charset="0"/>
              </a:rPr>
              <a:t>956</a:t>
            </a:r>
            <a:r>
              <a:rPr kumimoji="0" lang="en-US" sz="1600" b="0" i="0" u="none" strike="noStrike" cap="none" normalizeH="0" baseline="0" dirty="0">
                <a:ln>
                  <a:noFill/>
                </a:ln>
                <a:solidFill>
                  <a:schemeClr val="bg1"/>
                </a:solidFill>
                <a:effectLst/>
                <a:latin typeface="Times New Roman" panose="02020603050405020304" pitchFamily="18" charset="0"/>
              </a:rPr>
              <a:t>)</a:t>
            </a:r>
          </a:p>
        </p:txBody>
      </p:sp>
      <p:pic>
        <p:nvPicPr>
          <p:cNvPr id="9" name="Picture 8">
            <a:extLst>
              <a:ext uri="{FF2B5EF4-FFF2-40B4-BE49-F238E27FC236}">
                <a16:creationId xmlns:a16="http://schemas.microsoft.com/office/drawing/2014/main" id="{94ACA448-EA74-3137-9ACC-2C7FC867CAA8}"/>
              </a:ext>
            </a:extLst>
          </p:cNvPr>
          <p:cNvPicPr>
            <a:picLocks noChangeAspect="1"/>
          </p:cNvPicPr>
          <p:nvPr/>
        </p:nvPicPr>
        <p:blipFill>
          <a:blip r:embed="rId2"/>
          <a:stretch>
            <a:fillRect/>
          </a:stretch>
        </p:blipFill>
        <p:spPr>
          <a:xfrm>
            <a:off x="394775" y="1382989"/>
            <a:ext cx="7301425" cy="1921428"/>
          </a:xfrm>
          <a:prstGeom prst="rect">
            <a:avLst/>
          </a:prstGeom>
        </p:spPr>
      </p:pic>
      <p:sp>
        <p:nvSpPr>
          <p:cNvPr id="12" name="Arrow: Left 11">
            <a:extLst>
              <a:ext uri="{FF2B5EF4-FFF2-40B4-BE49-F238E27FC236}">
                <a16:creationId xmlns:a16="http://schemas.microsoft.com/office/drawing/2014/main" id="{C75DDCE4-2132-0367-4264-F92F651C079C}"/>
              </a:ext>
            </a:extLst>
          </p:cNvPr>
          <p:cNvSpPr/>
          <p:nvPr/>
        </p:nvSpPr>
        <p:spPr bwMode="auto">
          <a:xfrm rot="20443125">
            <a:off x="7453365" y="2309876"/>
            <a:ext cx="838200" cy="228600"/>
          </a:xfrm>
          <a:prstGeom prst="lef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139159899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10.38.10.1 MMS specific MAC PIB attributes</a:t>
            </a:r>
          </a:p>
        </p:txBody>
      </p:sp>
      <p:pic>
        <p:nvPicPr>
          <p:cNvPr id="8" name="Picture 7">
            <a:extLst>
              <a:ext uri="{FF2B5EF4-FFF2-40B4-BE49-F238E27FC236}">
                <a16:creationId xmlns:a16="http://schemas.microsoft.com/office/drawing/2014/main" id="{DD733D6F-46F5-FEC4-D72D-825AEBF43F86}"/>
              </a:ext>
            </a:extLst>
          </p:cNvPr>
          <p:cNvPicPr>
            <a:picLocks noChangeAspect="1"/>
          </p:cNvPicPr>
          <p:nvPr/>
        </p:nvPicPr>
        <p:blipFill>
          <a:blip r:embed="rId2"/>
          <a:stretch>
            <a:fillRect/>
          </a:stretch>
        </p:blipFill>
        <p:spPr>
          <a:xfrm>
            <a:off x="805115" y="1521599"/>
            <a:ext cx="6814885" cy="1907401"/>
          </a:xfrm>
          <a:prstGeom prst="rect">
            <a:avLst/>
          </a:prstGeom>
        </p:spPr>
      </p:pic>
      <p:graphicFrame>
        <p:nvGraphicFramePr>
          <p:cNvPr id="9" name="Table 9">
            <a:extLst>
              <a:ext uri="{FF2B5EF4-FFF2-40B4-BE49-F238E27FC236}">
                <a16:creationId xmlns:a16="http://schemas.microsoft.com/office/drawing/2014/main" id="{51FEDA17-4EA3-7721-D0D4-62E75AA65FB3}"/>
              </a:ext>
            </a:extLst>
          </p:cNvPr>
          <p:cNvGraphicFramePr>
            <a:graphicFrameLocks noGrp="1"/>
          </p:cNvGraphicFramePr>
          <p:nvPr>
            <p:extLst>
              <p:ext uri="{D42A27DB-BD31-4B8C-83A1-F6EECF244321}">
                <p14:modId xmlns:p14="http://schemas.microsoft.com/office/powerpoint/2010/main" val="2299602503"/>
              </p:ext>
            </p:extLst>
          </p:nvPr>
        </p:nvGraphicFramePr>
        <p:xfrm>
          <a:off x="914400" y="3048000"/>
          <a:ext cx="6484620" cy="1097280"/>
        </p:xfrm>
        <a:graphic>
          <a:graphicData uri="http://schemas.openxmlformats.org/drawingml/2006/table">
            <a:tbl>
              <a:tblPr firstRow="1" bandRow="1">
                <a:tableStyleId>{616DA210-FB5B-4158-B5E0-FEB733F419BA}</a:tableStyleId>
              </a:tblPr>
              <a:tblGrid>
                <a:gridCol w="1975902">
                  <a:extLst>
                    <a:ext uri="{9D8B030D-6E8A-4147-A177-3AD203B41FA5}">
                      <a16:colId xmlns:a16="http://schemas.microsoft.com/office/drawing/2014/main" val="2675774013"/>
                    </a:ext>
                  </a:extLst>
                </a:gridCol>
                <a:gridCol w="617946">
                  <a:extLst>
                    <a:ext uri="{9D8B030D-6E8A-4147-A177-3AD203B41FA5}">
                      <a16:colId xmlns:a16="http://schemas.microsoft.com/office/drawing/2014/main" val="2213343353"/>
                    </a:ext>
                  </a:extLst>
                </a:gridCol>
                <a:gridCol w="839186">
                  <a:extLst>
                    <a:ext uri="{9D8B030D-6E8A-4147-A177-3AD203B41FA5}">
                      <a16:colId xmlns:a16="http://schemas.microsoft.com/office/drawing/2014/main" val="3666966783"/>
                    </a:ext>
                  </a:extLst>
                </a:gridCol>
                <a:gridCol w="2288689">
                  <a:extLst>
                    <a:ext uri="{9D8B030D-6E8A-4147-A177-3AD203B41FA5}">
                      <a16:colId xmlns:a16="http://schemas.microsoft.com/office/drawing/2014/main" val="1215904264"/>
                    </a:ext>
                  </a:extLst>
                </a:gridCol>
                <a:gridCol w="762897">
                  <a:extLst>
                    <a:ext uri="{9D8B030D-6E8A-4147-A177-3AD203B41FA5}">
                      <a16:colId xmlns:a16="http://schemas.microsoft.com/office/drawing/2014/main" val="4286366111"/>
                    </a:ext>
                  </a:extLst>
                </a:gridCol>
              </a:tblGrid>
              <a:tr h="370840">
                <a:tc>
                  <a:txBody>
                    <a:bodyPr/>
                    <a:lstStyle/>
                    <a:p>
                      <a:r>
                        <a:rPr lang="en-US" sz="1100" b="0" i="1" dirty="0" err="1">
                          <a:latin typeface="+mj-lt"/>
                        </a:rPr>
                        <a:t>macMmsExtendedRpDuration</a:t>
                      </a:r>
                      <a:endParaRPr lang="en-US" sz="1600" b="0" i="1" dirty="0">
                        <a:latin typeface="+mj-lt"/>
                      </a:endParaRPr>
                    </a:p>
                  </a:txBody>
                  <a:tcPr anchor="ctr">
                    <a:lnL w="38100" cap="flat" cmpd="sng" algn="ctr">
                      <a:solidFill>
                        <a:schemeClr val="tx1"/>
                      </a:solidFill>
                      <a:prstDash val="solid"/>
                      <a:round/>
                      <a:headEnd type="none" w="med" len="med"/>
                      <a:tailEnd type="none" w="med" len="med"/>
                    </a:lnL>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kern="1200" dirty="0">
                          <a:solidFill>
                            <a:schemeClr val="tx1"/>
                          </a:solidFill>
                          <a:latin typeface="+mj-lt"/>
                          <a:ea typeface="+mn-ea"/>
                          <a:cs typeface="+mn-cs"/>
                        </a:rPr>
                        <a:t>Integer</a:t>
                      </a:r>
                    </a:p>
                  </a:txBody>
                  <a:tcPr anchor="ctr">
                    <a:solidFill>
                      <a:schemeClr val="bg1"/>
                    </a:solidFill>
                  </a:tcPr>
                </a:tc>
                <a:tc>
                  <a:txBody>
                    <a:bodyPr/>
                    <a:lstStyle/>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0 – 3</a:t>
                      </a:r>
                      <a:endParaRPr lang="en-US" dirty="0"/>
                    </a:p>
                  </a:txBody>
                  <a:tcPr anchor="ctr">
                    <a:solidFill>
                      <a:schemeClr val="bg1"/>
                    </a:solidFill>
                  </a:tcPr>
                </a:tc>
                <a:tc>
                  <a:txBody>
                    <a:bodyPr/>
                    <a:lstStyle/>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0 = Interleaved ranging phase</a:t>
                      </a:r>
                    </a:p>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1 = Non-interleaved ranging phase of double </a:t>
                      </a:r>
                      <a:r>
                        <a:rPr kumimoji="0" lang="en-US" sz="1100" b="0" i="0" u="none" strike="noStrike" kern="1200" cap="none" spc="0" normalizeH="0" baseline="0" noProof="0" dirty="0" err="1">
                          <a:ln>
                            <a:noFill/>
                          </a:ln>
                          <a:solidFill>
                            <a:srgbClr val="000000"/>
                          </a:solidFill>
                          <a:effectLst/>
                          <a:uLnTx/>
                          <a:uFillTx/>
                          <a:latin typeface="Times New Roman"/>
                          <a:ea typeface="+mn-ea"/>
                          <a:cs typeface="+mn-cs"/>
                        </a:rPr>
                        <a:t>RpDuration</a:t>
                      </a:r>
                      <a:endParaRPr kumimoji="0" lang="en-US" sz="1100" b="0" i="0" u="none" strike="noStrike" kern="1200" cap="none" spc="0" normalizeH="0" baseline="0" noProof="0" dirty="0">
                        <a:ln>
                          <a:noFill/>
                        </a:ln>
                        <a:solidFill>
                          <a:srgbClr val="000000"/>
                        </a:solidFill>
                        <a:effectLst/>
                        <a:uLnTx/>
                        <a:uFillTx/>
                        <a:latin typeface="Times New Roman"/>
                        <a:ea typeface="+mn-ea"/>
                        <a:cs typeface="+mn-cs"/>
                      </a:endParaRPr>
                    </a:p>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2 = Non-interleaved ranging phase of triple </a:t>
                      </a:r>
                      <a:r>
                        <a:rPr kumimoji="0" lang="en-US" sz="1100" b="0" i="0" u="none" strike="noStrike" kern="1200" cap="none" spc="0" normalizeH="0" baseline="0" noProof="0" dirty="0" err="1">
                          <a:ln>
                            <a:noFill/>
                          </a:ln>
                          <a:solidFill>
                            <a:srgbClr val="000000"/>
                          </a:solidFill>
                          <a:effectLst/>
                          <a:uLnTx/>
                          <a:uFillTx/>
                          <a:latin typeface="Times New Roman"/>
                          <a:ea typeface="+mn-ea"/>
                          <a:cs typeface="+mn-cs"/>
                        </a:rPr>
                        <a:t>RpDuration</a:t>
                      </a:r>
                      <a:endParaRPr kumimoji="0" lang="en-US" sz="1100" b="0" i="0" u="none" strike="noStrike" kern="1200" cap="none" spc="0" normalizeH="0" baseline="0" noProof="0" dirty="0">
                        <a:ln>
                          <a:noFill/>
                        </a:ln>
                        <a:solidFill>
                          <a:srgbClr val="000000"/>
                        </a:solidFill>
                        <a:effectLst/>
                        <a:uLnTx/>
                        <a:uFillTx/>
                        <a:latin typeface="Times New Roman"/>
                        <a:ea typeface="+mn-ea"/>
                        <a:cs typeface="+mn-cs"/>
                      </a:endParaRPr>
                    </a:p>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3 = reserved</a:t>
                      </a:r>
                      <a:endParaRPr lang="en-US" dirty="0"/>
                    </a:p>
                  </a:txBody>
                  <a:tcPr anchor="ctr">
                    <a:solidFill>
                      <a:schemeClr val="bg1"/>
                    </a:solidFill>
                  </a:tcPr>
                </a:tc>
                <a:tc>
                  <a:txBody>
                    <a:bodyPr/>
                    <a:lstStyle/>
                    <a:p>
                      <a:r>
                        <a:rPr kumimoji="0" lang="en-US" sz="1100" b="0" i="0" u="none" strike="noStrike" kern="1200" cap="none" spc="0" normalizeH="0" baseline="0" noProof="0" dirty="0">
                          <a:ln>
                            <a:noFill/>
                          </a:ln>
                          <a:solidFill>
                            <a:srgbClr val="000000"/>
                          </a:solidFill>
                          <a:effectLst/>
                          <a:uLnTx/>
                          <a:uFillTx/>
                          <a:latin typeface="Times New Roman"/>
                          <a:ea typeface="+mn-ea"/>
                          <a:cs typeface="+mn-cs"/>
                        </a:rPr>
                        <a:t>0</a:t>
                      </a:r>
                      <a:endParaRPr lang="en-US" dirty="0"/>
                    </a:p>
                  </a:txBody>
                  <a:tcPr anchor="ctr">
                    <a:lnR w="3810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687036926"/>
                  </a:ext>
                </a:extLst>
              </a:tr>
            </a:tbl>
          </a:graphicData>
        </a:graphic>
      </p:graphicFrame>
      <p:sp>
        <p:nvSpPr>
          <p:cNvPr id="11" name="Speech Bubble: Rectangle 10">
            <a:extLst>
              <a:ext uri="{FF2B5EF4-FFF2-40B4-BE49-F238E27FC236}">
                <a16:creationId xmlns:a16="http://schemas.microsoft.com/office/drawing/2014/main" id="{4CC6C895-1AF5-BF3A-9DFE-403D41D3207E}"/>
              </a:ext>
            </a:extLst>
          </p:cNvPr>
          <p:cNvSpPr/>
          <p:nvPr/>
        </p:nvSpPr>
        <p:spPr bwMode="auto">
          <a:xfrm>
            <a:off x="8004756" y="2758440"/>
            <a:ext cx="1748843" cy="670560"/>
          </a:xfrm>
          <a:prstGeom prst="wedgeRectCallout">
            <a:avLst>
              <a:gd name="adj1" fmla="val -83280"/>
              <a:gd name="adj2" fmla="val 54710"/>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Times New Roman" panose="02020603050405020304" pitchFamily="18" charset="0"/>
              </a:rPr>
              <a:t>Add MAC PIB attribute</a:t>
            </a:r>
          </a:p>
        </p:txBody>
      </p:sp>
      <p:sp>
        <p:nvSpPr>
          <p:cNvPr id="3" name="Rectangle 2">
            <a:extLst>
              <a:ext uri="{FF2B5EF4-FFF2-40B4-BE49-F238E27FC236}">
                <a16:creationId xmlns:a16="http://schemas.microsoft.com/office/drawing/2014/main" id="{DCC910A0-06B9-3363-49E7-005023CC1FD0}"/>
              </a:ext>
            </a:extLst>
          </p:cNvPr>
          <p:cNvSpPr/>
          <p:nvPr/>
        </p:nvSpPr>
        <p:spPr bwMode="auto">
          <a:xfrm>
            <a:off x="838200" y="2971800"/>
            <a:ext cx="6644640" cy="12954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solidFill>
                  <a:schemeClr val="bg1"/>
                </a:solidFill>
              </a:ln>
              <a:solidFill>
                <a:schemeClr val="tx1"/>
              </a:solidFill>
              <a:effectLst/>
              <a:latin typeface="Times New Roman" panose="02020603050405020304" pitchFamily="18" charset="0"/>
            </a:endParaRPr>
          </a:p>
        </p:txBody>
      </p:sp>
      <p:sp>
        <p:nvSpPr>
          <p:cNvPr id="5" name="TextBox 4">
            <a:extLst>
              <a:ext uri="{FF2B5EF4-FFF2-40B4-BE49-F238E27FC236}">
                <a16:creationId xmlns:a16="http://schemas.microsoft.com/office/drawing/2014/main" id="{07F7BB0A-9AFD-68EB-9D25-9FEA9D83E249}"/>
              </a:ext>
            </a:extLst>
          </p:cNvPr>
          <p:cNvSpPr txBox="1"/>
          <p:nvPr/>
        </p:nvSpPr>
        <p:spPr>
          <a:xfrm>
            <a:off x="685800" y="4879201"/>
            <a:ext cx="2438488" cy="307777"/>
          </a:xfrm>
          <a:prstGeom prst="rect">
            <a:avLst/>
          </a:prstGeom>
          <a:noFill/>
        </p:spPr>
        <p:txBody>
          <a:bodyPr wrap="none" rtlCol="0">
            <a:spAutoFit/>
          </a:bodyPr>
          <a:lstStyle/>
          <a:p>
            <a:r>
              <a:rPr lang="en-US" sz="1400" dirty="0"/>
              <a:t>Page 125, line 1, table 20 (</a:t>
            </a:r>
            <a:r>
              <a:rPr lang="en-US" sz="1400" b="1" dirty="0"/>
              <a:t>959</a:t>
            </a:r>
            <a:r>
              <a:rPr lang="en-US" sz="1400" dirty="0"/>
              <a:t>)</a:t>
            </a:r>
          </a:p>
        </p:txBody>
      </p:sp>
    </p:spTree>
    <p:extLst>
      <p:ext uri="{BB962C8B-B14F-4D97-AF65-F5344CB8AC3E}">
        <p14:creationId xmlns:p14="http://schemas.microsoft.com/office/powerpoint/2010/main" val="131145783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47A0-A7F6-AAE8-E1B2-33595BDB407A}"/>
              </a:ext>
            </a:extLst>
          </p:cNvPr>
          <p:cNvSpPr>
            <a:spLocks noGrp="1"/>
          </p:cNvSpPr>
          <p:nvPr>
            <p:ph type="title"/>
          </p:nvPr>
        </p:nvSpPr>
        <p:spPr/>
        <p:txBody>
          <a:bodyPr/>
          <a:lstStyle/>
          <a:p>
            <a:r>
              <a:rPr lang="en-US" b="1" dirty="0"/>
              <a:t>10.38.5 UWB MMS ranging phase</a:t>
            </a:r>
          </a:p>
        </p:txBody>
      </p:sp>
      <p:pic>
        <p:nvPicPr>
          <p:cNvPr id="3" name="Picture 2">
            <a:extLst>
              <a:ext uri="{FF2B5EF4-FFF2-40B4-BE49-F238E27FC236}">
                <a16:creationId xmlns:a16="http://schemas.microsoft.com/office/drawing/2014/main" id="{420434C2-28A5-ABC8-DB34-A6474BF3C050}"/>
              </a:ext>
            </a:extLst>
          </p:cNvPr>
          <p:cNvPicPr>
            <a:picLocks noChangeAspect="1"/>
          </p:cNvPicPr>
          <p:nvPr/>
        </p:nvPicPr>
        <p:blipFill>
          <a:blip r:embed="rId2"/>
          <a:stretch>
            <a:fillRect/>
          </a:stretch>
        </p:blipFill>
        <p:spPr>
          <a:xfrm>
            <a:off x="304800" y="1312388"/>
            <a:ext cx="4046785" cy="1126012"/>
          </a:xfrm>
          <a:prstGeom prst="rect">
            <a:avLst/>
          </a:prstGeom>
        </p:spPr>
      </p:pic>
      <p:sp>
        <p:nvSpPr>
          <p:cNvPr id="18" name="Speech Bubble: Rectangle 17">
            <a:extLst>
              <a:ext uri="{FF2B5EF4-FFF2-40B4-BE49-F238E27FC236}">
                <a16:creationId xmlns:a16="http://schemas.microsoft.com/office/drawing/2014/main" id="{E8ABFBFA-8765-294A-3AC1-0C106E193C55}"/>
              </a:ext>
            </a:extLst>
          </p:cNvPr>
          <p:cNvSpPr/>
          <p:nvPr/>
        </p:nvSpPr>
        <p:spPr bwMode="auto">
          <a:xfrm>
            <a:off x="8991600" y="1075724"/>
            <a:ext cx="2286000" cy="1286476"/>
          </a:xfrm>
          <a:prstGeom prst="wedgeRectCallout">
            <a:avLst>
              <a:gd name="adj1" fmla="val -83280"/>
              <a:gd name="adj2" fmla="val 54710"/>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bg1"/>
                </a:solidFill>
                <a:effectLst/>
                <a:latin typeface="Times New Roman" panose="02020603050405020304" pitchFamily="18" charset="0"/>
              </a:rPr>
              <a:t>Add Figures to illustrate non-interleaved response possible with ExtendedRpDuration</a:t>
            </a:r>
          </a:p>
        </p:txBody>
      </p:sp>
      <p:pic>
        <p:nvPicPr>
          <p:cNvPr id="9" name="Picture 8">
            <a:extLst>
              <a:ext uri="{FF2B5EF4-FFF2-40B4-BE49-F238E27FC236}">
                <a16:creationId xmlns:a16="http://schemas.microsoft.com/office/drawing/2014/main" id="{84963439-0BFD-8EB9-66C1-7AEF7DBFEE0F}"/>
              </a:ext>
            </a:extLst>
          </p:cNvPr>
          <p:cNvPicPr>
            <a:picLocks noChangeAspect="1"/>
          </p:cNvPicPr>
          <p:nvPr/>
        </p:nvPicPr>
        <p:blipFill>
          <a:blip r:embed="rId3"/>
          <a:stretch>
            <a:fillRect/>
          </a:stretch>
        </p:blipFill>
        <p:spPr>
          <a:xfrm>
            <a:off x="403088" y="2667000"/>
            <a:ext cx="3816650" cy="469260"/>
          </a:xfrm>
          <a:prstGeom prst="rect">
            <a:avLst/>
          </a:prstGeom>
        </p:spPr>
      </p:pic>
      <p:pic>
        <p:nvPicPr>
          <p:cNvPr id="15" name="Picture 14">
            <a:extLst>
              <a:ext uri="{FF2B5EF4-FFF2-40B4-BE49-F238E27FC236}">
                <a16:creationId xmlns:a16="http://schemas.microsoft.com/office/drawing/2014/main" id="{4F0DFD3D-3707-4BF5-FA3F-40F2FDF353F7}"/>
              </a:ext>
            </a:extLst>
          </p:cNvPr>
          <p:cNvPicPr>
            <a:picLocks noChangeAspect="1"/>
          </p:cNvPicPr>
          <p:nvPr/>
        </p:nvPicPr>
        <p:blipFill>
          <a:blip r:embed="rId4"/>
          <a:stretch>
            <a:fillRect/>
          </a:stretch>
        </p:blipFill>
        <p:spPr>
          <a:xfrm>
            <a:off x="3721839" y="3203519"/>
            <a:ext cx="272171" cy="78210"/>
          </a:xfrm>
          <a:prstGeom prst="rect">
            <a:avLst/>
          </a:prstGeom>
        </p:spPr>
      </p:pic>
      <p:sp>
        <p:nvSpPr>
          <p:cNvPr id="16" name="Rectangle 15">
            <a:extLst>
              <a:ext uri="{FF2B5EF4-FFF2-40B4-BE49-F238E27FC236}">
                <a16:creationId xmlns:a16="http://schemas.microsoft.com/office/drawing/2014/main" id="{79C30BEB-FAF5-6FDA-A4A9-5D2E602D27B4}"/>
              </a:ext>
            </a:extLst>
          </p:cNvPr>
          <p:cNvSpPr/>
          <p:nvPr/>
        </p:nvSpPr>
        <p:spPr bwMode="auto">
          <a:xfrm>
            <a:off x="4050183" y="2970247"/>
            <a:ext cx="3194695" cy="108701"/>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0" name="TextBox 19">
            <a:extLst>
              <a:ext uri="{FF2B5EF4-FFF2-40B4-BE49-F238E27FC236}">
                <a16:creationId xmlns:a16="http://schemas.microsoft.com/office/drawing/2014/main" id="{96D4847B-4BB2-B969-19C6-172C0F109969}"/>
              </a:ext>
            </a:extLst>
          </p:cNvPr>
          <p:cNvSpPr txBox="1"/>
          <p:nvPr/>
        </p:nvSpPr>
        <p:spPr>
          <a:xfrm>
            <a:off x="1255190" y="3467902"/>
            <a:ext cx="4231210" cy="461665"/>
          </a:xfrm>
          <a:prstGeom prst="rect">
            <a:avLst/>
          </a:prstGeom>
          <a:noFill/>
        </p:spPr>
        <p:txBody>
          <a:bodyPr wrap="square">
            <a:spAutoFit/>
          </a:bodyPr>
          <a:lstStyle/>
          <a:p>
            <a:r>
              <a:rPr lang="en-US" sz="1200" b="1" i="0" kern="1200" dirty="0">
                <a:solidFill>
                  <a:schemeClr val="tx1"/>
                </a:solidFill>
                <a:latin typeface="+mj-lt"/>
                <a:ea typeface="+mn-ea"/>
                <a:cs typeface="+mn-cs"/>
              </a:rPr>
              <a:t>Figure XX – Example non-interleaved UWB MMS ranging  phase with 2xRpDuration (</a:t>
            </a:r>
            <a:r>
              <a:rPr lang="en-US" sz="1200" b="0" i="1" dirty="0" err="1">
                <a:latin typeface="+mj-lt"/>
              </a:rPr>
              <a:t>macMmsExtendedRpDuration</a:t>
            </a:r>
            <a:r>
              <a:rPr lang="en-US" sz="1200" b="0" i="1" dirty="0">
                <a:latin typeface="+mj-lt"/>
              </a:rPr>
              <a:t> </a:t>
            </a:r>
            <a:r>
              <a:rPr lang="en-US" sz="1200" b="1" i="0" kern="1200" dirty="0">
                <a:solidFill>
                  <a:schemeClr val="tx1"/>
                </a:solidFill>
                <a:latin typeface="+mj-lt"/>
                <a:ea typeface="+mn-ea"/>
                <a:cs typeface="+mn-cs"/>
              </a:rPr>
              <a:t>= 1)</a:t>
            </a:r>
            <a:endParaRPr lang="en-US" b="1" dirty="0"/>
          </a:p>
        </p:txBody>
      </p:sp>
      <p:pic>
        <p:nvPicPr>
          <p:cNvPr id="5" name="Picture 4">
            <a:extLst>
              <a:ext uri="{FF2B5EF4-FFF2-40B4-BE49-F238E27FC236}">
                <a16:creationId xmlns:a16="http://schemas.microsoft.com/office/drawing/2014/main" id="{FBB0758F-4623-47D5-0E68-D108864761DB}"/>
              </a:ext>
            </a:extLst>
          </p:cNvPr>
          <p:cNvPicPr>
            <a:picLocks noChangeAspect="1"/>
          </p:cNvPicPr>
          <p:nvPr/>
        </p:nvPicPr>
        <p:blipFill>
          <a:blip r:embed="rId3"/>
          <a:stretch>
            <a:fillRect/>
          </a:stretch>
        </p:blipFill>
        <p:spPr>
          <a:xfrm>
            <a:off x="394776" y="4223833"/>
            <a:ext cx="3816650" cy="469260"/>
          </a:xfrm>
          <a:prstGeom prst="rect">
            <a:avLst/>
          </a:prstGeom>
        </p:spPr>
      </p:pic>
      <p:pic>
        <p:nvPicPr>
          <p:cNvPr id="7" name="Picture 6">
            <a:extLst>
              <a:ext uri="{FF2B5EF4-FFF2-40B4-BE49-F238E27FC236}">
                <a16:creationId xmlns:a16="http://schemas.microsoft.com/office/drawing/2014/main" id="{053A870E-E63D-65AF-C6D4-F813D50F5F11}"/>
              </a:ext>
            </a:extLst>
          </p:cNvPr>
          <p:cNvPicPr>
            <a:picLocks noChangeAspect="1"/>
          </p:cNvPicPr>
          <p:nvPr/>
        </p:nvPicPr>
        <p:blipFill>
          <a:blip r:embed="rId4"/>
          <a:stretch>
            <a:fillRect/>
          </a:stretch>
        </p:blipFill>
        <p:spPr>
          <a:xfrm>
            <a:off x="3713527" y="4760352"/>
            <a:ext cx="272171" cy="78210"/>
          </a:xfrm>
          <a:prstGeom prst="rect">
            <a:avLst/>
          </a:prstGeom>
        </p:spPr>
      </p:pic>
      <p:sp>
        <p:nvSpPr>
          <p:cNvPr id="8" name="Rectangle 7">
            <a:extLst>
              <a:ext uri="{FF2B5EF4-FFF2-40B4-BE49-F238E27FC236}">
                <a16:creationId xmlns:a16="http://schemas.microsoft.com/office/drawing/2014/main" id="{75AB6A37-A17B-A7E1-F136-7157650AE3D5}"/>
              </a:ext>
            </a:extLst>
          </p:cNvPr>
          <p:cNvSpPr/>
          <p:nvPr/>
        </p:nvSpPr>
        <p:spPr bwMode="auto">
          <a:xfrm>
            <a:off x="4041871" y="4527080"/>
            <a:ext cx="3194695" cy="108701"/>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0" name="TextBox 9">
            <a:extLst>
              <a:ext uri="{FF2B5EF4-FFF2-40B4-BE49-F238E27FC236}">
                <a16:creationId xmlns:a16="http://schemas.microsoft.com/office/drawing/2014/main" id="{EE276F17-A24A-47B4-DD7F-2AA941F3B4FB}"/>
              </a:ext>
            </a:extLst>
          </p:cNvPr>
          <p:cNvSpPr txBox="1"/>
          <p:nvPr/>
        </p:nvSpPr>
        <p:spPr>
          <a:xfrm>
            <a:off x="1255190" y="5024735"/>
            <a:ext cx="4383609" cy="461665"/>
          </a:xfrm>
          <a:prstGeom prst="rect">
            <a:avLst/>
          </a:prstGeom>
          <a:noFill/>
        </p:spPr>
        <p:txBody>
          <a:bodyPr wrap="square">
            <a:spAutoFit/>
          </a:bodyPr>
          <a:lstStyle/>
          <a:p>
            <a:r>
              <a:rPr lang="en-US" sz="1200" b="1" i="0" kern="1200" dirty="0">
                <a:solidFill>
                  <a:schemeClr val="tx1"/>
                </a:solidFill>
                <a:latin typeface="+mj-lt"/>
                <a:ea typeface="+mn-ea"/>
                <a:cs typeface="+mn-cs"/>
              </a:rPr>
              <a:t>Figure XX – Example non-interleaved UWB MMS ranging phase with 3xRpDuration (</a:t>
            </a:r>
            <a:r>
              <a:rPr lang="en-US" sz="1200" b="0" i="1" dirty="0" err="1">
                <a:latin typeface="+mj-lt"/>
              </a:rPr>
              <a:t>macMmsExtendedRpDuration</a:t>
            </a:r>
            <a:r>
              <a:rPr lang="en-US" sz="1200" b="0" i="1" dirty="0">
                <a:latin typeface="+mj-lt"/>
              </a:rPr>
              <a:t> </a:t>
            </a:r>
            <a:r>
              <a:rPr lang="en-US" sz="1200" b="1" i="0" kern="1200" dirty="0">
                <a:solidFill>
                  <a:schemeClr val="tx1"/>
                </a:solidFill>
                <a:latin typeface="+mj-lt"/>
                <a:ea typeface="+mn-ea"/>
                <a:cs typeface="+mn-cs"/>
              </a:rPr>
              <a:t>= 2)</a:t>
            </a:r>
            <a:endParaRPr lang="en-US" b="1" dirty="0"/>
          </a:p>
        </p:txBody>
      </p:sp>
      <p:sp>
        <p:nvSpPr>
          <p:cNvPr id="19" name="TextBox 18">
            <a:extLst>
              <a:ext uri="{FF2B5EF4-FFF2-40B4-BE49-F238E27FC236}">
                <a16:creationId xmlns:a16="http://schemas.microsoft.com/office/drawing/2014/main" id="{AEFA6523-C095-3DE6-9FEF-1F83E983DB4B}"/>
              </a:ext>
            </a:extLst>
          </p:cNvPr>
          <p:cNvSpPr txBox="1"/>
          <p:nvPr/>
        </p:nvSpPr>
        <p:spPr>
          <a:xfrm>
            <a:off x="413248" y="5791200"/>
            <a:ext cx="9488495" cy="400110"/>
          </a:xfrm>
          <a:prstGeom prst="rect">
            <a:avLst/>
          </a:prstGeom>
          <a:noFill/>
        </p:spPr>
        <p:txBody>
          <a:bodyPr wrap="none" rtlCol="0">
            <a:spAutoFit/>
          </a:bodyPr>
          <a:lstStyle/>
          <a:p>
            <a:pPr marL="171450" indent="-171450">
              <a:buFont typeface="Arial" panose="020B0604020202020204" pitchFamily="34" charset="0"/>
              <a:buChar char="•"/>
            </a:pPr>
            <a:r>
              <a:rPr lang="en-US" sz="2000" dirty="0"/>
              <a:t>Example with ExtendedRpDuration value 1 (2xRpDuration) and 2 (3xRpDuration) (</a:t>
            </a:r>
            <a:r>
              <a:rPr lang="en-US" sz="2000" b="1" dirty="0"/>
              <a:t>97</a:t>
            </a:r>
            <a:r>
              <a:rPr lang="en-US" sz="2000" dirty="0"/>
              <a:t>)  </a:t>
            </a:r>
          </a:p>
        </p:txBody>
      </p:sp>
      <p:pic>
        <p:nvPicPr>
          <p:cNvPr id="22" name="Picture 21">
            <a:extLst>
              <a:ext uri="{FF2B5EF4-FFF2-40B4-BE49-F238E27FC236}">
                <a16:creationId xmlns:a16="http://schemas.microsoft.com/office/drawing/2014/main" id="{2BB3ADF2-1E00-D34F-BEF1-82E486BF7759}"/>
              </a:ext>
            </a:extLst>
          </p:cNvPr>
          <p:cNvPicPr>
            <a:picLocks noChangeAspect="1"/>
          </p:cNvPicPr>
          <p:nvPr/>
        </p:nvPicPr>
        <p:blipFill>
          <a:blip r:embed="rId5"/>
          <a:stretch>
            <a:fillRect/>
          </a:stretch>
        </p:blipFill>
        <p:spPr>
          <a:xfrm>
            <a:off x="4041871" y="2996184"/>
            <a:ext cx="3216472" cy="408201"/>
          </a:xfrm>
          <a:prstGeom prst="rect">
            <a:avLst/>
          </a:prstGeom>
        </p:spPr>
      </p:pic>
      <p:pic>
        <p:nvPicPr>
          <p:cNvPr id="23" name="Picture 22">
            <a:extLst>
              <a:ext uri="{FF2B5EF4-FFF2-40B4-BE49-F238E27FC236}">
                <a16:creationId xmlns:a16="http://schemas.microsoft.com/office/drawing/2014/main" id="{DEB59D1A-3241-E43C-14C1-7239148D84A3}"/>
              </a:ext>
            </a:extLst>
          </p:cNvPr>
          <p:cNvPicPr>
            <a:picLocks noChangeAspect="1"/>
          </p:cNvPicPr>
          <p:nvPr/>
        </p:nvPicPr>
        <p:blipFill>
          <a:blip r:embed="rId5"/>
          <a:stretch>
            <a:fillRect/>
          </a:stretch>
        </p:blipFill>
        <p:spPr>
          <a:xfrm>
            <a:off x="4030980" y="4556229"/>
            <a:ext cx="3216472" cy="408201"/>
          </a:xfrm>
          <a:prstGeom prst="rect">
            <a:avLst/>
          </a:prstGeom>
        </p:spPr>
      </p:pic>
      <p:pic>
        <p:nvPicPr>
          <p:cNvPr id="12" name="Picture 11">
            <a:extLst>
              <a:ext uri="{FF2B5EF4-FFF2-40B4-BE49-F238E27FC236}">
                <a16:creationId xmlns:a16="http://schemas.microsoft.com/office/drawing/2014/main" id="{018BAADD-6811-94AD-5720-BF4765904C17}"/>
              </a:ext>
            </a:extLst>
          </p:cNvPr>
          <p:cNvPicPr>
            <a:picLocks noChangeAspect="1"/>
          </p:cNvPicPr>
          <p:nvPr/>
        </p:nvPicPr>
        <p:blipFill rotWithShape="1">
          <a:blip r:embed="rId3"/>
          <a:srcRect l="6971"/>
          <a:stretch/>
        </p:blipFill>
        <p:spPr>
          <a:xfrm>
            <a:off x="7004480" y="4224441"/>
            <a:ext cx="3550595" cy="469260"/>
          </a:xfrm>
          <a:prstGeom prst="rect">
            <a:avLst/>
          </a:prstGeom>
        </p:spPr>
      </p:pic>
    </p:spTree>
    <p:extLst>
      <p:ext uri="{BB962C8B-B14F-4D97-AF65-F5344CB8AC3E}">
        <p14:creationId xmlns:p14="http://schemas.microsoft.com/office/powerpoint/2010/main" val="2883528311"/>
      </p:ext>
    </p:extLst>
  </p:cSld>
  <p:clrMapOvr>
    <a:masterClrMapping/>
  </p:clrMapOvr>
  <p:transition>
    <p:fade/>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1219</Words>
  <Application>Microsoft Office PowerPoint</Application>
  <PresentationFormat>Widescreen</PresentationFormat>
  <Paragraphs>148</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PowerPoint Presentation</vt:lpstr>
      <vt:lpstr>This presentation</vt:lpstr>
      <vt:lpstr>Non-Interleaved SS- and DS-TWR for UWB Driven Mode</vt:lpstr>
      <vt:lpstr>Non-Interleaved SS- and DS-TWR for NBA-MMS</vt:lpstr>
      <vt:lpstr>Non-Interleaved SS- and DS-TWR for UWB Driven Mode with SP0 control packet</vt:lpstr>
      <vt:lpstr>10.38.9.3.12 The Management MAC Configuration field</vt:lpstr>
      <vt:lpstr>10.38.9.3.12 The Management MAC Configuration field</vt:lpstr>
      <vt:lpstr>10.38.10.1 MMS specific MAC PIB attributes</vt:lpstr>
      <vt:lpstr>10.38.5 UWB MMS ranging phase</vt:lpstr>
      <vt:lpstr>Other text edits throughout the document</vt:lpstr>
      <vt:lpstr>Summary of comments 952, 953, 97, 954, 955, 956, 959</vt:lpstr>
      <vt:lpstr>DS-TWR for MMS – reference from IEEE802.15.4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2023-09-14T03:52:09Z</dcterms:created>
  <dcterms:modified xsi:type="dcterms:W3CDTF">2024-09-12T18:35:22Z</dcterms:modified>
</cp:coreProperties>
</file>