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80" r:id="rId6"/>
    <p:sldId id="467" r:id="rId7"/>
    <p:sldId id="459" r:id="rId8"/>
    <p:sldId id="477" r:id="rId9"/>
    <p:sldId id="470" r:id="rId10"/>
    <p:sldId id="4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94809" autoAdjust="0"/>
  </p:normalViewPr>
  <p:slideViewPr>
    <p:cSldViewPr>
      <p:cViewPr varScale="1">
        <p:scale>
          <a:sx n="60" d="100"/>
          <a:sy n="60" d="100"/>
        </p:scale>
        <p:origin x="53" y="37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1008043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a:t>August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September 2024</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515210" y="332601"/>
            <a:ext cx="2930290" cy="276999"/>
          </a:xfrm>
          <a:prstGeom prst="rect">
            <a:avLst/>
          </a:prstGeom>
          <a:noFill/>
          <a:ln w="9525">
            <a:noFill/>
            <a:miter lim="800000"/>
            <a:headEnd/>
            <a:tailEnd/>
          </a:ln>
          <a:effectLst/>
        </p:spPr>
        <p:txBody>
          <a:bodyPr wrap="none" lIns="0" tIns="0" rIns="0" bIns="0" anchor="b">
            <a:spAutoFit/>
          </a:bodyPr>
          <a:lstStyle/>
          <a:p>
            <a:pPr marL="457200" lvl="4" algn="r">
              <a:defRPr/>
            </a:pPr>
            <a:r>
              <a:rPr lang="it-IT" altLang="ko-KR" sz="1800" b="0" i="0" dirty="0">
                <a:solidFill>
                  <a:srgbClr val="000000"/>
                </a:solidFill>
                <a:effectLst/>
                <a:latin typeface="+mj-lt"/>
              </a:rPr>
              <a:t>DCN </a:t>
            </a:r>
            <a:r>
              <a:rPr lang="it-IT" altLang="ko-KR" sz="1800" b="1" i="0" dirty="0">
                <a:solidFill>
                  <a:srgbClr val="000000"/>
                </a:solidFill>
                <a:effectLst/>
                <a:latin typeface="+mj-lt"/>
              </a:rPr>
              <a:t>15-24-0538-00-007a</a:t>
            </a:r>
            <a:endParaRPr lang="en-US" sz="18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802.15.7a to  RevCom]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[11 September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Y</a:t>
            </a:r>
            <a:r>
              <a:rPr lang="en-US" altLang="ko-KR" sz="1600" dirty="0" err="1">
                <a:latin typeface="Calibri" panose="020F0502020204030204" pitchFamily="34" charset="0"/>
                <a:ea typeface="ＭＳ Ｐゴシック" pitchFamily="-65" charset="-128"/>
                <a:cs typeface="Calibri" panose="020F0502020204030204" pitchFamily="34" charset="0"/>
              </a:rPr>
              <a:t>eong</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Min Jang</a:t>
            </a:r>
            <a:r>
              <a:rPr lang="en-US" sz="1600" dirty="0">
                <a:latin typeface="Calibri" panose="020F0502020204030204" pitchFamily="34" charset="0"/>
                <a:ea typeface="ＭＳ Ｐゴシック" pitchFamily="-65" charset="-128"/>
                <a:cs typeface="Calibri" panose="020F0502020204030204" pitchFamily="34" charset="0"/>
              </a:rPr>
              <a:t>]  Company [</a:t>
            </a:r>
            <a:r>
              <a:rPr lang="en-US" sz="1600" dirty="0" err="1">
                <a:latin typeface="Calibri" panose="020F0502020204030204" pitchFamily="34" charset="0"/>
                <a:ea typeface="ＭＳ Ｐゴシック" pitchFamily="-65" charset="-128"/>
                <a:cs typeface="Calibri" panose="020F0502020204030204" pitchFamily="34" charset="0"/>
              </a:rPr>
              <a:t>Kookmin</a:t>
            </a:r>
            <a:r>
              <a:rPr lang="en-US" sz="1600" dirty="0">
                <a:latin typeface="Calibri" panose="020F0502020204030204" pitchFamily="34" charset="0"/>
                <a:ea typeface="ＭＳ Ｐゴシック" pitchFamily="-65" charset="-128"/>
                <a:cs typeface="Calibri" panose="020F0502020204030204" pitchFamily="34" charset="0"/>
              </a:rPr>
              <a:t> University]</a:t>
            </a:r>
          </a:p>
          <a:p>
            <a:pPr>
              <a:defRPr/>
            </a:pPr>
            <a:r>
              <a:rPr lang="en-US" sz="1600" dirty="0">
                <a:latin typeface="Calibri" panose="020F0502020204030204" pitchFamily="34" charset="0"/>
                <a:ea typeface="ＭＳ Ｐゴシック" pitchFamily="-65" charset="-128"/>
                <a:cs typeface="Calibri" panose="020F0502020204030204" pitchFamily="34" charset="0"/>
              </a:rPr>
              <a:t>Address [</a:t>
            </a:r>
            <a:r>
              <a:rPr lang="en-US" altLang="ko-KR" sz="1600" dirty="0">
                <a:latin typeface="Calibri" panose="020F0502020204030204" pitchFamily="34" charset="0"/>
                <a:ea typeface="ＭＳ Ｐゴシック" pitchFamily="-65" charset="-128"/>
                <a:cs typeface="Calibri" panose="020F0502020204030204" pitchFamily="34" charset="0"/>
              </a:rPr>
              <a:t>77 JEONGNEUNG-RO, SEONGBUK-GU, SEOUL, 02707, Republic of Korea</a:t>
            </a:r>
            <a:r>
              <a:rPr lang="en-US" sz="1600" dirty="0">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Voice:[+82-2-910-5068], E-Mail:[yjang@kookmin.ac.kr]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802.15.7a</a:t>
            </a:r>
            <a:r>
              <a:rPr lang="en-US" altLang="ko-KR" sz="1600" dirty="0">
                <a:latin typeface="Calibri" panose="020F0502020204030204" pitchFamily="34" charset="0"/>
                <a:ea typeface="ＭＳ Ｐゴシック" pitchFamily="-65" charset="-128"/>
                <a:cs typeface="Calibri" panose="020F0502020204030204" pitchFamily="34" charset="0"/>
              </a:rPr>
              <a:t> – Amendment] </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[Amendment of IEEE 802.15.7-2018]</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IEEE 802.15.7a amendment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WG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39725"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that 802.15 WG has reviewed and approves the CSD 15-19-0297-r3 and requests unconditional approval from the IEEE 802 LMSC to submit </a:t>
            </a:r>
            <a:r>
              <a:rPr lang="en-US" sz="1800" i="1" dirty="0">
                <a:latin typeface="Arial" panose="020B0604020202020204" pitchFamily="34" charset="0"/>
                <a:ea typeface="Times New Roman" panose="02020603050405020304" pitchFamily="18" charset="0"/>
                <a:cs typeface="Times New Roman" panose="02020603050405020304" pitchFamily="18" charset="0"/>
              </a:rPr>
              <a:t>P802.15.7-</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D8 to RevCom.</a:t>
            </a:r>
          </a:p>
          <a:p>
            <a:pPr marL="685800" marR="0">
              <a:spcBef>
                <a:spcPts val="0"/>
              </a:spcBef>
              <a:spcAft>
                <a:spcPts val="0"/>
              </a:spcAft>
            </a:pPr>
            <a:endParaRPr lang="en-US" sz="1800" i="1" dirty="0">
              <a:latin typeface="Arial" panose="020B0604020202020204" pitchFamily="34" charset="0"/>
              <a:ea typeface="Times New Roman" panose="02020603050405020304" pitchFamily="18" charset="0"/>
              <a:cs typeface="Times New Roman" panose="02020603050405020304" pitchFamily="18" charset="0"/>
            </a:endParaRPr>
          </a:p>
          <a:p>
            <a:pPr marL="339725" lvl="4" indent="0">
              <a:buNone/>
            </a:pPr>
            <a:r>
              <a:rPr lang="en-US" sz="1800" dirty="0"/>
              <a:t>Move: Yeong Min Jang</a:t>
            </a:r>
          </a:p>
          <a:p>
            <a:pPr marL="339725" lvl="4" indent="0">
              <a:buNone/>
            </a:pPr>
            <a:r>
              <a:rPr lang="en-US" sz="1800" dirty="0"/>
              <a:t>Second: Phil Beecher</a:t>
            </a:r>
          </a:p>
          <a:p>
            <a:pPr marL="339725" lvl="4" indent="0">
              <a:buNone/>
            </a:pPr>
            <a:endParaRPr lang="en-US" sz="1800" dirty="0"/>
          </a:p>
          <a:p>
            <a:pPr marL="339725" lvl="4" indent="0">
              <a:buNone/>
            </a:pPr>
            <a:r>
              <a:rPr lang="en-US" sz="1800" dirty="0"/>
              <a:t>Results (Y/N/A): </a:t>
            </a:r>
          </a:p>
          <a:p>
            <a:pPr marL="685800" marR="0">
              <a:spcBef>
                <a:spcPts val="0"/>
              </a:spcBef>
              <a:spcAft>
                <a:spcPts val="0"/>
              </a:spcAft>
            </a:pP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506610F-22A1-4D36-9B2D-F141E28D465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75F8AE02-763F-4C49-8C1C-E61F02F87A2B}"/>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915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Sept. 12, 2024</a:t>
            </a:r>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200" b="1" dirty="0">
                <a:ea typeface="ＭＳ Ｐゴシック" pitchFamily="34" charset="-128"/>
              </a:rPr>
              <a:t>P802.15.7a </a:t>
            </a:r>
            <a:r>
              <a:rPr lang="en-US" sz="3200" b="1" kern="0" dirty="0">
                <a:latin typeface="+mj-lt"/>
                <a:ea typeface="+mj-ea"/>
                <a:cs typeface="+mj-cs"/>
              </a:rPr>
              <a:t> Report to LMSC Approval to forward draft to RevCom</a:t>
            </a:r>
            <a:endParaRPr kumimoji="0" lang="en-US" sz="3200" b="1" i="0" u="none" strike="noStrike" kern="0" cap="none" spc="0" normalizeH="0" baseline="0" noProof="0" dirty="0">
              <a:ln>
                <a:noFill/>
              </a:ln>
              <a:effectLst/>
              <a:uLnTx/>
              <a:uFillTx/>
              <a:latin typeface="+mj-lt"/>
              <a:ea typeface="+mj-ea"/>
              <a:cs typeface="+mj-cs"/>
            </a:endParaRPr>
          </a:p>
        </p:txBody>
      </p:sp>
      <p:sp>
        <p:nvSpPr>
          <p:cNvPr id="7" name="Footer Placeholder 2">
            <a:extLst>
              <a:ext uri="{FF2B5EF4-FFF2-40B4-BE49-F238E27FC236}">
                <a16:creationId xmlns:a16="http://schemas.microsoft.com/office/drawing/2014/main" id="{811A6C7A-F6DA-4658-A6BC-82CD0FB0C41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ACC43E9B-8C3A-BCE3-2A2B-1E92F6D0AF4D}"/>
              </a:ext>
            </a:extLst>
          </p:cNvPr>
          <p:cNvGraphicFramePr>
            <a:graphicFrameLocks noGrp="1"/>
          </p:cNvGraphicFramePr>
          <p:nvPr>
            <p:extLst>
              <p:ext uri="{D42A27DB-BD31-4B8C-83A1-F6EECF244321}">
                <p14:modId xmlns:p14="http://schemas.microsoft.com/office/powerpoint/2010/main" val="3657114336"/>
              </p:ext>
            </p:extLst>
          </p:nvPr>
        </p:nvGraphicFramePr>
        <p:xfrm>
          <a:off x="504673" y="3291046"/>
          <a:ext cx="8210854" cy="548640"/>
        </p:xfrm>
        <a:graphic>
          <a:graphicData uri="http://schemas.openxmlformats.org/drawingml/2006/table">
            <a:tbl>
              <a:tblPr firstRow="1" bandRow="1">
                <a:tableStyleId>{ED083AE6-46FA-4A59-8FB0-9F97EB10719F}</a:tableStyleId>
              </a:tblPr>
              <a:tblGrid>
                <a:gridCol w="2195926">
                  <a:extLst>
                    <a:ext uri="{9D8B030D-6E8A-4147-A177-3AD203B41FA5}">
                      <a16:colId xmlns:a16="http://schemas.microsoft.com/office/drawing/2014/main" val="20000"/>
                    </a:ext>
                  </a:extLst>
                </a:gridCol>
                <a:gridCol w="2023801">
                  <a:extLst>
                    <a:ext uri="{9D8B030D-6E8A-4147-A177-3AD203B41FA5}">
                      <a16:colId xmlns:a16="http://schemas.microsoft.com/office/drawing/2014/main" val="20001"/>
                    </a:ext>
                  </a:extLst>
                </a:gridCol>
                <a:gridCol w="1664818">
                  <a:extLst>
                    <a:ext uri="{9D8B030D-6E8A-4147-A177-3AD203B41FA5}">
                      <a16:colId xmlns:a16="http://schemas.microsoft.com/office/drawing/2014/main" val="20002"/>
                    </a:ext>
                  </a:extLst>
                </a:gridCol>
                <a:gridCol w="2326309">
                  <a:extLst>
                    <a:ext uri="{9D8B030D-6E8A-4147-A177-3AD203B41FA5}">
                      <a16:colId xmlns:a16="http://schemas.microsoft.com/office/drawing/2014/main" val="20003"/>
                    </a:ext>
                  </a:extLst>
                </a:gridCol>
              </a:tblGrid>
              <a:tr h="91440">
                <a:tc>
                  <a:txBody>
                    <a:bodyPr/>
                    <a:lstStyle/>
                    <a:p>
                      <a:pPr marL="0" marR="0">
                        <a:spcBef>
                          <a:spcPts val="0"/>
                        </a:spcBef>
                        <a:spcAft>
                          <a:spcPts val="0"/>
                        </a:spcAft>
                      </a:pPr>
                      <a:r>
                        <a:rPr lang="en-US" sz="2000" b="1" kern="1200" dirty="0">
                          <a:solidFill>
                            <a:schemeClr val="tx1"/>
                          </a:solidFill>
                          <a:effectLst/>
                          <a:latin typeface="Times New Roman" panose="02020603050405020304" pitchFamily="18" charset="0"/>
                          <a:ea typeface="Malgun Gothic" panose="020B0503020000020004" pitchFamily="34" charset="-127"/>
                          <a:cs typeface="+mn-cs"/>
                        </a:rPr>
                        <a:t>Name</a:t>
                      </a: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Company</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Phone</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email</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0"/>
                  </a:ext>
                </a:extLst>
              </a:tr>
              <a:tr h="91440">
                <a:tc>
                  <a:txBody>
                    <a:bodyPr/>
                    <a:lstStyle/>
                    <a:p>
                      <a:pPr marL="0" marR="0">
                        <a:spcBef>
                          <a:spcPts val="0"/>
                        </a:spcBef>
                        <a:spcAft>
                          <a:spcPts val="0"/>
                        </a:spcAft>
                      </a:pPr>
                      <a:r>
                        <a:rPr lang="en-US" sz="1600" b="1" kern="0">
                          <a:effectLst/>
                          <a:latin typeface="Times New Roman" panose="02020603050405020304" pitchFamily="18" charset="0"/>
                        </a:rPr>
                        <a:t>Yeong  Min Jang</a:t>
                      </a:r>
                      <a:endParaRPr lang="en-US" sz="1000" b="1" kern="0">
                        <a:effectLst/>
                        <a:latin typeface="Times New Roman" panose="02020603050405020304" pitchFamily="18" charset="0"/>
                      </a:endParaRPr>
                    </a:p>
                  </a:txBody>
                  <a:tcPr marL="68580" marR="68580" marT="0" marB="0">
                    <a:noFill/>
                  </a:tcPr>
                </a:tc>
                <a:tc>
                  <a:txBody>
                    <a:bodyPr/>
                    <a:lstStyle/>
                    <a:p>
                      <a:pPr marL="0" marR="0">
                        <a:spcBef>
                          <a:spcPts val="0"/>
                        </a:spcBef>
                        <a:spcAft>
                          <a:spcPts val="0"/>
                        </a:spcAft>
                      </a:pPr>
                      <a:r>
                        <a:rPr lang="en-US" sz="1600" b="1">
                          <a:effectLst/>
                          <a:latin typeface="Times New Roman" panose="02020603050405020304" pitchFamily="18" charset="0"/>
                          <a:ea typeface="Malgun Gothic" panose="020B0503020000020004" pitchFamily="34" charset="-127"/>
                        </a:rPr>
                        <a:t>Kookmin University</a:t>
                      </a:r>
                      <a:endParaRPr lang="en-US" sz="100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+82-2-910-5068</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yjang@kookmin.ac.kr</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approval to send P802.15.7a D8 to RevCom.</a:t>
            </a:r>
          </a:p>
          <a:p>
            <a:r>
              <a:rPr lang="en-GB" sz="1800" dirty="0">
                <a:ea typeface="ＭＳ Ｐゴシック" pitchFamily="34" charset="-128"/>
              </a:rPr>
              <a:t>The 802 LMSC motion is on 9.</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Date Placeholder 3">
            <a:extLst>
              <a:ext uri="{FF2B5EF4-FFF2-40B4-BE49-F238E27FC236}">
                <a16:creationId xmlns:a16="http://schemas.microsoft.com/office/drawing/2014/main" id="{853198B8-E458-47BE-AB26-BE0AFF32B486}"/>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1F1FC1CC-C467-4F88-9BB6-1C843BE353B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ea typeface="ＭＳ Ｐゴシック" pitchFamily="34" charset="-128"/>
              </a:rPr>
              <a:t>Standards Association (SA) Ballot Results – P802.15.7a</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9" name="Date Placeholder 3">
            <a:extLst>
              <a:ext uri="{FF2B5EF4-FFF2-40B4-BE49-F238E27FC236}">
                <a16:creationId xmlns:a16="http://schemas.microsoft.com/office/drawing/2014/main" id="{65616897-AD80-488A-B0F3-03AB3328964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F17534FE-5562-4736-8FAF-ACE067B391D7}"/>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53835421-FB31-4C9B-67B0-DE72C63B6BFA}"/>
              </a:ext>
            </a:extLst>
          </p:cNvPr>
          <p:cNvGraphicFramePr>
            <a:graphicFrameLocks noGrp="1"/>
          </p:cNvGraphicFramePr>
          <p:nvPr>
            <p:extLst>
              <p:ext uri="{D42A27DB-BD31-4B8C-83A1-F6EECF244321}">
                <p14:modId xmlns:p14="http://schemas.microsoft.com/office/powerpoint/2010/main" val="3325087035"/>
              </p:ext>
            </p:extLst>
          </p:nvPr>
        </p:nvGraphicFramePr>
        <p:xfrm>
          <a:off x="1066800" y="1737361"/>
          <a:ext cx="7162800" cy="314268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367622">
                  <a:extLst>
                    <a:ext uri="{9D8B030D-6E8A-4147-A177-3AD203B41FA5}">
                      <a16:colId xmlns:a16="http://schemas.microsoft.com/office/drawing/2014/main" val="20001"/>
                    </a:ext>
                  </a:extLst>
                </a:gridCol>
                <a:gridCol w="6190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638708">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 in 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868681">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2"/>
                  </a:ext>
                </a:extLst>
              </a:tr>
              <a:tr h="788109">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70</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66</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P802.15.7a</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sp>
        <p:nvSpPr>
          <p:cNvPr id="12" name="TextBox 11">
            <a:extLst>
              <a:ext uri="{FF2B5EF4-FFF2-40B4-BE49-F238E27FC236}">
                <a16:creationId xmlns:a16="http://schemas.microsoft.com/office/drawing/2014/main" id="{CCFFFF41-1B2D-403B-9B25-194F029DEA27}"/>
              </a:ext>
            </a:extLst>
          </p:cNvPr>
          <p:cNvSpPr txBox="1"/>
          <p:nvPr/>
        </p:nvSpPr>
        <p:spPr>
          <a:xfrm>
            <a:off x="5867400" y="5281271"/>
            <a:ext cx="1676400" cy="646331"/>
          </a:xfrm>
          <a:prstGeom prst="rect">
            <a:avLst/>
          </a:prstGeom>
          <a:noFill/>
        </p:spPr>
        <p:txBody>
          <a:bodyPr wrap="square">
            <a:spAutoFit/>
          </a:bodyPr>
          <a:lstStyle/>
          <a:p>
            <a:pPr marL="171450" indent="-171450" algn="l">
              <a:lnSpc>
                <a:spcPct val="100000"/>
              </a:lnSpc>
              <a:buFontTx/>
              <a:buChar char="-"/>
            </a:pPr>
            <a:r>
              <a:rPr lang="en-US" sz="1200" b="0" strike="noStrike" spc="-1" dirty="0">
                <a:solidFill>
                  <a:srgbClr val="000000"/>
                </a:solidFill>
                <a:latin typeface="Arial"/>
                <a:ea typeface="DejaVu Sans"/>
              </a:rPr>
              <a:t>T: technical</a:t>
            </a:r>
          </a:p>
          <a:p>
            <a:pPr marL="171450" indent="-171450" algn="l">
              <a:lnSpc>
                <a:spcPct val="100000"/>
              </a:lnSpc>
              <a:buFontTx/>
              <a:buChar char="-"/>
            </a:pPr>
            <a:r>
              <a:rPr lang="en-US" spc="-1" dirty="0">
                <a:solidFill>
                  <a:srgbClr val="000000"/>
                </a:solidFill>
                <a:latin typeface="Arial"/>
              </a:rPr>
              <a:t>E: Editorial</a:t>
            </a:r>
          </a:p>
          <a:p>
            <a:pPr marL="171450" indent="-171450" algn="l">
              <a:lnSpc>
                <a:spcPct val="100000"/>
              </a:lnSpc>
              <a:buFontTx/>
              <a:buChar char="-"/>
            </a:pPr>
            <a:r>
              <a:rPr lang="en-US" sz="1200" b="0" strike="noStrike" spc="-1" dirty="0">
                <a:solidFill>
                  <a:srgbClr val="000000"/>
                </a:solidFill>
                <a:latin typeface="Arial"/>
              </a:rPr>
              <a:t>G: general</a:t>
            </a:r>
            <a:endParaRPr lang="en-US" sz="1200" b="0" strike="noStrike" spc="-1" dirty="0">
              <a:latin typeface="+mn-lt"/>
            </a:endParaRPr>
          </a:p>
        </p:txBody>
      </p:sp>
      <p:sp>
        <p:nvSpPr>
          <p:cNvPr id="9" name="Date Placeholder 3">
            <a:extLst>
              <a:ext uri="{FF2B5EF4-FFF2-40B4-BE49-F238E27FC236}">
                <a16:creationId xmlns:a16="http://schemas.microsoft.com/office/drawing/2014/main" id="{5BB09FB0-7E82-471A-94CE-697B2DCA0468}"/>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0157495D-98DC-4A1E-A256-DF685D05DDD0}"/>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F2ADF6C1-04D2-36C7-3FBB-F312772BA9E7}"/>
              </a:ext>
            </a:extLst>
          </p:cNvPr>
          <p:cNvGraphicFramePr>
            <a:graphicFrameLocks noGrp="1"/>
          </p:cNvGraphicFramePr>
          <p:nvPr>
            <p:extLst>
              <p:ext uri="{D42A27DB-BD31-4B8C-83A1-F6EECF244321}">
                <p14:modId xmlns:p14="http://schemas.microsoft.com/office/powerpoint/2010/main" val="2233329224"/>
              </p:ext>
            </p:extLst>
          </p:nvPr>
        </p:nvGraphicFramePr>
        <p:xfrm>
          <a:off x="929568" y="1676400"/>
          <a:ext cx="7361064" cy="3241748"/>
        </p:xfrm>
        <a:graphic>
          <a:graphicData uri="http://schemas.openxmlformats.org/drawingml/2006/table">
            <a:tbl>
              <a:tblPr firstRow="1" bandRow="1">
                <a:tableStyleId>{ED083AE6-46FA-4A59-8FB0-9F97EB10719F}</a:tableStyleId>
              </a:tblPr>
              <a:tblGrid>
                <a:gridCol w="1371600">
                  <a:extLst>
                    <a:ext uri="{9D8B030D-6E8A-4147-A177-3AD203B41FA5}">
                      <a16:colId xmlns:a16="http://schemas.microsoft.com/office/drawing/2014/main" val="20000"/>
                    </a:ext>
                  </a:extLst>
                </a:gridCol>
                <a:gridCol w="2789064">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(71 T, 41 E, 2 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1"/>
                  </a:ext>
                </a:extLst>
              </a:tr>
              <a:tr h="544268">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(6 T, 106 E, 2G)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2"/>
                  </a:ext>
                </a:extLst>
              </a:tr>
              <a:tr h="544268">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3"/>
                  </a:ext>
                </a:extLst>
              </a:tr>
              <a:tr h="618345">
                <a:tc>
                  <a:txBody>
                    <a:bodyPr/>
                    <a:lstStyle/>
                    <a:p>
                      <a:endParaRPr lang="en-US" sz="1400" dirty="0">
                        <a:solidFill>
                          <a:schemeClr val="tx1"/>
                        </a:solidFill>
                        <a:latin typeface="Arial" pitchFamily="34" charset="0"/>
                        <a:cs typeface="Arial"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Total</a:t>
                      </a:r>
                      <a:endParaRPr lang="en-US" sz="1400" b="0" strike="noStrike" spc="-1" dirty="0">
                        <a:latin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kern="1200" spc="-1" dirty="0">
                          <a:solidFill>
                            <a:schemeClr val="tx1"/>
                          </a:solidFill>
                          <a:latin typeface="Arial"/>
                          <a:ea typeface="DejaVu Sans"/>
                          <a:cs typeface="+mn-cs"/>
                        </a:rPr>
                        <a:t>228 (77 T, 147 E, 4 G)</a:t>
                      </a:r>
                      <a:endParaRPr lang="en-US" sz="1400" b="0" strike="noStrike" kern="1200" spc="-1" dirty="0">
                        <a:solidFill>
                          <a:schemeClr val="tx1"/>
                        </a:solidFill>
                        <a:latin typeface="Arial"/>
                        <a:cs typeface="+mn-cs"/>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923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1999"/>
            <a:ext cx="8496944" cy="637401"/>
          </a:xfrm>
        </p:spPr>
        <p:txBody>
          <a:bodyPr/>
          <a:lstStyle/>
          <a:p>
            <a:r>
              <a:rPr lang="en-GB" dirty="0">
                <a:ea typeface="ＭＳ Ｐゴシック" pitchFamily="34" charset="-128"/>
              </a:rPr>
              <a:t>Unsatisfied MBS comments by commenter</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9" name="TextBox 8">
            <a:extLst>
              <a:ext uri="{FF2B5EF4-FFF2-40B4-BE49-F238E27FC236}">
                <a16:creationId xmlns:a16="http://schemas.microsoft.com/office/drawing/2014/main" id="{D17459CE-84E1-4E0D-A078-CBB384E1B40B}"/>
              </a:ext>
            </a:extLst>
          </p:cNvPr>
          <p:cNvSpPr txBox="1"/>
          <p:nvPr/>
        </p:nvSpPr>
        <p:spPr>
          <a:xfrm>
            <a:off x="990600" y="3198168"/>
            <a:ext cx="7010400" cy="830997"/>
          </a:xfrm>
          <a:prstGeom prst="rect">
            <a:avLst/>
          </a:prstGeom>
          <a:noFill/>
        </p:spPr>
        <p:txBody>
          <a:bodyPr wrap="square">
            <a:spAutoFit/>
          </a:bodyPr>
          <a:lstStyle/>
          <a:p>
            <a:pPr algn="ctr"/>
            <a:r>
              <a:rPr lang="en-US" sz="2400" b="1" spc="-1" dirty="0">
                <a:solidFill>
                  <a:srgbClr val="000000"/>
                </a:solidFill>
                <a:latin typeface="Times New Roman"/>
                <a:ea typeface="MS Gothic"/>
              </a:rPr>
              <a:t>There are no (0) “Disapprove” votes and no (0) must-be-satisfied comments.</a:t>
            </a:r>
            <a:endParaRPr lang="en-US" sz="2400" dirty="0"/>
          </a:p>
        </p:txBody>
      </p:sp>
      <p:sp>
        <p:nvSpPr>
          <p:cNvPr id="7" name="Date Placeholder 3">
            <a:extLst>
              <a:ext uri="{FF2B5EF4-FFF2-40B4-BE49-F238E27FC236}">
                <a16:creationId xmlns:a16="http://schemas.microsoft.com/office/drawing/2014/main" id="{039F64DE-3175-4742-8B6D-ABC140732C63}"/>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0" name="Footer Placeholder 2">
            <a:extLst>
              <a:ext uri="{FF2B5EF4-FFF2-40B4-BE49-F238E27FC236}">
                <a16:creationId xmlns:a16="http://schemas.microsoft.com/office/drawing/2014/main" id="{4A9B4439-03AD-4EF8-BB5B-475A80587EB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66499875"/>
              </p:ext>
            </p:extLst>
          </p:nvPr>
        </p:nvGraphicFramePr>
        <p:xfrm>
          <a:off x="288924" y="1372455"/>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Oct. 19, 2023</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9" name="Date Placeholder 3">
            <a:extLst>
              <a:ext uri="{FF2B5EF4-FFF2-40B4-BE49-F238E27FC236}">
                <a16:creationId xmlns:a16="http://schemas.microsoft.com/office/drawing/2014/main" id="{600A7138-6B80-4E52-BD19-17DE5DDA726A}"/>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1" name="Footer Placeholder 2">
            <a:extLst>
              <a:ext uri="{FF2B5EF4-FFF2-40B4-BE49-F238E27FC236}">
                <a16:creationId xmlns:a16="http://schemas.microsoft.com/office/drawing/2014/main" id="{A47A1ABF-B73C-4201-86D3-C3D75A2DCD57}"/>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6913" y="664876"/>
            <a:ext cx="7772400" cy="925768"/>
          </a:xfrm>
        </p:spPr>
        <p:txBody>
          <a:bodyPr/>
          <a:lstStyle/>
          <a:p>
            <a:r>
              <a:rPr lang="en-US" dirty="0">
                <a:solidFill>
                  <a:schemeClr val="tx1"/>
                </a:solidFill>
              </a:rPr>
              <a:t>P802.15.7a 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1" name="Table 5">
            <a:extLst>
              <a:ext uri="{FF2B5EF4-FFF2-40B4-BE49-F238E27FC236}">
                <a16:creationId xmlns:a16="http://schemas.microsoft.com/office/drawing/2014/main" id="{819AF0B7-4E1F-4A2C-BAF8-058AA32CD322}"/>
              </a:ext>
            </a:extLst>
          </p:cNvPr>
          <p:cNvGraphicFramePr/>
          <p:nvPr>
            <p:extLst>
              <p:ext uri="{D42A27DB-BD31-4B8C-83A1-F6EECF244321}">
                <p14:modId xmlns:p14="http://schemas.microsoft.com/office/powerpoint/2010/main" val="2575870233"/>
              </p:ext>
            </p:extLst>
          </p:nvPr>
        </p:nvGraphicFramePr>
        <p:xfrm>
          <a:off x="1208223" y="266700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18,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18,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mn-lt"/>
                          <a:ea typeface="MS Gothic"/>
                        </a:rPr>
                        <a:t>First SA recirculation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May 30,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June 09,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dirty="0">
                          <a:solidFill>
                            <a:schemeClr val="tx1"/>
                          </a:solidFill>
                          <a:latin typeface="+mn-lt"/>
                          <a:ea typeface="MS Gothic"/>
                        </a:rPr>
                        <a:t>Second SA recirculation Ballot</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a:t>
                      </a:r>
                      <a:r>
                        <a:rPr lang="en-US" sz="1400" b="0" strike="noStrike" spc="-1" baseline="0" dirty="0">
                          <a:solidFill>
                            <a:schemeClr val="tx1"/>
                          </a:solidFill>
                          <a:latin typeface="Times New Roman"/>
                          <a:ea typeface="MS Gothic"/>
                        </a:rPr>
                        <a:t> 27,</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LMSC to 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Oct. 2,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a:solidFill>
                            <a:schemeClr val="tx1"/>
                          </a:solidFill>
                          <a:latin typeface="Times New Roman"/>
                          <a:ea typeface="MS Gothic"/>
                        </a:rPr>
                        <a:t>RevCom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Oct. 29,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10" name="Date Placeholder 3">
            <a:extLst>
              <a:ext uri="{FF2B5EF4-FFF2-40B4-BE49-F238E27FC236}">
                <a16:creationId xmlns:a16="http://schemas.microsoft.com/office/drawing/2014/main" id="{C0AAC14D-F3D4-4F3A-8406-F4859E10A36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233457A1-891B-4CA6-B229-69E8ACCDF5E9}"/>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solidFill>
                  <a:schemeClr val="tx1"/>
                </a:solidFill>
              </a:rPr>
              <a:t>802 </a:t>
            </a:r>
            <a:r>
              <a:rPr lang="en-US" altLang="ko-KR" dirty="0">
                <a:solidFill>
                  <a:srgbClr val="C00000"/>
                </a:solidFill>
              </a:rPr>
              <a:t>LMSC</a:t>
            </a:r>
            <a:r>
              <a:rPr lang="en-US" dirty="0">
                <a:solidFill>
                  <a:schemeClr val="tx1"/>
                </a:solidFill>
              </a:rPr>
              <a:t>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158511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buFont typeface="Arial" pitchFamily="34" charset="0"/>
              <a:buNone/>
            </a:pPr>
            <a:r>
              <a:rPr lang="en-US" sz="1800" dirty="0"/>
              <a:t>Approve sending P802.15.7a D8 to RevCom.</a:t>
            </a:r>
          </a:p>
          <a:p>
            <a:pPr marL="0" lvl="2" indent="0">
              <a:buFont typeface="Arial" pitchFamily="34" charset="0"/>
              <a:buNone/>
            </a:pPr>
            <a:r>
              <a:rPr lang="en-US" sz="1800" dirty="0"/>
              <a:t>Approve CSD for P802.15.7a in</a:t>
            </a:r>
          </a:p>
          <a:p>
            <a:pPr marL="0" lvl="2" indent="0">
              <a:buFont typeface="Arial" pitchFamily="34" charset="0"/>
              <a:buNone/>
            </a:pPr>
            <a:r>
              <a:rPr lang="en-US" sz="1800" dirty="0">
                <a:hlinkClick r:id="rId2">
                  <a:extLst>
                    <a:ext uri="{A12FA001-AC4F-418D-AE19-62706E023703}">
                      <ahyp:hlinkClr xmlns:ahyp="http://schemas.microsoft.com/office/drawing/2018/hyperlinkcolor" val="tx"/>
                    </a:ext>
                  </a:extLst>
                </a:hlinkClick>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Jon Rosdahl</a:t>
            </a:r>
          </a:p>
        </p:txBody>
      </p:sp>
      <p:sp>
        <p:nvSpPr>
          <p:cNvPr id="6" name="Date Placeholder 3">
            <a:extLst>
              <a:ext uri="{FF2B5EF4-FFF2-40B4-BE49-F238E27FC236}">
                <a16:creationId xmlns:a16="http://schemas.microsoft.com/office/drawing/2014/main" id="{80225322-7D3C-4E03-AC31-C57BAC352AA1}"/>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F8253994-0911-4881-9B50-182D5E79ED9E}"/>
              </a:ext>
            </a:extLst>
          </p:cNvPr>
          <p:cNvSpPr>
            <a:spLocks noGrp="1"/>
          </p:cNvSpPr>
          <p:nvPr>
            <p:ph type="ftr" sz="quarter" idx="11"/>
          </p:nvPr>
        </p:nvSpPr>
        <p:spPr>
          <a:xfrm>
            <a:off x="6187821" y="6475413"/>
            <a:ext cx="242277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121163</TotalTime>
  <Words>953</Words>
  <Application>Microsoft Office PowerPoint</Application>
  <PresentationFormat>화면 슬라이드 쇼(4:3)</PresentationFormat>
  <Paragraphs>199</Paragraphs>
  <Slides>10</Slides>
  <Notes>8</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ＭＳ Ｐゴシック</vt:lpstr>
      <vt:lpstr>open_sansregular</vt:lpstr>
      <vt:lpstr>Arial</vt:lpstr>
      <vt:lpstr>Calibri</vt:lpstr>
      <vt:lpstr>Times New Roman</vt:lpstr>
      <vt:lpstr>802-11-Submission</vt:lpstr>
      <vt:lpstr>PowerPoint 프레젠테이션</vt:lpstr>
      <vt:lpstr>PowerPoint 프레젠테이션</vt:lpstr>
      <vt:lpstr>Introduction</vt:lpstr>
      <vt:lpstr>Standards Association (SA) Ballot Results – P802.15.7a</vt:lpstr>
      <vt:lpstr>SA Ballot Comments – P802.15.7a</vt:lpstr>
      <vt:lpstr>Unsatisfied MBS comments by commenter</vt:lpstr>
      <vt:lpstr>Mandatory Coordination</vt:lpstr>
      <vt:lpstr>P802.15.7a Timeline</vt:lpstr>
      <vt:lpstr>802 LMSC Motion</vt:lpstr>
      <vt:lpstr>WG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장영민(교원-전자시스템공학전공)</cp:lastModifiedBy>
  <cp:revision>3042</cp:revision>
  <cp:lastPrinted>1998-02-10T13:28:06Z</cp:lastPrinted>
  <dcterms:created xsi:type="dcterms:W3CDTF">2007-04-17T18:10:23Z</dcterms:created>
  <dcterms:modified xsi:type="dcterms:W3CDTF">2024-09-17T03:31:43Z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