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448" r:id="rId3"/>
    <p:sldId id="449" r:id="rId4"/>
    <p:sldId id="451" r:id="rId5"/>
    <p:sldId id="480" r:id="rId6"/>
    <p:sldId id="482" r:id="rId7"/>
    <p:sldId id="459" r:id="rId8"/>
    <p:sldId id="477" r:id="rId9"/>
    <p:sldId id="470" r:id="rId10"/>
    <p:sldId id="479"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95" autoAdjust="0"/>
    <p:restoredTop sz="94809" autoAdjust="0"/>
  </p:normalViewPr>
  <p:slideViewPr>
    <p:cSldViewPr>
      <p:cViewPr varScale="1">
        <p:scale>
          <a:sx n="75" d="100"/>
          <a:sy n="75" d="100"/>
        </p:scale>
        <p:origin x="245" y="53"/>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576" y="1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23525" y="175081"/>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076" name="Rectangle 4"/>
          <p:cNvSpPr>
            <a:spLocks noGrp="1" noChangeArrowheads="1"/>
          </p:cNvSpPr>
          <p:nvPr>
            <p:ph type="ftr" sz="quarter" idx="2"/>
          </p:nvPr>
        </p:nvSpPr>
        <p:spPr bwMode="auto">
          <a:xfrm>
            <a:off x="4268009" y="8982075"/>
            <a:ext cx="205024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dirty="0"/>
              <a:t>Pat Kinney (Kinney Consulting))</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D48B62BC-A010-4F8B-96BC-D75426AA710C}"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9036040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66388" y="95706"/>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58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69832" y="8985250"/>
            <a:ext cx="25119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dirty="0"/>
              <a:t>Pat Kinney (Kinney Consulting))</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D36C3B56-22C2-4F66-8AB0-B76AF03CA8D4}"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32476198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2</a:t>
            </a:fld>
            <a:endParaRPr lang="en-US"/>
          </a:p>
        </p:txBody>
      </p:sp>
    </p:spTree>
    <p:extLst>
      <p:ext uri="{BB962C8B-B14F-4D97-AF65-F5344CB8AC3E}">
        <p14:creationId xmlns:p14="http://schemas.microsoft.com/office/powerpoint/2010/main" val="3149058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3</a:t>
            </a:fld>
            <a:endParaRPr lang="en-US"/>
          </a:p>
        </p:txBody>
      </p:sp>
    </p:spTree>
    <p:extLst>
      <p:ext uri="{BB962C8B-B14F-4D97-AF65-F5344CB8AC3E}">
        <p14:creationId xmlns:p14="http://schemas.microsoft.com/office/powerpoint/2010/main" val="3152942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4</a:t>
            </a:fld>
            <a:endParaRPr lang="en-US"/>
          </a:p>
        </p:txBody>
      </p:sp>
    </p:spTree>
    <p:extLst>
      <p:ext uri="{BB962C8B-B14F-4D97-AF65-F5344CB8AC3E}">
        <p14:creationId xmlns:p14="http://schemas.microsoft.com/office/powerpoint/2010/main" val="3731230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5</a:t>
            </a:fld>
            <a:endParaRPr lang="en-US"/>
          </a:p>
        </p:txBody>
      </p:sp>
    </p:spTree>
    <p:extLst>
      <p:ext uri="{BB962C8B-B14F-4D97-AF65-F5344CB8AC3E}">
        <p14:creationId xmlns:p14="http://schemas.microsoft.com/office/powerpoint/2010/main" val="10080436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r>
              <a:rPr lang="en-CA" dirty="0"/>
              <a:t>doc.: IEEE 802.15-21-0181r0</a:t>
            </a:r>
          </a:p>
        </p:txBody>
      </p:sp>
      <p:sp>
        <p:nvSpPr>
          <p:cNvPr id="5" name="Date Placeholder 4"/>
          <p:cNvSpPr>
            <a:spLocks noGrp="1"/>
          </p:cNvSpPr>
          <p:nvPr>
            <p:ph type="dt" idx="11"/>
          </p:nvPr>
        </p:nvSpPr>
        <p:spPr/>
        <p:txBody>
          <a:bodyPr/>
          <a:lstStyle/>
          <a:p>
            <a:r>
              <a:rPr lang="en-US"/>
              <a:t>October 2020</a:t>
            </a:r>
            <a:endParaRPr lang="en-CA"/>
          </a:p>
        </p:txBody>
      </p:sp>
      <p:sp>
        <p:nvSpPr>
          <p:cNvPr id="6" name="Footer Placeholder 5"/>
          <p:cNvSpPr>
            <a:spLocks noGrp="1"/>
          </p:cNvSpPr>
          <p:nvPr>
            <p:ph type="ftr" sz="quarter" idx="12"/>
          </p:nvPr>
        </p:nvSpPr>
        <p:spPr>
          <a:xfrm>
            <a:off x="3769832" y="8985250"/>
            <a:ext cx="2511906" cy="184666"/>
          </a:xfrm>
        </p:spPr>
        <p:txBody>
          <a:bodyPr/>
          <a:lstStyle/>
          <a:p>
            <a:pPr lvl="4"/>
            <a:r>
              <a:rPr lang="en-CA" dirty="0"/>
              <a:t>Pat Kinney (Kinney Consulting))</a:t>
            </a:r>
          </a:p>
        </p:txBody>
      </p:sp>
      <p:sp>
        <p:nvSpPr>
          <p:cNvPr id="7" name="Slide Number Placeholder 6"/>
          <p:cNvSpPr>
            <a:spLocks noGrp="1"/>
          </p:cNvSpPr>
          <p:nvPr>
            <p:ph type="sldNum" sz="quarter" idx="13"/>
          </p:nvPr>
        </p:nvSpPr>
        <p:spPr/>
        <p:txBody>
          <a:bodyPr/>
          <a:lstStyle/>
          <a:p>
            <a:r>
              <a:rPr lang="en-CA"/>
              <a:t>Page </a:t>
            </a:r>
            <a:fld id="{90457F90-05FA-43B5-BE98-57963B7D9E4D}" type="slidenum">
              <a:rPr lang="en-CA" smtClean="0"/>
              <a:pPr/>
              <a:t>6</a:t>
            </a:fld>
            <a:endParaRPr lang="en-CA"/>
          </a:p>
        </p:txBody>
      </p:sp>
    </p:spTree>
    <p:extLst>
      <p:ext uri="{BB962C8B-B14F-4D97-AF65-F5344CB8AC3E}">
        <p14:creationId xmlns:p14="http://schemas.microsoft.com/office/powerpoint/2010/main" val="6335092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7</a:t>
            </a:fld>
            <a:endParaRPr lang="en-US"/>
          </a:p>
        </p:txBody>
      </p:sp>
    </p:spTree>
    <p:extLst>
      <p:ext uri="{BB962C8B-B14F-4D97-AF65-F5344CB8AC3E}">
        <p14:creationId xmlns:p14="http://schemas.microsoft.com/office/powerpoint/2010/main" val="449037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8</a:t>
            </a:fld>
            <a:endParaRPr lang="en-US"/>
          </a:p>
        </p:txBody>
      </p:sp>
    </p:spTree>
    <p:extLst>
      <p:ext uri="{BB962C8B-B14F-4D97-AF65-F5344CB8AC3E}">
        <p14:creationId xmlns:p14="http://schemas.microsoft.com/office/powerpoint/2010/main" val="978545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AC2FCF9-472E-480D-9073-A73C8204271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BF911EF-6A63-4B80-9E8C-821DDACCB07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E9D1CA-8036-452B-AA91-FC35ABF0036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D236530-B1A2-4A31-8CA2-AC905962223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3EFE6D4-15D6-44B7-889D-1EDC2778CCE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D3B9A4B-4D42-4642-8694-CB378EB0C87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5E8FDAC-4B53-4E5B-8EEC-168720E59BD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xfrm>
            <a:off x="696913" y="332601"/>
            <a:ext cx="1224694" cy="276999"/>
          </a:xfrm>
          <a:ln/>
        </p:spPr>
        <p:txBody>
          <a:bodyPr/>
          <a:lstStyle>
            <a:lvl1pPr>
              <a:defRPr/>
            </a:lvl1pPr>
          </a:lstStyle>
          <a:p>
            <a:pPr>
              <a:defRPr/>
            </a:pPr>
            <a:r>
              <a:rPr lang="en-US"/>
              <a:t>August 2024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E9AA826-2D66-4D95-924A-79AB5FB12EB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t>April 2021</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Pat Kinney (Kinney Consulting)</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B3C9980-79DC-43B3-9260-ABCB224AB3D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0C135B0-9C00-4A47-A9DD-8577921F7D6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DCDBB2E-8974-4A50-951E-5CD1EEC4EE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September 2024</a:t>
            </a:r>
          </a:p>
        </p:txBody>
      </p:sp>
      <p:sp>
        <p:nvSpPr>
          <p:cNvPr id="1029" name="Rectangle 5"/>
          <p:cNvSpPr>
            <a:spLocks noGrp="1" noChangeArrowheads="1"/>
          </p:cNvSpPr>
          <p:nvPr>
            <p:ph type="ftr" sz="quarter" idx="3"/>
          </p:nvPr>
        </p:nvSpPr>
        <p:spPr bwMode="auto">
          <a:xfrm>
            <a:off x="7049477" y="6475413"/>
            <a:ext cx="14944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solidFill>
                  <a:srgbClr val="FF0000"/>
                </a:solidFill>
                <a:latin typeface="Times New Roman" pitchFamily="18" charset="0"/>
              </a:defRPr>
            </a:lvl1pPr>
          </a:lstStyle>
          <a:p>
            <a:pPr>
              <a:defRPr/>
            </a:pPr>
            <a:r>
              <a:rPr lang="en-US" dirty="0"/>
              <a:t>[WG chair (affiliation) ]</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AC9ADC54-1EAA-451C-9892-A9A864B36D39}" type="slidenum">
              <a:rPr lang="en-US"/>
              <a:pPr>
                <a:defRPr/>
              </a:pPr>
              <a:t>‹#›</a:t>
            </a:fld>
            <a:endParaRPr lang="en-US"/>
          </a:p>
        </p:txBody>
      </p:sp>
      <p:sp>
        <p:nvSpPr>
          <p:cNvPr id="1031" name="Rectangle 7"/>
          <p:cNvSpPr>
            <a:spLocks noChangeArrowheads="1"/>
          </p:cNvSpPr>
          <p:nvPr/>
        </p:nvSpPr>
        <p:spPr bwMode="auto">
          <a:xfrm>
            <a:off x="5515210" y="332601"/>
            <a:ext cx="2930290" cy="276999"/>
          </a:xfrm>
          <a:prstGeom prst="rect">
            <a:avLst/>
          </a:prstGeom>
          <a:noFill/>
          <a:ln w="9525">
            <a:noFill/>
            <a:miter lim="800000"/>
            <a:headEnd/>
            <a:tailEnd/>
          </a:ln>
          <a:effectLst/>
        </p:spPr>
        <p:txBody>
          <a:bodyPr wrap="none" lIns="0" tIns="0" rIns="0" bIns="0" anchor="b">
            <a:spAutoFit/>
          </a:bodyPr>
          <a:lstStyle/>
          <a:p>
            <a:pPr marL="457200" lvl="4" algn="r">
              <a:defRPr/>
            </a:pPr>
            <a:r>
              <a:rPr lang="it-IT" altLang="ko-KR" sz="1800" b="0" i="0" dirty="0">
                <a:solidFill>
                  <a:srgbClr val="000000"/>
                </a:solidFill>
                <a:effectLst/>
                <a:latin typeface="+mj-lt"/>
              </a:rPr>
              <a:t>DCN </a:t>
            </a:r>
            <a:r>
              <a:rPr lang="it-IT" altLang="ko-KR" sz="1800" b="1" i="0" dirty="0">
                <a:solidFill>
                  <a:srgbClr val="000000"/>
                </a:solidFill>
                <a:effectLst/>
                <a:latin typeface="+mj-lt"/>
              </a:rPr>
              <a:t>15-24-0538-02-007a</a:t>
            </a:r>
            <a:endParaRPr lang="en-US" sz="1800" b="1" dirty="0">
              <a:latin typeface="+mj-lt"/>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24/15-24-0072-16-007a-comment-resolution-for-first-sa-ballot.xlsx"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hyperlink" Target="https://mentor.ieee.org/802.15/dcn/24/15-24-0337-00-007a-sa-ballot-1st-recirculation-comment-submission-for-p802-15-7a-d7-draft.xls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5/dcn/24/15-24-0538-02-007a-ieee-802-15-7a-to-revcom.pptx" TargetMode="External"/><Relationship Id="rId2" Type="http://schemas.openxmlformats.org/officeDocument/2006/relationships/hyperlink" Target="https://mentor.ieee.org/802.15/dcn/19/15-19-0297-03-0vat-csd-for-high-rate-occ-task-group.docx"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52400" y="609600"/>
            <a:ext cx="8839200" cy="452431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a:defRPr/>
            </a:pPr>
            <a:r>
              <a:rPr lang="en-US" sz="1600" b="1" dirty="0">
                <a:latin typeface="Calibri" panose="020F0502020204030204" pitchFamily="34" charset="0"/>
                <a:ea typeface="ＭＳ Ｐゴシック" pitchFamily="-65" charset="-128"/>
                <a:cs typeface="Calibri" panose="020F0502020204030204" pitchFamily="34" charset="0"/>
              </a:rPr>
              <a:t>Submission Title:</a:t>
            </a:r>
            <a:r>
              <a:rPr lang="en-US" sz="1600" dirty="0">
                <a:latin typeface="Calibri" panose="020F0502020204030204" pitchFamily="34" charset="0"/>
                <a:ea typeface="ＭＳ Ｐゴシック" pitchFamily="-65" charset="-128"/>
                <a:cs typeface="Calibri" panose="020F0502020204030204" pitchFamily="34" charset="0"/>
              </a:rPr>
              <a:t> [IEEE 802.15.7a to  RevCom]	</a:t>
            </a:r>
          </a:p>
          <a:p>
            <a:pPr eaLnBrk="0" hangingPunct="0">
              <a:defRPr/>
            </a:pPr>
            <a:r>
              <a:rPr lang="en-US" sz="1600" b="1" dirty="0">
                <a:latin typeface="Calibri" panose="020F0502020204030204" pitchFamily="34" charset="0"/>
                <a:ea typeface="ＭＳ Ｐゴシック" pitchFamily="-65" charset="-128"/>
                <a:cs typeface="Calibri" panose="020F0502020204030204" pitchFamily="34" charset="0"/>
              </a:rPr>
              <a:t>Date Submitted: </a:t>
            </a:r>
            <a:r>
              <a:rPr lang="en-US" sz="1600" dirty="0">
                <a:latin typeface="Calibri" panose="020F0502020204030204" pitchFamily="34" charset="0"/>
                <a:ea typeface="ＭＳ Ｐゴシック" pitchFamily="-65" charset="-128"/>
                <a:cs typeface="Calibri" panose="020F0502020204030204" pitchFamily="34" charset="0"/>
              </a:rPr>
              <a:t>[23 September 2024]	</a:t>
            </a:r>
          </a:p>
          <a:p>
            <a:pPr eaLnBrk="0" hangingPunct="0">
              <a:defRPr/>
            </a:pPr>
            <a:r>
              <a:rPr lang="en-US" sz="1600" b="1" dirty="0">
                <a:latin typeface="Calibri" panose="020F0502020204030204" pitchFamily="34" charset="0"/>
                <a:ea typeface="ＭＳ Ｐゴシック" pitchFamily="-65" charset="-128"/>
                <a:cs typeface="Calibri" panose="020F0502020204030204" pitchFamily="34" charset="0"/>
              </a:rPr>
              <a:t>Source:</a:t>
            </a:r>
            <a:r>
              <a:rPr lang="en-US" sz="1600" dirty="0">
                <a:latin typeface="Calibri" panose="020F0502020204030204" pitchFamily="34" charset="0"/>
                <a:ea typeface="ＭＳ Ｐゴシック" pitchFamily="-65" charset="-128"/>
                <a:cs typeface="Calibri" panose="020F0502020204030204" pitchFamily="34" charset="0"/>
              </a:rPr>
              <a:t> [</a:t>
            </a:r>
            <a:r>
              <a:rPr lang="en-US" sz="1600" dirty="0" err="1">
                <a:latin typeface="Calibri" panose="020F0502020204030204" pitchFamily="34" charset="0"/>
                <a:ea typeface="ＭＳ Ｐゴシック" pitchFamily="-65" charset="-128"/>
                <a:cs typeface="Calibri" panose="020F0502020204030204" pitchFamily="34" charset="0"/>
              </a:rPr>
              <a:t>Y</a:t>
            </a:r>
            <a:r>
              <a:rPr lang="en-US" altLang="ko-KR" sz="1600" dirty="0" err="1">
                <a:latin typeface="Calibri" panose="020F0502020204030204" pitchFamily="34" charset="0"/>
                <a:ea typeface="ＭＳ Ｐゴシック" pitchFamily="-65" charset="-128"/>
                <a:cs typeface="Calibri" panose="020F0502020204030204" pitchFamily="34" charset="0"/>
              </a:rPr>
              <a:t>eong</a:t>
            </a:r>
            <a:r>
              <a:rPr lang="ko-KR" altLang="en-US" sz="1600" dirty="0">
                <a:latin typeface="Calibri" panose="020F0502020204030204" pitchFamily="34" charset="0"/>
                <a:ea typeface="ＭＳ Ｐゴシック" pitchFamily="-65" charset="-128"/>
                <a:cs typeface="Calibri" panose="020F0502020204030204" pitchFamily="34" charset="0"/>
              </a:rPr>
              <a:t> </a:t>
            </a:r>
            <a:r>
              <a:rPr lang="en-US" altLang="ko-KR" sz="1600" dirty="0">
                <a:latin typeface="Calibri" panose="020F0502020204030204" pitchFamily="34" charset="0"/>
                <a:ea typeface="ＭＳ Ｐゴシック" pitchFamily="-65" charset="-128"/>
                <a:cs typeface="Calibri" panose="020F0502020204030204" pitchFamily="34" charset="0"/>
              </a:rPr>
              <a:t>Min Jang</a:t>
            </a:r>
            <a:r>
              <a:rPr lang="en-US" sz="1600" dirty="0">
                <a:latin typeface="Calibri" panose="020F0502020204030204" pitchFamily="34" charset="0"/>
                <a:ea typeface="ＭＳ Ｐゴシック" pitchFamily="-65" charset="-128"/>
                <a:cs typeface="Calibri" panose="020F0502020204030204" pitchFamily="34" charset="0"/>
              </a:rPr>
              <a:t>]  Company [</a:t>
            </a:r>
            <a:r>
              <a:rPr lang="en-US" sz="1600" dirty="0" err="1">
                <a:latin typeface="Calibri" panose="020F0502020204030204" pitchFamily="34" charset="0"/>
                <a:ea typeface="ＭＳ Ｐゴシック" pitchFamily="-65" charset="-128"/>
                <a:cs typeface="Calibri" panose="020F0502020204030204" pitchFamily="34" charset="0"/>
              </a:rPr>
              <a:t>Kookmin</a:t>
            </a:r>
            <a:r>
              <a:rPr lang="en-US" sz="1600" dirty="0">
                <a:latin typeface="Calibri" panose="020F0502020204030204" pitchFamily="34" charset="0"/>
                <a:ea typeface="ＭＳ Ｐゴシック" pitchFamily="-65" charset="-128"/>
                <a:cs typeface="Calibri" panose="020F0502020204030204" pitchFamily="34" charset="0"/>
              </a:rPr>
              <a:t> University]</a:t>
            </a:r>
          </a:p>
          <a:p>
            <a:pPr>
              <a:defRPr/>
            </a:pPr>
            <a:r>
              <a:rPr lang="en-US" sz="1600" dirty="0">
                <a:latin typeface="Calibri" panose="020F0502020204030204" pitchFamily="34" charset="0"/>
                <a:ea typeface="ＭＳ Ｐゴシック" pitchFamily="-65" charset="-128"/>
                <a:cs typeface="Calibri" panose="020F0502020204030204" pitchFamily="34" charset="0"/>
              </a:rPr>
              <a:t>Address [</a:t>
            </a:r>
            <a:r>
              <a:rPr lang="en-US" altLang="ko-KR" sz="1600" dirty="0">
                <a:latin typeface="Calibri" panose="020F0502020204030204" pitchFamily="34" charset="0"/>
                <a:ea typeface="ＭＳ Ｐゴシック" pitchFamily="-65" charset="-128"/>
                <a:cs typeface="Calibri" panose="020F0502020204030204" pitchFamily="34" charset="0"/>
              </a:rPr>
              <a:t>77 JEONGNEUNG-RO, SEONGBUK-GU, SEOUL, 02707, Republic of Korea</a:t>
            </a:r>
            <a:r>
              <a:rPr lang="en-US" sz="1600" dirty="0">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latin typeface="Calibri" panose="020F0502020204030204" pitchFamily="34" charset="0"/>
                <a:ea typeface="ＭＳ Ｐゴシック" pitchFamily="-65" charset="-128"/>
                <a:cs typeface="Calibri" panose="020F0502020204030204" pitchFamily="34" charset="0"/>
              </a:rPr>
              <a:t>Voice:[+82-2-910-5068], E-Mail:[yjang@kookmin.ac.kr]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[IEEE SA 802.15.7a</a:t>
            </a:r>
            <a:r>
              <a:rPr lang="en-US" altLang="ko-KR" sz="1600" dirty="0">
                <a:latin typeface="Calibri" panose="020F0502020204030204" pitchFamily="34" charset="0"/>
                <a:ea typeface="ＭＳ Ｐゴシック" pitchFamily="-65" charset="-128"/>
                <a:cs typeface="Calibri" panose="020F0502020204030204" pitchFamily="34" charset="0"/>
              </a:rPr>
              <a:t> – Amendment] </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[Amendment of IEEE 802.15.7-2018]</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altLang="ko-KR" sz="1600" dirty="0">
                <a:latin typeface="Calibri" panose="020F0502020204030204" pitchFamily="34" charset="0"/>
                <a:ea typeface="ＭＳ Ｐゴシック" pitchFamily="-65" charset="-128"/>
                <a:cs typeface="Calibri" panose="020F0502020204030204" pitchFamily="34" charset="0"/>
              </a:rPr>
              <a:t>IEEE 802.15.7a amendment to RevCom</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6187821" y="6475413"/>
            <a:ext cx="2422779"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5B312-57E5-E544-AF91-AC5B7910454A}"/>
              </a:ext>
            </a:extLst>
          </p:cNvPr>
          <p:cNvSpPr>
            <a:spLocks noGrp="1"/>
          </p:cNvSpPr>
          <p:nvPr>
            <p:ph type="title"/>
          </p:nvPr>
        </p:nvSpPr>
        <p:spPr>
          <a:xfrm>
            <a:off x="674687" y="457200"/>
            <a:ext cx="7772400" cy="914400"/>
          </a:xfrm>
        </p:spPr>
        <p:txBody>
          <a:bodyPr/>
          <a:lstStyle/>
          <a:p>
            <a:r>
              <a:rPr lang="en-US" dirty="0"/>
              <a:t>WG Motion</a:t>
            </a:r>
          </a:p>
        </p:txBody>
      </p:sp>
      <p:sp>
        <p:nvSpPr>
          <p:cNvPr id="5" name="Slide Number Placeholder 4">
            <a:extLst>
              <a:ext uri="{FF2B5EF4-FFF2-40B4-BE49-F238E27FC236}">
                <a16:creationId xmlns:a16="http://schemas.microsoft.com/office/drawing/2014/main" id="{9E311BB5-3027-4C49-9CEE-414A97F7C26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10</a:t>
            </a:fld>
            <a:endParaRPr lang="en-US"/>
          </a:p>
        </p:txBody>
      </p:sp>
      <p:sp>
        <p:nvSpPr>
          <p:cNvPr id="8" name="Rectangle 3">
            <a:extLst>
              <a:ext uri="{FF2B5EF4-FFF2-40B4-BE49-F238E27FC236}">
                <a16:creationId xmlns:a16="http://schemas.microsoft.com/office/drawing/2014/main" id="{A1C8F46D-FB33-45DF-983E-B8B2C9427D89}"/>
              </a:ext>
            </a:extLst>
          </p:cNvPr>
          <p:cNvSpPr txBox="1">
            <a:spLocks noChangeArrowheads="1"/>
          </p:cNvSpPr>
          <p:nvPr/>
        </p:nvSpPr>
        <p:spPr>
          <a:xfrm>
            <a:off x="419894" y="2362200"/>
            <a:ext cx="8380412" cy="3899694"/>
          </a:xfrm>
          <a:prstGeom prst="rect">
            <a:avLst/>
          </a:prstGeom>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39725" marR="0" indent="0">
              <a:spcBef>
                <a:spcPts val="0"/>
              </a:spcBef>
              <a:spcAft>
                <a:spcPts val="0"/>
              </a:spcAft>
              <a:buNone/>
            </a:pPr>
            <a:r>
              <a:rPr lang="en-US" sz="1800" i="1" dirty="0">
                <a:effectLst/>
                <a:latin typeface="Arial" panose="020B0604020202020204" pitchFamily="34" charset="0"/>
                <a:ea typeface="Times New Roman" panose="02020603050405020304" pitchFamily="18" charset="0"/>
                <a:cs typeface="Times New Roman" panose="02020603050405020304" pitchFamily="18" charset="0"/>
              </a:rPr>
              <a:t>Motion: that 802.15 WG has reviewed and approves the CSD 15-19-0297-r3 and requests unconditional approval from the IEEE 802 LMSC to submit </a:t>
            </a:r>
            <a:r>
              <a:rPr lang="en-US" sz="1800" i="1" dirty="0">
                <a:latin typeface="Arial" panose="020B0604020202020204" pitchFamily="34" charset="0"/>
                <a:ea typeface="Times New Roman" panose="02020603050405020304" pitchFamily="18" charset="0"/>
                <a:cs typeface="Times New Roman" panose="02020603050405020304" pitchFamily="18" charset="0"/>
              </a:rPr>
              <a:t>P802.15.7-</a:t>
            </a:r>
            <a:r>
              <a:rPr lang="en-US" sz="1800" i="1" dirty="0">
                <a:effectLst/>
                <a:latin typeface="Arial" panose="020B0604020202020204" pitchFamily="34" charset="0"/>
                <a:ea typeface="Times New Roman" panose="02020603050405020304" pitchFamily="18" charset="0"/>
                <a:cs typeface="Times New Roman" panose="02020603050405020304" pitchFamily="18" charset="0"/>
              </a:rPr>
              <a:t>D8 to RevCom.</a:t>
            </a:r>
          </a:p>
          <a:p>
            <a:pPr marL="685800" marR="0">
              <a:spcBef>
                <a:spcPts val="0"/>
              </a:spcBef>
              <a:spcAft>
                <a:spcPts val="0"/>
              </a:spcAft>
            </a:pPr>
            <a:endParaRPr lang="en-US" sz="1800" i="1" dirty="0">
              <a:latin typeface="Arial" panose="020B0604020202020204" pitchFamily="34" charset="0"/>
              <a:ea typeface="Times New Roman" panose="02020603050405020304" pitchFamily="18" charset="0"/>
              <a:cs typeface="Times New Roman" panose="02020603050405020304" pitchFamily="18" charset="0"/>
            </a:endParaRPr>
          </a:p>
          <a:p>
            <a:pPr marL="339725" lvl="4" indent="0">
              <a:buNone/>
            </a:pPr>
            <a:r>
              <a:rPr lang="en-US" sz="1800" dirty="0"/>
              <a:t>Move: Yeong Min Jang</a:t>
            </a:r>
          </a:p>
          <a:p>
            <a:pPr marL="339725" lvl="4" indent="0">
              <a:buNone/>
            </a:pPr>
            <a:r>
              <a:rPr lang="en-US" sz="1800" dirty="0"/>
              <a:t>Second: Phil Beecher</a:t>
            </a:r>
          </a:p>
          <a:p>
            <a:pPr marL="339725" lvl="4" indent="0">
              <a:buNone/>
            </a:pPr>
            <a:endParaRPr lang="en-US" sz="1800" dirty="0"/>
          </a:p>
          <a:p>
            <a:pPr marL="339725" lvl="4" indent="0">
              <a:buNone/>
            </a:pPr>
            <a:r>
              <a:rPr lang="en-US" sz="1800" dirty="0"/>
              <a:t>Results (Y/N/A): 23/0/2</a:t>
            </a:r>
          </a:p>
        </p:txBody>
      </p:sp>
      <p:sp>
        <p:nvSpPr>
          <p:cNvPr id="6" name="Date Placeholder 3">
            <a:extLst>
              <a:ext uri="{FF2B5EF4-FFF2-40B4-BE49-F238E27FC236}">
                <a16:creationId xmlns:a16="http://schemas.microsoft.com/office/drawing/2014/main" id="{6506610F-22A1-4D36-9B2D-F141E28D4650}"/>
              </a:ext>
            </a:extLst>
          </p:cNvPr>
          <p:cNvSpPr>
            <a:spLocks noGrp="1"/>
          </p:cNvSpPr>
          <p:nvPr>
            <p:ph type="dt" sz="half" idx="10"/>
          </p:nvPr>
        </p:nvSpPr>
        <p:spPr>
          <a:xfrm>
            <a:off x="696913" y="332601"/>
            <a:ext cx="1579600" cy="276999"/>
          </a:xfrm>
        </p:spPr>
        <p:txBody>
          <a:bodyPr/>
          <a:lstStyle/>
          <a:p>
            <a:pPr>
              <a:defRPr/>
            </a:pPr>
            <a:r>
              <a:rPr lang="en-US" altLang="ko-KR" dirty="0"/>
              <a:t>September 2024</a:t>
            </a:r>
          </a:p>
        </p:txBody>
      </p:sp>
      <p:sp>
        <p:nvSpPr>
          <p:cNvPr id="7" name="Footer Placeholder 2">
            <a:extLst>
              <a:ext uri="{FF2B5EF4-FFF2-40B4-BE49-F238E27FC236}">
                <a16:creationId xmlns:a16="http://schemas.microsoft.com/office/drawing/2014/main" id="{75F8AE02-763F-4C49-8C1C-E61F02F87A2B}"/>
              </a:ext>
            </a:extLst>
          </p:cNvPr>
          <p:cNvSpPr>
            <a:spLocks noGrp="1"/>
          </p:cNvSpPr>
          <p:nvPr>
            <p:ph type="ftr" sz="quarter" idx="11"/>
          </p:nvPr>
        </p:nvSpPr>
        <p:spPr>
          <a:xfrm>
            <a:off x="6187821" y="6475413"/>
            <a:ext cx="2422779"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spTree>
    <p:extLst>
      <p:ext uri="{BB962C8B-B14F-4D97-AF65-F5344CB8AC3E}">
        <p14:creationId xmlns:p14="http://schemas.microsoft.com/office/powerpoint/2010/main" val="3915565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79600" cy="276999"/>
          </a:xfrm>
        </p:spPr>
        <p:txBody>
          <a:bodyPr/>
          <a:lstStyle/>
          <a:p>
            <a:pPr>
              <a:defRPr/>
            </a:pPr>
            <a:r>
              <a:rPr lang="en-US" altLang="ko-KR" dirty="0"/>
              <a:t>September 2024</a:t>
            </a:r>
          </a:p>
        </p:txBody>
      </p:sp>
      <p:sp>
        <p:nvSpPr>
          <p:cNvPr id="6" name="Slide Number Placeholder 5"/>
          <p:cNvSpPr>
            <a:spLocks noGrp="1"/>
          </p:cNvSpPr>
          <p:nvPr>
            <p:ph type="sldNum" sz="quarter" idx="12"/>
          </p:nvPr>
        </p:nvSpPr>
        <p:spPr/>
        <p:txBody>
          <a:bodyPr/>
          <a:lstStyle/>
          <a:p>
            <a:pPr>
              <a:defRPr/>
            </a:pPr>
            <a:r>
              <a:rPr lang="en-US"/>
              <a:t>Slide </a:t>
            </a:r>
            <a:fld id="{BD236530-B1A2-4A31-8CA2-AC905962223D}" type="slidenum">
              <a:rPr lang="en-US" smtClean="0"/>
              <a:pPr>
                <a:defRPr/>
              </a:pPr>
              <a:t>2</a:t>
            </a:fld>
            <a:endParaRPr lang="en-US"/>
          </a:p>
        </p:txBody>
      </p:sp>
      <p:sp>
        <p:nvSpPr>
          <p:cNvPr id="9" name="Rectangle 6"/>
          <p:cNvSpPr txBox="1">
            <a:spLocks noChangeArrowheads="1"/>
          </p:cNvSpPr>
          <p:nvPr/>
        </p:nvSpPr>
        <p:spPr>
          <a:xfrm>
            <a:off x="667624" y="2232864"/>
            <a:ext cx="7772400" cy="381000"/>
          </a:xfrm>
          <a:prstGeom prst="rect">
            <a:avLst/>
          </a:prstGeom>
          <a:noFill/>
        </p:spPr>
        <p:txBody>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a:ln>
                  <a:noFill/>
                </a:ln>
                <a:effectLst/>
                <a:uLnTx/>
                <a:uFillTx/>
                <a:latin typeface="+mn-lt"/>
                <a:ea typeface="+mn-ea"/>
                <a:cs typeface="+mn-cs"/>
              </a:rPr>
              <a:t>Date:</a:t>
            </a:r>
            <a:r>
              <a:rPr kumimoji="0" lang="en-US" sz="2000" b="0" i="0" u="none" strike="noStrike" kern="0" cap="none" spc="0" normalizeH="0" baseline="0" noProof="0" dirty="0">
                <a:ln>
                  <a:noFill/>
                </a:ln>
                <a:effectLst/>
                <a:uLnTx/>
                <a:uFillTx/>
                <a:latin typeface="+mn-lt"/>
                <a:ea typeface="+mn-ea"/>
                <a:cs typeface="+mn-cs"/>
              </a:rPr>
              <a:t> Sept. </a:t>
            </a:r>
            <a:r>
              <a:rPr lang="en-US" sz="2000" kern="0" dirty="0">
                <a:latin typeface="+mn-lt"/>
              </a:rPr>
              <a:t>23</a:t>
            </a:r>
            <a:r>
              <a:rPr kumimoji="0" lang="en-US" sz="2000" b="0" i="0" u="none" strike="noStrike" kern="0" cap="none" spc="0" normalizeH="0" baseline="0" noProof="0" dirty="0">
                <a:ln>
                  <a:noFill/>
                </a:ln>
                <a:effectLst/>
                <a:uLnTx/>
                <a:uFillTx/>
                <a:latin typeface="+mn-lt"/>
                <a:ea typeface="+mn-ea"/>
                <a:cs typeface="+mn-cs"/>
              </a:rPr>
              <a:t>, 2024</a:t>
            </a:r>
          </a:p>
        </p:txBody>
      </p:sp>
      <p:sp>
        <p:nvSpPr>
          <p:cNvPr id="12" name="Rectangle 2"/>
          <p:cNvSpPr txBox="1">
            <a:spLocks noChangeArrowheads="1"/>
          </p:cNvSpPr>
          <p:nvPr/>
        </p:nvSpPr>
        <p:spPr>
          <a:xfrm>
            <a:off x="304800" y="685800"/>
            <a:ext cx="8153400" cy="1066800"/>
          </a:xfrm>
          <a:prstGeom prst="rect">
            <a:avLst/>
          </a:prstGeom>
          <a:noFill/>
        </p:spPr>
        <p:txBody>
          <a:bodyPr/>
          <a:lstStyle/>
          <a:p>
            <a:pPr lvl="0" algn="ctr">
              <a:defRPr/>
            </a:pPr>
            <a:r>
              <a:rPr lang="en-GB" sz="3200" b="1" dirty="0">
                <a:ea typeface="ＭＳ Ｐゴシック" pitchFamily="34" charset="-128"/>
              </a:rPr>
              <a:t>P802.15.7a </a:t>
            </a:r>
            <a:r>
              <a:rPr lang="en-US" sz="3200" b="1" kern="0" dirty="0">
                <a:latin typeface="+mj-lt"/>
                <a:ea typeface="+mj-ea"/>
                <a:cs typeface="+mj-cs"/>
              </a:rPr>
              <a:t> Report to LMSC Approval to forward draft to RevCom</a:t>
            </a:r>
            <a:endParaRPr kumimoji="0" lang="en-US" sz="3200" b="1" i="0" u="none" strike="noStrike" kern="0" cap="none" spc="0" normalizeH="0" baseline="0" noProof="0" dirty="0">
              <a:ln>
                <a:noFill/>
              </a:ln>
              <a:effectLst/>
              <a:uLnTx/>
              <a:uFillTx/>
              <a:latin typeface="+mj-lt"/>
              <a:ea typeface="+mj-ea"/>
              <a:cs typeface="+mj-cs"/>
            </a:endParaRPr>
          </a:p>
        </p:txBody>
      </p:sp>
      <p:sp>
        <p:nvSpPr>
          <p:cNvPr id="7" name="Footer Placeholder 2">
            <a:extLst>
              <a:ext uri="{FF2B5EF4-FFF2-40B4-BE49-F238E27FC236}">
                <a16:creationId xmlns:a16="http://schemas.microsoft.com/office/drawing/2014/main" id="{811A6C7A-F6DA-4658-A6BC-82CD0FB0C419}"/>
              </a:ext>
            </a:extLst>
          </p:cNvPr>
          <p:cNvSpPr>
            <a:spLocks noGrp="1"/>
          </p:cNvSpPr>
          <p:nvPr>
            <p:ph type="ftr" sz="quarter" idx="11"/>
          </p:nvPr>
        </p:nvSpPr>
        <p:spPr>
          <a:xfrm>
            <a:off x="6187821" y="6475413"/>
            <a:ext cx="2422779"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graphicFrame>
        <p:nvGraphicFramePr>
          <p:cNvPr id="3" name="Table 2">
            <a:extLst>
              <a:ext uri="{FF2B5EF4-FFF2-40B4-BE49-F238E27FC236}">
                <a16:creationId xmlns:a16="http://schemas.microsoft.com/office/drawing/2014/main" id="{ACC43E9B-8C3A-BCE3-2A2B-1E92F6D0AF4D}"/>
              </a:ext>
            </a:extLst>
          </p:cNvPr>
          <p:cNvGraphicFramePr>
            <a:graphicFrameLocks noGrp="1"/>
          </p:cNvGraphicFramePr>
          <p:nvPr>
            <p:extLst>
              <p:ext uri="{D42A27DB-BD31-4B8C-83A1-F6EECF244321}">
                <p14:modId xmlns:p14="http://schemas.microsoft.com/office/powerpoint/2010/main" val="3657114336"/>
              </p:ext>
            </p:extLst>
          </p:nvPr>
        </p:nvGraphicFramePr>
        <p:xfrm>
          <a:off x="504673" y="3291046"/>
          <a:ext cx="8210854" cy="548640"/>
        </p:xfrm>
        <a:graphic>
          <a:graphicData uri="http://schemas.openxmlformats.org/drawingml/2006/table">
            <a:tbl>
              <a:tblPr firstRow="1" bandRow="1">
                <a:tableStyleId>{ED083AE6-46FA-4A59-8FB0-9F97EB10719F}</a:tableStyleId>
              </a:tblPr>
              <a:tblGrid>
                <a:gridCol w="2195926">
                  <a:extLst>
                    <a:ext uri="{9D8B030D-6E8A-4147-A177-3AD203B41FA5}">
                      <a16:colId xmlns:a16="http://schemas.microsoft.com/office/drawing/2014/main" val="20000"/>
                    </a:ext>
                  </a:extLst>
                </a:gridCol>
                <a:gridCol w="2023801">
                  <a:extLst>
                    <a:ext uri="{9D8B030D-6E8A-4147-A177-3AD203B41FA5}">
                      <a16:colId xmlns:a16="http://schemas.microsoft.com/office/drawing/2014/main" val="20001"/>
                    </a:ext>
                  </a:extLst>
                </a:gridCol>
                <a:gridCol w="1664818">
                  <a:extLst>
                    <a:ext uri="{9D8B030D-6E8A-4147-A177-3AD203B41FA5}">
                      <a16:colId xmlns:a16="http://schemas.microsoft.com/office/drawing/2014/main" val="20002"/>
                    </a:ext>
                  </a:extLst>
                </a:gridCol>
                <a:gridCol w="2326309">
                  <a:extLst>
                    <a:ext uri="{9D8B030D-6E8A-4147-A177-3AD203B41FA5}">
                      <a16:colId xmlns:a16="http://schemas.microsoft.com/office/drawing/2014/main" val="20003"/>
                    </a:ext>
                  </a:extLst>
                </a:gridCol>
              </a:tblGrid>
              <a:tr h="91440">
                <a:tc>
                  <a:txBody>
                    <a:bodyPr/>
                    <a:lstStyle/>
                    <a:p>
                      <a:pPr marL="0" marR="0">
                        <a:spcBef>
                          <a:spcPts val="0"/>
                        </a:spcBef>
                        <a:spcAft>
                          <a:spcPts val="0"/>
                        </a:spcAft>
                      </a:pPr>
                      <a:r>
                        <a:rPr lang="en-US" sz="2000" b="1" kern="1200" dirty="0">
                          <a:solidFill>
                            <a:schemeClr val="tx1"/>
                          </a:solidFill>
                          <a:effectLst/>
                          <a:latin typeface="Times New Roman" panose="02020603050405020304" pitchFamily="18" charset="0"/>
                          <a:ea typeface="Malgun Gothic" panose="020B0503020000020004" pitchFamily="34" charset="-127"/>
                          <a:cs typeface="+mn-cs"/>
                        </a:rPr>
                        <a:t>Name</a:t>
                      </a:r>
                    </a:p>
                  </a:txBody>
                  <a:tcPr marL="68580" marR="68580" marT="0" marB="0">
                    <a:noFill/>
                  </a:tcPr>
                </a:tc>
                <a:tc>
                  <a:txBody>
                    <a:bodyPr/>
                    <a:lstStyle/>
                    <a:p>
                      <a:pPr marL="0" marR="0">
                        <a:spcBef>
                          <a:spcPts val="0"/>
                        </a:spcBef>
                        <a:spcAft>
                          <a:spcPts val="0"/>
                        </a:spcAft>
                      </a:pPr>
                      <a:r>
                        <a:rPr lang="en-US" sz="2000" b="1" dirty="0">
                          <a:effectLst/>
                          <a:latin typeface="Times New Roman" panose="02020603050405020304" pitchFamily="18" charset="0"/>
                          <a:ea typeface="Malgun Gothic" panose="020B0503020000020004" pitchFamily="34" charset="-127"/>
                        </a:rPr>
                        <a:t>Company</a:t>
                      </a:r>
                      <a:endParaRPr lang="en-US" sz="1000" dirty="0">
                        <a:effectLst/>
                        <a:latin typeface="Times New Roman" panose="02020603050405020304" pitchFamily="18" charset="0"/>
                        <a:ea typeface="Malgun Gothic" panose="020B0503020000020004" pitchFamily="34" charset="-127"/>
                      </a:endParaRPr>
                    </a:p>
                  </a:txBody>
                  <a:tcPr marL="68580" marR="68580" marT="0" marB="0">
                    <a:noFill/>
                  </a:tcPr>
                </a:tc>
                <a:tc>
                  <a:txBody>
                    <a:bodyPr/>
                    <a:lstStyle/>
                    <a:p>
                      <a:pPr marL="0" marR="0">
                        <a:spcBef>
                          <a:spcPts val="0"/>
                        </a:spcBef>
                        <a:spcAft>
                          <a:spcPts val="0"/>
                        </a:spcAft>
                      </a:pPr>
                      <a:r>
                        <a:rPr lang="en-US" sz="2000" b="1" dirty="0">
                          <a:effectLst/>
                          <a:latin typeface="Times New Roman" panose="02020603050405020304" pitchFamily="18" charset="0"/>
                          <a:ea typeface="Malgun Gothic" panose="020B0503020000020004" pitchFamily="34" charset="-127"/>
                        </a:rPr>
                        <a:t>Phone</a:t>
                      </a:r>
                      <a:endParaRPr lang="en-US" sz="1000" dirty="0">
                        <a:effectLst/>
                        <a:latin typeface="Times New Roman" panose="02020603050405020304" pitchFamily="18" charset="0"/>
                        <a:ea typeface="Malgun Gothic" panose="020B0503020000020004" pitchFamily="34" charset="-127"/>
                      </a:endParaRPr>
                    </a:p>
                  </a:txBody>
                  <a:tcPr marL="68580" marR="68580" marT="0" marB="0">
                    <a:noFill/>
                  </a:tcPr>
                </a:tc>
                <a:tc>
                  <a:txBody>
                    <a:bodyPr/>
                    <a:lstStyle/>
                    <a:p>
                      <a:pPr marL="0" marR="0">
                        <a:spcBef>
                          <a:spcPts val="0"/>
                        </a:spcBef>
                        <a:spcAft>
                          <a:spcPts val="0"/>
                        </a:spcAft>
                      </a:pPr>
                      <a:r>
                        <a:rPr lang="en-US" sz="2000" b="1" dirty="0">
                          <a:effectLst/>
                          <a:latin typeface="Times New Roman" panose="02020603050405020304" pitchFamily="18" charset="0"/>
                          <a:ea typeface="Malgun Gothic" panose="020B0503020000020004" pitchFamily="34" charset="-127"/>
                        </a:rPr>
                        <a:t>email</a:t>
                      </a:r>
                      <a:endParaRPr lang="en-US" sz="1000" dirty="0">
                        <a:effectLst/>
                        <a:latin typeface="Times New Roman" panose="02020603050405020304" pitchFamily="18" charset="0"/>
                        <a:ea typeface="Malgun Gothic" panose="020B0503020000020004" pitchFamily="34" charset="-127"/>
                      </a:endParaRPr>
                    </a:p>
                  </a:txBody>
                  <a:tcPr marL="68580" marR="68580" marT="0" marB="0">
                    <a:noFill/>
                  </a:tcPr>
                </a:tc>
                <a:extLst>
                  <a:ext uri="{0D108BD9-81ED-4DB2-BD59-A6C34878D82A}">
                    <a16:rowId xmlns:a16="http://schemas.microsoft.com/office/drawing/2014/main" val="10000"/>
                  </a:ext>
                </a:extLst>
              </a:tr>
              <a:tr h="91440">
                <a:tc>
                  <a:txBody>
                    <a:bodyPr/>
                    <a:lstStyle/>
                    <a:p>
                      <a:pPr marL="0" marR="0">
                        <a:spcBef>
                          <a:spcPts val="0"/>
                        </a:spcBef>
                        <a:spcAft>
                          <a:spcPts val="0"/>
                        </a:spcAft>
                      </a:pPr>
                      <a:r>
                        <a:rPr lang="en-US" sz="1600" b="1" kern="0">
                          <a:effectLst/>
                          <a:latin typeface="Times New Roman" panose="02020603050405020304" pitchFamily="18" charset="0"/>
                        </a:rPr>
                        <a:t>Yeong  Min Jang</a:t>
                      </a:r>
                      <a:endParaRPr lang="en-US" sz="1000" b="1" kern="0">
                        <a:effectLst/>
                        <a:latin typeface="Times New Roman" panose="02020603050405020304" pitchFamily="18" charset="0"/>
                      </a:endParaRPr>
                    </a:p>
                  </a:txBody>
                  <a:tcPr marL="68580" marR="68580" marT="0" marB="0">
                    <a:noFill/>
                  </a:tcPr>
                </a:tc>
                <a:tc>
                  <a:txBody>
                    <a:bodyPr/>
                    <a:lstStyle/>
                    <a:p>
                      <a:pPr marL="0" marR="0">
                        <a:spcBef>
                          <a:spcPts val="0"/>
                        </a:spcBef>
                        <a:spcAft>
                          <a:spcPts val="0"/>
                        </a:spcAft>
                      </a:pPr>
                      <a:r>
                        <a:rPr lang="en-US" sz="1600" b="1">
                          <a:effectLst/>
                          <a:latin typeface="Times New Roman" panose="02020603050405020304" pitchFamily="18" charset="0"/>
                          <a:ea typeface="Malgun Gothic" panose="020B0503020000020004" pitchFamily="34" charset="-127"/>
                        </a:rPr>
                        <a:t>Kookmin University</a:t>
                      </a:r>
                      <a:endParaRPr lang="en-US" sz="1000">
                        <a:effectLst/>
                        <a:latin typeface="Times New Roman" panose="02020603050405020304" pitchFamily="18" charset="0"/>
                        <a:ea typeface="Malgun Gothic" panose="020B0503020000020004" pitchFamily="34" charset="-127"/>
                      </a:endParaRPr>
                    </a:p>
                  </a:txBody>
                  <a:tcPr marL="68580" marR="68580" marT="0" marB="0">
                    <a:noFill/>
                  </a:tcPr>
                </a:tc>
                <a:tc>
                  <a:txBody>
                    <a:bodyPr/>
                    <a:lstStyle/>
                    <a:p>
                      <a:pPr marL="0" marR="0">
                        <a:spcBef>
                          <a:spcPts val="0"/>
                        </a:spcBef>
                        <a:spcAft>
                          <a:spcPts val="0"/>
                        </a:spcAft>
                      </a:pPr>
                      <a:r>
                        <a:rPr lang="en-US" sz="1600" b="1" dirty="0">
                          <a:effectLst/>
                          <a:latin typeface="Times New Roman" panose="02020603050405020304" pitchFamily="18" charset="0"/>
                          <a:ea typeface="Malgun Gothic" panose="020B0503020000020004" pitchFamily="34" charset="-127"/>
                        </a:rPr>
                        <a:t> +82-2-910-5068</a:t>
                      </a:r>
                      <a:endParaRPr lang="en-US" sz="1000" dirty="0">
                        <a:effectLst/>
                        <a:latin typeface="Times New Roman" panose="02020603050405020304" pitchFamily="18" charset="0"/>
                        <a:ea typeface="Malgun Gothic" panose="020B0503020000020004" pitchFamily="34" charset="-127"/>
                      </a:endParaRPr>
                    </a:p>
                  </a:txBody>
                  <a:tcPr marL="68580" marR="68580" marT="0" marB="0">
                    <a:noFill/>
                  </a:tcPr>
                </a:tc>
                <a:tc>
                  <a:txBody>
                    <a:bodyPr/>
                    <a:lstStyle/>
                    <a:p>
                      <a:pPr marL="0" marR="0">
                        <a:spcBef>
                          <a:spcPts val="0"/>
                        </a:spcBef>
                        <a:spcAft>
                          <a:spcPts val="0"/>
                        </a:spcAft>
                      </a:pPr>
                      <a:r>
                        <a:rPr lang="en-US" sz="1600" b="1" dirty="0">
                          <a:effectLst/>
                          <a:latin typeface="Times New Roman" panose="02020603050405020304" pitchFamily="18" charset="0"/>
                          <a:ea typeface="Malgun Gothic" panose="020B0503020000020004" pitchFamily="34" charset="-127"/>
                        </a:rPr>
                        <a:t> yjang@kookmin.ac.kr</a:t>
                      </a:r>
                      <a:endParaRPr lang="en-US" sz="1000" dirty="0">
                        <a:effectLst/>
                        <a:latin typeface="Times New Roman" panose="02020603050405020304" pitchFamily="18" charset="0"/>
                        <a:ea typeface="Malgun Gothic" panose="020B0503020000020004" pitchFamily="34" charset="-127"/>
                      </a:endParaRPr>
                    </a:p>
                  </a:txBody>
                  <a:tcPr marL="68580" marR="68580" marT="0" marB="0">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ea typeface="ＭＳ Ｐゴシック" pitchFamily="34" charset="-128"/>
              </a:rPr>
              <a:t>Introduction</a:t>
            </a:r>
            <a:endParaRPr lang="en-US" dirty="0"/>
          </a:p>
        </p:txBody>
      </p:sp>
      <p:sp>
        <p:nvSpPr>
          <p:cNvPr id="6" name="Content Placeholder 5"/>
          <p:cNvSpPr>
            <a:spLocks noGrp="1"/>
          </p:cNvSpPr>
          <p:nvPr>
            <p:ph idx="1"/>
          </p:nvPr>
        </p:nvSpPr>
        <p:spPr>
          <a:xfrm>
            <a:off x="752475" y="1752600"/>
            <a:ext cx="7772400" cy="4419600"/>
          </a:xfrm>
        </p:spPr>
        <p:txBody>
          <a:bodyPr/>
          <a:lstStyle/>
          <a:p>
            <a:r>
              <a:rPr lang="en-GB" sz="1800" dirty="0">
                <a:ea typeface="ＭＳ Ｐゴシック" pitchFamily="34" charset="-128"/>
              </a:rPr>
              <a:t>This document contains the report to the IEEE 802 LMSC in support of a request for approval to send P802.15.7a D8 to RevCom.</a:t>
            </a:r>
          </a:p>
          <a:p>
            <a:r>
              <a:rPr lang="en-GB" sz="1800" dirty="0">
                <a:ea typeface="ＭＳ Ｐゴシック" pitchFamily="34" charset="-128"/>
              </a:rPr>
              <a:t>The 802 LMSC motion is on 9.</a:t>
            </a:r>
          </a:p>
        </p:txBody>
      </p:sp>
      <p:sp>
        <p:nvSpPr>
          <p:cNvPr id="4" name="Slide Number Placeholder 3"/>
          <p:cNvSpPr>
            <a:spLocks noGrp="1"/>
          </p:cNvSpPr>
          <p:nvPr>
            <p:ph type="sldNum" sz="quarter" idx="12"/>
          </p:nvPr>
        </p:nvSpPr>
        <p:spPr/>
        <p:txBody>
          <a:bodyPr/>
          <a:lstStyle/>
          <a:p>
            <a:pPr>
              <a:defRPr/>
            </a:pPr>
            <a:r>
              <a:rPr lang="en-US"/>
              <a:t>Slide </a:t>
            </a:r>
            <a:fld id="{FB3C9980-79DC-43B3-9260-ABCB224AB3D0}" type="slidenum">
              <a:rPr lang="en-US" smtClean="0"/>
              <a:pPr>
                <a:defRPr/>
              </a:pPr>
              <a:t>3</a:t>
            </a:fld>
            <a:endParaRPr lang="en-US"/>
          </a:p>
        </p:txBody>
      </p:sp>
      <p:sp>
        <p:nvSpPr>
          <p:cNvPr id="9" name="Date Placeholder 3">
            <a:extLst>
              <a:ext uri="{FF2B5EF4-FFF2-40B4-BE49-F238E27FC236}">
                <a16:creationId xmlns:a16="http://schemas.microsoft.com/office/drawing/2014/main" id="{853198B8-E458-47BE-AB26-BE0AFF32B486}"/>
              </a:ext>
            </a:extLst>
          </p:cNvPr>
          <p:cNvSpPr>
            <a:spLocks noGrp="1"/>
          </p:cNvSpPr>
          <p:nvPr>
            <p:ph type="dt" sz="half" idx="10"/>
          </p:nvPr>
        </p:nvSpPr>
        <p:spPr>
          <a:xfrm>
            <a:off x="696913" y="332601"/>
            <a:ext cx="1579600" cy="276999"/>
          </a:xfrm>
        </p:spPr>
        <p:txBody>
          <a:bodyPr/>
          <a:lstStyle/>
          <a:p>
            <a:pPr>
              <a:defRPr/>
            </a:pPr>
            <a:r>
              <a:rPr lang="en-US" altLang="ko-KR" dirty="0"/>
              <a:t>September 2024</a:t>
            </a:r>
          </a:p>
        </p:txBody>
      </p:sp>
      <p:sp>
        <p:nvSpPr>
          <p:cNvPr id="8" name="Footer Placeholder 2">
            <a:extLst>
              <a:ext uri="{FF2B5EF4-FFF2-40B4-BE49-F238E27FC236}">
                <a16:creationId xmlns:a16="http://schemas.microsoft.com/office/drawing/2014/main" id="{1F1FC1CC-C467-4F88-9BB6-1C843BE353B9}"/>
              </a:ext>
            </a:extLst>
          </p:cNvPr>
          <p:cNvSpPr>
            <a:spLocks noGrp="1"/>
          </p:cNvSpPr>
          <p:nvPr>
            <p:ph type="ftr" sz="quarter" idx="11"/>
          </p:nvPr>
        </p:nvSpPr>
        <p:spPr>
          <a:xfrm>
            <a:off x="6187821" y="6475413"/>
            <a:ext cx="2422779"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tx1"/>
                </a:solidFill>
                <a:ea typeface="ＭＳ Ｐゴシック" pitchFamily="34" charset="-128"/>
              </a:rPr>
              <a:t>Standards Association (SA) Ballot Results – P802.15.7a</a:t>
            </a:r>
            <a:endParaRPr lang="en-US" dirty="0">
              <a:solidFill>
                <a:schemeClr val="tx1"/>
              </a:solidFill>
            </a:endParaRPr>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4</a:t>
            </a:fld>
            <a:endParaRPr lang="en-US"/>
          </a:p>
        </p:txBody>
      </p:sp>
      <p:sp>
        <p:nvSpPr>
          <p:cNvPr id="9" name="Date Placeholder 3">
            <a:extLst>
              <a:ext uri="{FF2B5EF4-FFF2-40B4-BE49-F238E27FC236}">
                <a16:creationId xmlns:a16="http://schemas.microsoft.com/office/drawing/2014/main" id="{65616897-AD80-488A-B0F3-03AB3328964B}"/>
              </a:ext>
            </a:extLst>
          </p:cNvPr>
          <p:cNvSpPr>
            <a:spLocks noGrp="1"/>
          </p:cNvSpPr>
          <p:nvPr>
            <p:ph type="dt" sz="half" idx="10"/>
          </p:nvPr>
        </p:nvSpPr>
        <p:spPr>
          <a:xfrm>
            <a:off x="696913" y="332601"/>
            <a:ext cx="1579600" cy="276999"/>
          </a:xfrm>
        </p:spPr>
        <p:txBody>
          <a:bodyPr/>
          <a:lstStyle/>
          <a:p>
            <a:pPr>
              <a:defRPr/>
            </a:pPr>
            <a:r>
              <a:rPr lang="en-US" altLang="ko-KR" dirty="0"/>
              <a:t>September 2024</a:t>
            </a:r>
          </a:p>
        </p:txBody>
      </p:sp>
      <p:sp>
        <p:nvSpPr>
          <p:cNvPr id="6" name="Footer Placeholder 2">
            <a:extLst>
              <a:ext uri="{FF2B5EF4-FFF2-40B4-BE49-F238E27FC236}">
                <a16:creationId xmlns:a16="http://schemas.microsoft.com/office/drawing/2014/main" id="{F17534FE-5562-4736-8FAF-ACE067B391D7}"/>
              </a:ext>
            </a:extLst>
          </p:cNvPr>
          <p:cNvSpPr>
            <a:spLocks noGrp="1"/>
          </p:cNvSpPr>
          <p:nvPr>
            <p:ph type="ftr" sz="quarter" idx="11"/>
          </p:nvPr>
        </p:nvSpPr>
        <p:spPr>
          <a:xfrm>
            <a:off x="6187821" y="6475413"/>
            <a:ext cx="2422779"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graphicFrame>
        <p:nvGraphicFramePr>
          <p:cNvPr id="3" name="Table 2">
            <a:extLst>
              <a:ext uri="{FF2B5EF4-FFF2-40B4-BE49-F238E27FC236}">
                <a16:creationId xmlns:a16="http://schemas.microsoft.com/office/drawing/2014/main" id="{53835421-FB31-4C9B-67B0-DE72C63B6BFA}"/>
              </a:ext>
            </a:extLst>
          </p:cNvPr>
          <p:cNvGraphicFramePr>
            <a:graphicFrameLocks noGrp="1"/>
          </p:cNvGraphicFramePr>
          <p:nvPr>
            <p:extLst>
              <p:ext uri="{D42A27DB-BD31-4B8C-83A1-F6EECF244321}">
                <p14:modId xmlns:p14="http://schemas.microsoft.com/office/powerpoint/2010/main" val="3325087035"/>
              </p:ext>
            </p:extLst>
          </p:nvPr>
        </p:nvGraphicFramePr>
        <p:xfrm>
          <a:off x="1066800" y="1737361"/>
          <a:ext cx="7162800" cy="3142689"/>
        </p:xfrm>
        <a:graphic>
          <a:graphicData uri="http://schemas.openxmlformats.org/drawingml/2006/table">
            <a:tbl>
              <a:tblPr firstRow="1" bandRow="1">
                <a:tableStyleId>{ED083AE6-46FA-4A59-8FB0-9F97EB10719F}</a:tableStyleId>
              </a:tblPr>
              <a:tblGrid>
                <a:gridCol w="908978">
                  <a:extLst>
                    <a:ext uri="{9D8B030D-6E8A-4147-A177-3AD203B41FA5}">
                      <a16:colId xmlns:a16="http://schemas.microsoft.com/office/drawing/2014/main" val="20000"/>
                    </a:ext>
                  </a:extLst>
                </a:gridCol>
                <a:gridCol w="2367622">
                  <a:extLst>
                    <a:ext uri="{9D8B030D-6E8A-4147-A177-3AD203B41FA5}">
                      <a16:colId xmlns:a16="http://schemas.microsoft.com/office/drawing/2014/main" val="20001"/>
                    </a:ext>
                  </a:extLst>
                </a:gridCol>
                <a:gridCol w="619019">
                  <a:extLst>
                    <a:ext uri="{9D8B030D-6E8A-4147-A177-3AD203B41FA5}">
                      <a16:colId xmlns:a16="http://schemas.microsoft.com/office/drawing/2014/main" val="20002"/>
                    </a:ext>
                  </a:extLst>
                </a:gridCol>
                <a:gridCol w="545387">
                  <a:extLst>
                    <a:ext uri="{9D8B030D-6E8A-4147-A177-3AD203B41FA5}">
                      <a16:colId xmlns:a16="http://schemas.microsoft.com/office/drawing/2014/main" val="20003"/>
                    </a:ext>
                  </a:extLst>
                </a:gridCol>
                <a:gridCol w="389562">
                  <a:extLst>
                    <a:ext uri="{9D8B030D-6E8A-4147-A177-3AD203B41FA5}">
                      <a16:colId xmlns:a16="http://schemas.microsoft.com/office/drawing/2014/main" val="20004"/>
                    </a:ext>
                  </a:extLst>
                </a:gridCol>
                <a:gridCol w="389562">
                  <a:extLst>
                    <a:ext uri="{9D8B030D-6E8A-4147-A177-3AD203B41FA5}">
                      <a16:colId xmlns:a16="http://schemas.microsoft.com/office/drawing/2014/main" val="20005"/>
                    </a:ext>
                  </a:extLst>
                </a:gridCol>
                <a:gridCol w="389562">
                  <a:extLst>
                    <a:ext uri="{9D8B030D-6E8A-4147-A177-3AD203B41FA5}">
                      <a16:colId xmlns:a16="http://schemas.microsoft.com/office/drawing/2014/main" val="20006"/>
                    </a:ext>
                  </a:extLst>
                </a:gridCol>
                <a:gridCol w="638708">
                  <a:extLst>
                    <a:ext uri="{9D8B030D-6E8A-4147-A177-3AD203B41FA5}">
                      <a16:colId xmlns:a16="http://schemas.microsoft.com/office/drawing/2014/main" val="20007"/>
                    </a:ext>
                  </a:extLst>
                </a:gridCol>
                <a:gridCol w="304800">
                  <a:extLst>
                    <a:ext uri="{9D8B030D-6E8A-4147-A177-3AD203B41FA5}">
                      <a16:colId xmlns:a16="http://schemas.microsoft.com/office/drawing/2014/main" val="20008"/>
                    </a:ext>
                  </a:extLst>
                </a:gridCol>
                <a:gridCol w="609600">
                  <a:extLst>
                    <a:ext uri="{9D8B030D-6E8A-4147-A177-3AD203B41FA5}">
                      <a16:colId xmlns:a16="http://schemas.microsoft.com/office/drawing/2014/main" val="20009"/>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 in Pool</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Disapprove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extLst>
                  <a:ext uri="{0D108BD9-81ED-4DB2-BD59-A6C34878D82A}">
                    <a16:rowId xmlns:a16="http://schemas.microsoft.com/office/drawing/2014/main" val="10000"/>
                  </a:ext>
                </a:extLst>
              </a:tr>
              <a:tr h="228601">
                <a:tc>
                  <a:txBody>
                    <a:bodyPr/>
                    <a:lstStyle/>
                    <a:p>
                      <a:pPr algn="ctr">
                        <a:lnSpc>
                          <a:spcPct val="100000"/>
                        </a:lnSpc>
                      </a:pPr>
                      <a:r>
                        <a:rPr lang="en-US" sz="1400" b="0" strike="noStrike" spc="-1" dirty="0">
                          <a:solidFill>
                            <a:schemeClr val="tx1"/>
                          </a:solidFill>
                          <a:latin typeface="Arial"/>
                          <a:ea typeface="DejaVu Sans"/>
                        </a:rPr>
                        <a:t>18-Jan-2024</a:t>
                      </a:r>
                      <a:endParaRPr lang="en-US" sz="1400" b="0" strike="noStrike" spc="-1" dirty="0">
                        <a:solidFill>
                          <a:schemeClr val="tx1"/>
                        </a:solidFill>
                        <a:latin typeface="Arial"/>
                      </a:endParaRPr>
                    </a:p>
                  </a:txBody>
                  <a:tcPr marL="68580" marR="68580" marT="34290" marB="34290"/>
                </a:tc>
                <a:tc>
                  <a:txBody>
                    <a:bodyPr/>
                    <a:lstStyle/>
                    <a:p>
                      <a:pPr algn="l">
                        <a:lnSpc>
                          <a:spcPct val="100000"/>
                        </a:lnSpc>
                      </a:pPr>
                      <a:r>
                        <a:rPr lang="en-US" sz="1400" b="0" strike="noStrike" spc="-1" dirty="0">
                          <a:solidFill>
                            <a:srgbClr val="000000"/>
                          </a:solidFill>
                          <a:latin typeface="Arial"/>
                          <a:ea typeface="DejaVu Sans"/>
                        </a:rPr>
                        <a:t>Initial SA Ballot for P802.15.7a/D6</a:t>
                      </a:r>
                      <a:endParaRPr lang="en-US" sz="1400" b="0" strike="noStrike" spc="-1" dirty="0">
                        <a:latin typeface="Arial"/>
                      </a:endParaRPr>
                    </a:p>
                  </a:txBody>
                  <a:tcPr marL="68580" marR="68580" marT="34290" marB="34290"/>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84</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68</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80</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61</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93</a:t>
                      </a:r>
                    </a:p>
                  </a:txBody>
                  <a:tcPr/>
                </a:tc>
                <a:extLst>
                  <a:ext uri="{0D108BD9-81ED-4DB2-BD59-A6C34878D82A}">
                    <a16:rowId xmlns:a16="http://schemas.microsoft.com/office/drawing/2014/main" val="10001"/>
                  </a:ext>
                </a:extLst>
              </a:tr>
              <a:tr h="868681">
                <a:tc>
                  <a:txBody>
                    <a:bodyPr/>
                    <a:lstStyle/>
                    <a:p>
                      <a:pPr algn="ctr">
                        <a:lnSpc>
                          <a:spcPct val="100000"/>
                        </a:lnSpc>
                      </a:pPr>
                      <a:r>
                        <a:rPr lang="en-US" sz="1400" b="0" strike="noStrike" spc="-1" dirty="0">
                          <a:solidFill>
                            <a:schemeClr val="tx1"/>
                          </a:solidFill>
                          <a:latin typeface="Arial"/>
                          <a:ea typeface="DejaVu Sans"/>
                        </a:rPr>
                        <a:t>9-June-2024</a:t>
                      </a:r>
                      <a:endParaRPr lang="en-US" sz="1400" b="0" strike="noStrike" spc="-1" dirty="0">
                        <a:solidFill>
                          <a:schemeClr val="tx1"/>
                        </a:solidFill>
                        <a:latin typeface="Arial"/>
                      </a:endParaRPr>
                    </a:p>
                  </a:txBody>
                  <a:tcPr marL="68580" marR="68580" marT="34290" marB="34290"/>
                </a:tc>
                <a:tc>
                  <a:txBody>
                    <a:bodyPr/>
                    <a:lstStyle/>
                    <a:p>
                      <a:pPr algn="l">
                        <a:lnSpc>
                          <a:spcPct val="100000"/>
                        </a:lnSpc>
                      </a:pPr>
                      <a:r>
                        <a:rPr lang="en-US" sz="1400" b="0" strike="noStrike" spc="-1" dirty="0">
                          <a:solidFill>
                            <a:srgbClr val="000000"/>
                          </a:solidFill>
                          <a:latin typeface="Arial"/>
                          <a:ea typeface="DejaVu Sans"/>
                        </a:rPr>
                        <a:t>First SA recirculation for P802.15.7a/D7</a:t>
                      </a:r>
                      <a:endParaRPr lang="en-US" sz="1400" b="0" strike="noStrike" spc="-1" dirty="0">
                        <a:latin typeface="+mn-lt"/>
                      </a:endParaRPr>
                    </a:p>
                  </a:txBody>
                  <a:tcPr marL="68580" marR="68580" marT="34290" marB="34290"/>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84</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70</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65</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98</a:t>
                      </a:r>
                    </a:p>
                  </a:txBody>
                  <a:tcPr/>
                </a:tc>
                <a:extLst>
                  <a:ext uri="{0D108BD9-81ED-4DB2-BD59-A6C34878D82A}">
                    <a16:rowId xmlns:a16="http://schemas.microsoft.com/office/drawing/2014/main" val="10002"/>
                  </a:ext>
                </a:extLst>
              </a:tr>
              <a:tr h="788109">
                <a:tc>
                  <a:txBody>
                    <a:bodyPr/>
                    <a:lstStyle/>
                    <a:p>
                      <a:pPr algn="ctr">
                        <a:lnSpc>
                          <a:spcPct val="100000"/>
                        </a:lnSpc>
                      </a:pPr>
                      <a:r>
                        <a:rPr lang="en-US" sz="1400" b="0" strike="noStrike" spc="-1" dirty="0">
                          <a:solidFill>
                            <a:schemeClr val="tx1"/>
                          </a:solidFill>
                          <a:latin typeface="Arial"/>
                          <a:ea typeface="DejaVu Sans"/>
                        </a:rPr>
                        <a:t>2</a:t>
                      </a:r>
                      <a:r>
                        <a:rPr lang="en-US" sz="1400" b="0" strike="noStrike" kern="1200" spc="-1" dirty="0">
                          <a:solidFill>
                            <a:schemeClr val="tx1"/>
                          </a:solidFill>
                          <a:latin typeface="Arial"/>
                          <a:ea typeface="DejaVu Sans"/>
                          <a:cs typeface="+mn-cs"/>
                        </a:rPr>
                        <a:t>7-July-</a:t>
                      </a:r>
                      <a:r>
                        <a:rPr lang="en-US" sz="1400" b="0" strike="noStrike" spc="-1" dirty="0">
                          <a:solidFill>
                            <a:schemeClr val="tx1"/>
                          </a:solidFill>
                          <a:latin typeface="Arial"/>
                          <a:ea typeface="DejaVu Sans"/>
                        </a:rPr>
                        <a:t>2024</a:t>
                      </a:r>
                      <a:endParaRPr lang="en-US" sz="1400" b="0" strike="noStrike" spc="-1" dirty="0">
                        <a:solidFill>
                          <a:schemeClr val="tx1"/>
                        </a:solidFill>
                        <a:latin typeface="Arial"/>
                      </a:endParaRPr>
                    </a:p>
                  </a:txBody>
                  <a:tcPr marL="68580" marR="68580" marT="34290" marB="34290"/>
                </a:tc>
                <a:tc>
                  <a:txBody>
                    <a:bodyPr/>
                    <a:lstStyle/>
                    <a:p>
                      <a:pPr algn="l">
                        <a:lnSpc>
                          <a:spcPct val="100000"/>
                        </a:lnSpc>
                      </a:pPr>
                      <a:r>
                        <a:rPr lang="en-US" sz="1400" b="0" strike="noStrike" spc="-1" dirty="0">
                          <a:solidFill>
                            <a:srgbClr val="000000"/>
                          </a:solidFill>
                          <a:latin typeface="Arial"/>
                          <a:ea typeface="DejaVu Sans"/>
                        </a:rPr>
                        <a:t>Second SA recirculation for P802.15.7a/D8</a:t>
                      </a:r>
                      <a:endParaRPr lang="en-US" sz="1400" b="0" strike="noStrike" spc="-1" dirty="0">
                        <a:latin typeface="+mn-lt"/>
                      </a:endParaRPr>
                    </a:p>
                  </a:txBody>
                  <a:tcPr marL="68580" marR="68580" marT="34290" marB="34290"/>
                </a:tc>
                <a:tc>
                  <a:txBody>
                    <a:bodyPr/>
                    <a:lstStyle/>
                    <a:p>
                      <a:r>
                        <a:rPr lang="en-CA" sz="1400" dirty="0">
                          <a:latin typeface="Arial" pitchFamily="34" charset="0"/>
                          <a:cs typeface="Arial" pitchFamily="34" charset="0"/>
                        </a:rPr>
                        <a:t>84</a:t>
                      </a:r>
                    </a:p>
                  </a:txBody>
                  <a:tcPr/>
                </a:tc>
                <a:tc>
                  <a:txBody>
                    <a:bodyPr/>
                    <a:lstStyle/>
                    <a:p>
                      <a:r>
                        <a:rPr lang="en-CA" sz="1400" dirty="0">
                          <a:latin typeface="Arial" pitchFamily="34" charset="0"/>
                          <a:cs typeface="Arial" pitchFamily="34" charset="0"/>
                        </a:rPr>
                        <a:t>70</a:t>
                      </a:r>
                    </a:p>
                  </a:txBody>
                  <a:tcPr/>
                </a:tc>
                <a:tc>
                  <a:txBody>
                    <a:bodyPr/>
                    <a:lstStyle/>
                    <a:p>
                      <a:r>
                        <a:rPr lang="en-CA" sz="1400" dirty="0">
                          <a:latin typeface="Arial" pitchFamily="34" charset="0"/>
                          <a:cs typeface="Arial" pitchFamily="34" charset="0"/>
                        </a:rPr>
                        <a:t>83</a:t>
                      </a:r>
                    </a:p>
                  </a:txBody>
                  <a:tcPr/>
                </a:tc>
                <a:tc>
                  <a:txBody>
                    <a:bodyPr/>
                    <a:lstStyle/>
                    <a:p>
                      <a:r>
                        <a:rPr lang="en-CA" sz="1400" dirty="0">
                          <a:latin typeface="Arial" pitchFamily="34" charset="0"/>
                          <a:cs typeface="Arial" pitchFamily="34" charset="0"/>
                        </a:rPr>
                        <a:t>4</a:t>
                      </a:r>
                    </a:p>
                  </a:txBody>
                  <a:tcPr/>
                </a:tc>
                <a:tc>
                  <a:txBody>
                    <a:bodyPr/>
                    <a:lstStyle/>
                    <a:p>
                      <a:r>
                        <a:rPr lang="en-CA" sz="1400" dirty="0">
                          <a:latin typeface="Arial" pitchFamily="34" charset="0"/>
                          <a:cs typeface="Arial" pitchFamily="34" charset="0"/>
                        </a:rPr>
                        <a:t>5</a:t>
                      </a:r>
                    </a:p>
                  </a:txBody>
                  <a:tcPr/>
                </a:tc>
                <a:tc>
                  <a:txBody>
                    <a:bodyPr/>
                    <a:lstStyle/>
                    <a:p>
                      <a:r>
                        <a:rPr lang="en-CA" sz="1400" dirty="0">
                          <a:latin typeface="Arial" pitchFamily="34" charset="0"/>
                          <a:cs typeface="Arial" pitchFamily="34" charset="0"/>
                        </a:rPr>
                        <a:t>66</a:t>
                      </a:r>
                    </a:p>
                  </a:txBody>
                  <a:tcPr/>
                </a:tc>
                <a:tc>
                  <a:txBody>
                    <a:bodyPr/>
                    <a:lstStyle/>
                    <a:p>
                      <a:r>
                        <a:rPr lang="en-CA" sz="1400" dirty="0">
                          <a:latin typeface="Arial" pitchFamily="34" charset="0"/>
                          <a:cs typeface="Arial" pitchFamily="34" charset="0"/>
                        </a:rPr>
                        <a:t>0</a:t>
                      </a:r>
                    </a:p>
                  </a:txBody>
                  <a:tcPr/>
                </a:tc>
                <a:tc>
                  <a:txBody>
                    <a:bodyPr/>
                    <a:lstStyle/>
                    <a:p>
                      <a:r>
                        <a:rPr lang="en-CA" sz="1400" dirty="0">
                          <a:latin typeface="Arial" pitchFamily="34" charset="0"/>
                          <a:cs typeface="Arial" pitchFamily="34" charset="0"/>
                        </a:rPr>
                        <a:t>100</a:t>
                      </a:r>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solidFill>
                  <a:schemeClr val="tx1"/>
                </a:solidFill>
                <a:ea typeface="ＭＳ Ｐゴシック" pitchFamily="34" charset="-128"/>
              </a:rPr>
              <a:t>SA Ballot Comments – P802.15.7a</a:t>
            </a:r>
            <a:endParaRPr lang="en-US" sz="2800" dirty="0">
              <a:solidFill>
                <a:schemeClr val="tx1"/>
              </a:solidFill>
            </a:endParaRPr>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5</a:t>
            </a:fld>
            <a:endParaRPr lang="en-US"/>
          </a:p>
        </p:txBody>
      </p:sp>
      <p:sp>
        <p:nvSpPr>
          <p:cNvPr id="12" name="TextBox 11">
            <a:extLst>
              <a:ext uri="{FF2B5EF4-FFF2-40B4-BE49-F238E27FC236}">
                <a16:creationId xmlns:a16="http://schemas.microsoft.com/office/drawing/2014/main" id="{CCFFFF41-1B2D-403B-9B25-194F029DEA27}"/>
              </a:ext>
            </a:extLst>
          </p:cNvPr>
          <p:cNvSpPr txBox="1"/>
          <p:nvPr/>
        </p:nvSpPr>
        <p:spPr>
          <a:xfrm>
            <a:off x="5867400" y="5281271"/>
            <a:ext cx="1676400" cy="646331"/>
          </a:xfrm>
          <a:prstGeom prst="rect">
            <a:avLst/>
          </a:prstGeom>
          <a:noFill/>
        </p:spPr>
        <p:txBody>
          <a:bodyPr wrap="square">
            <a:spAutoFit/>
          </a:bodyPr>
          <a:lstStyle/>
          <a:p>
            <a:pPr marL="171450" indent="-171450" algn="l">
              <a:lnSpc>
                <a:spcPct val="100000"/>
              </a:lnSpc>
              <a:buFontTx/>
              <a:buChar char="-"/>
            </a:pPr>
            <a:r>
              <a:rPr lang="en-US" sz="1200" b="0" strike="noStrike" spc="-1" dirty="0">
                <a:solidFill>
                  <a:srgbClr val="000000"/>
                </a:solidFill>
                <a:latin typeface="Arial"/>
                <a:ea typeface="DejaVu Sans"/>
              </a:rPr>
              <a:t>T: technical</a:t>
            </a:r>
          </a:p>
          <a:p>
            <a:pPr marL="171450" indent="-171450" algn="l">
              <a:lnSpc>
                <a:spcPct val="100000"/>
              </a:lnSpc>
              <a:buFontTx/>
              <a:buChar char="-"/>
            </a:pPr>
            <a:r>
              <a:rPr lang="en-US" spc="-1" dirty="0">
                <a:solidFill>
                  <a:srgbClr val="000000"/>
                </a:solidFill>
                <a:latin typeface="Arial"/>
              </a:rPr>
              <a:t>E: Editorial</a:t>
            </a:r>
          </a:p>
          <a:p>
            <a:pPr marL="171450" indent="-171450" algn="l">
              <a:lnSpc>
                <a:spcPct val="100000"/>
              </a:lnSpc>
              <a:buFontTx/>
              <a:buChar char="-"/>
            </a:pPr>
            <a:r>
              <a:rPr lang="en-US" sz="1200" b="0" strike="noStrike" spc="-1" dirty="0">
                <a:solidFill>
                  <a:srgbClr val="000000"/>
                </a:solidFill>
                <a:latin typeface="Arial"/>
              </a:rPr>
              <a:t>G: general</a:t>
            </a:r>
            <a:endParaRPr lang="en-US" sz="1200" b="0" strike="noStrike" spc="-1" dirty="0">
              <a:latin typeface="+mn-lt"/>
            </a:endParaRPr>
          </a:p>
        </p:txBody>
      </p:sp>
      <p:sp>
        <p:nvSpPr>
          <p:cNvPr id="9" name="Date Placeholder 3">
            <a:extLst>
              <a:ext uri="{FF2B5EF4-FFF2-40B4-BE49-F238E27FC236}">
                <a16:creationId xmlns:a16="http://schemas.microsoft.com/office/drawing/2014/main" id="{5BB09FB0-7E82-471A-94CE-697B2DCA0468}"/>
              </a:ext>
            </a:extLst>
          </p:cNvPr>
          <p:cNvSpPr>
            <a:spLocks noGrp="1"/>
          </p:cNvSpPr>
          <p:nvPr>
            <p:ph type="dt" sz="half" idx="10"/>
          </p:nvPr>
        </p:nvSpPr>
        <p:spPr>
          <a:xfrm>
            <a:off x="696913" y="332601"/>
            <a:ext cx="1579600" cy="276999"/>
          </a:xfrm>
        </p:spPr>
        <p:txBody>
          <a:bodyPr/>
          <a:lstStyle/>
          <a:p>
            <a:pPr>
              <a:defRPr/>
            </a:pPr>
            <a:r>
              <a:rPr lang="en-US" altLang="ko-KR" dirty="0"/>
              <a:t>September 2024</a:t>
            </a:r>
          </a:p>
        </p:txBody>
      </p:sp>
      <p:sp>
        <p:nvSpPr>
          <p:cNvPr id="8" name="Footer Placeholder 2">
            <a:extLst>
              <a:ext uri="{FF2B5EF4-FFF2-40B4-BE49-F238E27FC236}">
                <a16:creationId xmlns:a16="http://schemas.microsoft.com/office/drawing/2014/main" id="{0157495D-98DC-4A1E-A256-DF685D05DDD0}"/>
              </a:ext>
            </a:extLst>
          </p:cNvPr>
          <p:cNvSpPr>
            <a:spLocks noGrp="1"/>
          </p:cNvSpPr>
          <p:nvPr>
            <p:ph type="ftr" sz="quarter" idx="11"/>
          </p:nvPr>
        </p:nvSpPr>
        <p:spPr>
          <a:xfrm>
            <a:off x="6187821" y="6475413"/>
            <a:ext cx="2422779"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graphicFrame>
        <p:nvGraphicFramePr>
          <p:cNvPr id="3" name="Table 2">
            <a:extLst>
              <a:ext uri="{FF2B5EF4-FFF2-40B4-BE49-F238E27FC236}">
                <a16:creationId xmlns:a16="http://schemas.microsoft.com/office/drawing/2014/main" id="{F2ADF6C1-04D2-36C7-3FBB-F312772BA9E7}"/>
              </a:ext>
            </a:extLst>
          </p:cNvPr>
          <p:cNvGraphicFramePr>
            <a:graphicFrameLocks noGrp="1"/>
          </p:cNvGraphicFramePr>
          <p:nvPr>
            <p:extLst>
              <p:ext uri="{D42A27DB-BD31-4B8C-83A1-F6EECF244321}">
                <p14:modId xmlns:p14="http://schemas.microsoft.com/office/powerpoint/2010/main" val="2233329224"/>
              </p:ext>
            </p:extLst>
          </p:nvPr>
        </p:nvGraphicFramePr>
        <p:xfrm>
          <a:off x="929568" y="1676400"/>
          <a:ext cx="7361064" cy="3241748"/>
        </p:xfrm>
        <a:graphic>
          <a:graphicData uri="http://schemas.openxmlformats.org/drawingml/2006/table">
            <a:tbl>
              <a:tblPr firstRow="1" bandRow="1">
                <a:tableStyleId>{ED083AE6-46FA-4A59-8FB0-9F97EB10719F}</a:tableStyleId>
              </a:tblPr>
              <a:tblGrid>
                <a:gridCol w="1371600">
                  <a:extLst>
                    <a:ext uri="{9D8B030D-6E8A-4147-A177-3AD203B41FA5}">
                      <a16:colId xmlns:a16="http://schemas.microsoft.com/office/drawing/2014/main" val="20000"/>
                    </a:ext>
                  </a:extLst>
                </a:gridCol>
                <a:gridCol w="2789064">
                  <a:extLst>
                    <a:ext uri="{9D8B030D-6E8A-4147-A177-3AD203B41FA5}">
                      <a16:colId xmlns:a16="http://schemas.microsoft.com/office/drawing/2014/main" val="20001"/>
                    </a:ext>
                  </a:extLst>
                </a:gridCol>
                <a:gridCol w="3200400">
                  <a:extLst>
                    <a:ext uri="{9D8B030D-6E8A-4147-A177-3AD203B41FA5}">
                      <a16:colId xmlns:a16="http://schemas.microsoft.com/office/drawing/2014/main" val="20002"/>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Total Number of Comments received (Yes and No votes)</a:t>
                      </a:r>
                      <a:endParaRPr kumimoji="0" lang="en-GB" sz="1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extLst>
                  <a:ext uri="{0D108BD9-81ED-4DB2-BD59-A6C34878D82A}">
                    <a16:rowId xmlns:a16="http://schemas.microsoft.com/office/drawing/2014/main" val="10000"/>
                  </a:ext>
                </a:extLst>
              </a:tr>
              <a:tr h="544268">
                <a:tc>
                  <a:txBody>
                    <a:bodyPr/>
                    <a:lstStyle/>
                    <a:p>
                      <a:pPr algn="ctr">
                        <a:lnSpc>
                          <a:spcPct val="100000"/>
                        </a:lnSpc>
                      </a:pPr>
                      <a:r>
                        <a:rPr lang="en-US" sz="1400" b="0" strike="noStrike" spc="-1" dirty="0">
                          <a:solidFill>
                            <a:schemeClr val="tx1"/>
                          </a:solidFill>
                          <a:latin typeface="Arial"/>
                          <a:ea typeface="DejaVu Sans"/>
                        </a:rPr>
                        <a:t>18-Jan-2024</a:t>
                      </a:r>
                      <a:endParaRPr lang="en-US" sz="1400" b="0" strike="noStrike" spc="-1" dirty="0">
                        <a:solidFill>
                          <a:schemeClr val="tx1"/>
                        </a:solidFill>
                        <a:latin typeface="Arial"/>
                      </a:endParaRPr>
                    </a:p>
                  </a:txBody>
                  <a:tcPr marL="68580" marR="68580" marT="34290" marB="34290"/>
                </a:tc>
                <a:tc>
                  <a:txBody>
                    <a:bodyPr/>
                    <a:lstStyle/>
                    <a:p>
                      <a:pPr algn="l">
                        <a:lnSpc>
                          <a:spcPct val="100000"/>
                        </a:lnSpc>
                      </a:pPr>
                      <a:r>
                        <a:rPr lang="en-US" sz="1400" b="0" strike="noStrike" spc="-1" dirty="0">
                          <a:solidFill>
                            <a:srgbClr val="000000"/>
                          </a:solidFill>
                          <a:latin typeface="Arial"/>
                          <a:ea typeface="DejaVu Sans"/>
                        </a:rPr>
                        <a:t>Initial SA Ballot for P802.15.7a/D6</a:t>
                      </a:r>
                      <a:endParaRPr lang="en-US" sz="1400" b="0" strike="noStrike" spc="-1" dirty="0">
                        <a:latin typeface="Arial"/>
                      </a:endParaRPr>
                    </a:p>
                  </a:txBody>
                  <a:tcPr marL="68580" marR="68580" marT="34290" marB="34290"/>
                </a:tc>
                <a:tc>
                  <a:txBody>
                    <a:bodyPr/>
                    <a:lstStyle/>
                    <a:p>
                      <a:pPr algn="ctr">
                        <a:lnSpc>
                          <a:spcPct val="100000"/>
                        </a:lnSpc>
                      </a:pPr>
                      <a:r>
                        <a:rPr lang="en-US" sz="1400" b="0" strike="noStrike" spc="-1" dirty="0">
                          <a:solidFill>
                            <a:schemeClr val="tx1"/>
                          </a:solidFill>
                          <a:latin typeface="Arial"/>
                          <a:ea typeface="DejaVu Sans"/>
                        </a:rPr>
                        <a:t>114 (71 T, 41 E, 2 G)</a:t>
                      </a:r>
                      <a:endParaRPr lang="en-US" sz="1400" b="0" strike="noStrike" spc="-1" dirty="0">
                        <a:solidFill>
                          <a:schemeClr val="tx1"/>
                        </a:solidFill>
                        <a:latin typeface="Arial"/>
                      </a:endParaRPr>
                    </a:p>
                  </a:txBody>
                  <a:tcPr marL="68580" marR="68580" marT="34290" marB="34290"/>
                </a:tc>
                <a:extLst>
                  <a:ext uri="{0D108BD9-81ED-4DB2-BD59-A6C34878D82A}">
                    <a16:rowId xmlns:a16="http://schemas.microsoft.com/office/drawing/2014/main" val="10001"/>
                  </a:ext>
                </a:extLst>
              </a:tr>
              <a:tr h="544268">
                <a:tc>
                  <a:txBody>
                    <a:bodyPr/>
                    <a:lstStyle/>
                    <a:p>
                      <a:pPr algn="ctr">
                        <a:lnSpc>
                          <a:spcPct val="100000"/>
                        </a:lnSpc>
                      </a:pPr>
                      <a:r>
                        <a:rPr lang="en-US" sz="1400" b="0" strike="noStrike" spc="-1" dirty="0">
                          <a:solidFill>
                            <a:schemeClr val="tx1"/>
                          </a:solidFill>
                          <a:latin typeface="Arial"/>
                          <a:ea typeface="DejaVu Sans"/>
                        </a:rPr>
                        <a:t>9-June-2024</a:t>
                      </a:r>
                      <a:endParaRPr lang="en-US" sz="1400" b="0" strike="noStrike" spc="-1" dirty="0">
                        <a:solidFill>
                          <a:schemeClr val="tx1"/>
                        </a:solidFill>
                        <a:latin typeface="Arial"/>
                      </a:endParaRPr>
                    </a:p>
                  </a:txBody>
                  <a:tcPr marL="68580" marR="68580" marT="34290" marB="34290"/>
                </a:tc>
                <a:tc>
                  <a:txBody>
                    <a:bodyPr/>
                    <a:lstStyle/>
                    <a:p>
                      <a:pPr algn="l">
                        <a:lnSpc>
                          <a:spcPct val="100000"/>
                        </a:lnSpc>
                      </a:pPr>
                      <a:r>
                        <a:rPr lang="en-US" sz="1400" b="0" strike="noStrike" spc="-1" dirty="0">
                          <a:solidFill>
                            <a:srgbClr val="000000"/>
                          </a:solidFill>
                          <a:latin typeface="Arial"/>
                          <a:ea typeface="DejaVu Sans"/>
                        </a:rPr>
                        <a:t>First SA recirculation for P802.15.7a/D7</a:t>
                      </a:r>
                      <a:endParaRPr lang="en-US" sz="1400" b="0" strike="noStrike" spc="-1" dirty="0">
                        <a:latin typeface="+mn-lt"/>
                      </a:endParaRPr>
                    </a:p>
                  </a:txBody>
                  <a:tcPr marL="68580" marR="68580" marT="34290" marB="34290"/>
                </a:tc>
                <a:tc>
                  <a:txBody>
                    <a:bodyPr/>
                    <a:lstStyle/>
                    <a:p>
                      <a:pPr algn="ctr">
                        <a:lnSpc>
                          <a:spcPct val="100000"/>
                        </a:lnSpc>
                      </a:pPr>
                      <a:r>
                        <a:rPr lang="en-US" sz="1400" b="0" strike="noStrike" spc="-1" dirty="0">
                          <a:solidFill>
                            <a:schemeClr val="tx1"/>
                          </a:solidFill>
                          <a:latin typeface="Arial"/>
                          <a:ea typeface="DejaVu Sans"/>
                        </a:rPr>
                        <a:t>114 (6 T, 106 E, 2G)</a:t>
                      </a:r>
                      <a:endParaRPr lang="en-US" sz="1400" b="0" strike="noStrike" spc="-1" dirty="0">
                        <a:solidFill>
                          <a:schemeClr val="tx1"/>
                        </a:solidFill>
                        <a:latin typeface="Arial"/>
                      </a:endParaRPr>
                    </a:p>
                  </a:txBody>
                  <a:tcPr marL="68580" marR="68580" marT="34290" marB="34290"/>
                </a:tc>
                <a:extLst>
                  <a:ext uri="{0D108BD9-81ED-4DB2-BD59-A6C34878D82A}">
                    <a16:rowId xmlns:a16="http://schemas.microsoft.com/office/drawing/2014/main" val="10002"/>
                  </a:ext>
                </a:extLst>
              </a:tr>
              <a:tr h="544268">
                <a:tc>
                  <a:txBody>
                    <a:bodyPr/>
                    <a:lstStyle/>
                    <a:p>
                      <a:pPr algn="ctr">
                        <a:lnSpc>
                          <a:spcPct val="100000"/>
                        </a:lnSpc>
                      </a:pPr>
                      <a:r>
                        <a:rPr lang="en-US" sz="1400" b="0" strike="noStrike" spc="-1" dirty="0">
                          <a:solidFill>
                            <a:schemeClr val="tx1"/>
                          </a:solidFill>
                          <a:latin typeface="Arial"/>
                          <a:ea typeface="DejaVu Sans"/>
                        </a:rPr>
                        <a:t>2</a:t>
                      </a:r>
                      <a:r>
                        <a:rPr lang="en-US" sz="1400" b="0" strike="noStrike" kern="1200" spc="-1" dirty="0">
                          <a:solidFill>
                            <a:schemeClr val="tx1"/>
                          </a:solidFill>
                          <a:latin typeface="Arial"/>
                          <a:ea typeface="DejaVu Sans"/>
                          <a:cs typeface="+mn-cs"/>
                        </a:rPr>
                        <a:t>7-July-</a:t>
                      </a:r>
                      <a:r>
                        <a:rPr lang="en-US" sz="1400" b="0" strike="noStrike" spc="-1" dirty="0">
                          <a:solidFill>
                            <a:schemeClr val="tx1"/>
                          </a:solidFill>
                          <a:latin typeface="Arial"/>
                          <a:ea typeface="DejaVu Sans"/>
                        </a:rPr>
                        <a:t>2024</a:t>
                      </a:r>
                      <a:endParaRPr lang="en-US" sz="1400" b="0" strike="noStrike" spc="-1" dirty="0">
                        <a:solidFill>
                          <a:schemeClr val="tx1"/>
                        </a:solidFill>
                        <a:latin typeface="Arial"/>
                      </a:endParaRPr>
                    </a:p>
                  </a:txBody>
                  <a:tcPr marL="68580" marR="68580" marT="34290" marB="34290"/>
                </a:tc>
                <a:tc>
                  <a:txBody>
                    <a:bodyPr/>
                    <a:lstStyle/>
                    <a:p>
                      <a:pPr algn="l">
                        <a:lnSpc>
                          <a:spcPct val="100000"/>
                        </a:lnSpc>
                      </a:pPr>
                      <a:r>
                        <a:rPr lang="en-US" sz="1400" b="0" strike="noStrike" spc="-1" dirty="0">
                          <a:solidFill>
                            <a:srgbClr val="000000"/>
                          </a:solidFill>
                          <a:latin typeface="Arial"/>
                          <a:ea typeface="DejaVu Sans"/>
                        </a:rPr>
                        <a:t>Second SA recirculation for P802.15.7a/D8</a:t>
                      </a:r>
                      <a:endParaRPr lang="en-US" sz="1400" b="0" strike="noStrike" spc="-1" dirty="0">
                        <a:latin typeface="+mn-lt"/>
                      </a:endParaRPr>
                    </a:p>
                  </a:txBody>
                  <a:tcPr marL="68580" marR="68580" marT="34290" marB="34290"/>
                </a:tc>
                <a:tc>
                  <a:txBody>
                    <a:bodyPr/>
                    <a:lstStyle/>
                    <a:p>
                      <a:pPr algn="ctr">
                        <a:lnSpc>
                          <a:spcPct val="100000"/>
                        </a:lnSpc>
                      </a:pPr>
                      <a:r>
                        <a:rPr lang="en-US" sz="1400" b="0" strike="noStrike" spc="-1" dirty="0">
                          <a:solidFill>
                            <a:schemeClr val="tx1"/>
                          </a:solidFill>
                          <a:latin typeface="Arial"/>
                          <a:ea typeface="DejaVu Sans"/>
                        </a:rPr>
                        <a:t>0 (0 T, 0 E)</a:t>
                      </a:r>
                      <a:endParaRPr lang="en-US" sz="1400" b="0" strike="noStrike" spc="-1" dirty="0">
                        <a:solidFill>
                          <a:schemeClr val="tx1"/>
                        </a:solidFill>
                        <a:latin typeface="Arial"/>
                      </a:endParaRPr>
                    </a:p>
                  </a:txBody>
                  <a:tcPr marL="68580" marR="68580" marT="34290" marB="34290"/>
                </a:tc>
                <a:extLst>
                  <a:ext uri="{0D108BD9-81ED-4DB2-BD59-A6C34878D82A}">
                    <a16:rowId xmlns:a16="http://schemas.microsoft.com/office/drawing/2014/main" val="10003"/>
                  </a:ext>
                </a:extLst>
              </a:tr>
              <a:tr h="618345">
                <a:tc>
                  <a:txBody>
                    <a:bodyPr/>
                    <a:lstStyle/>
                    <a:p>
                      <a:endParaRPr lang="en-US" sz="1400" dirty="0">
                        <a:solidFill>
                          <a:schemeClr val="tx1"/>
                        </a:solidFill>
                        <a:latin typeface="Arial" pitchFamily="34" charset="0"/>
                        <a:cs typeface="Arial"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strike="noStrike" spc="-1" dirty="0">
                          <a:solidFill>
                            <a:srgbClr val="000000"/>
                          </a:solidFill>
                          <a:latin typeface="Arial"/>
                          <a:ea typeface="DejaVu Sans"/>
                        </a:rPr>
                        <a:t>Total</a:t>
                      </a:r>
                      <a:endParaRPr lang="en-US" sz="1400" b="0" strike="noStrike" spc="-1" dirty="0">
                        <a:latin typeface="Aria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strike="noStrike" kern="1200" spc="-1" dirty="0">
                          <a:solidFill>
                            <a:schemeClr val="tx1"/>
                          </a:solidFill>
                          <a:latin typeface="Arial"/>
                          <a:ea typeface="DejaVu Sans"/>
                          <a:cs typeface="+mn-cs"/>
                        </a:rPr>
                        <a:t>228 (77 T, 147 E, 4 G)</a:t>
                      </a:r>
                      <a:endParaRPr lang="en-US" sz="1400" b="0" strike="noStrike" kern="1200" spc="-1" dirty="0">
                        <a:solidFill>
                          <a:schemeClr val="tx1"/>
                        </a:solidFill>
                        <a:latin typeface="Arial"/>
                        <a:cs typeface="+mn-cs"/>
                      </a:endParaRPr>
                    </a:p>
                  </a:txBody>
                  <a:tcPr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239238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01"/>
            <a:ext cx="8496944" cy="1066800"/>
          </a:xfrm>
        </p:spPr>
        <p:txBody>
          <a:bodyPr/>
          <a:lstStyle/>
          <a:p>
            <a:r>
              <a:rPr lang="en-GB" dirty="0">
                <a:ea typeface="ＭＳ Ｐゴシック" pitchFamily="34" charset="-128"/>
              </a:rPr>
              <a:t>MBS comments by commenter</a:t>
            </a:r>
            <a:endParaRPr lang="en-CA" dirty="0"/>
          </a:p>
        </p:txBody>
      </p:sp>
      <p:graphicFrame>
        <p:nvGraphicFramePr>
          <p:cNvPr id="6" name="Table 5"/>
          <p:cNvGraphicFramePr>
            <a:graphicFrameLocks noGrp="1"/>
          </p:cNvGraphicFramePr>
          <p:nvPr>
            <p:extLst>
              <p:ext uri="{D42A27DB-BD31-4B8C-83A1-F6EECF244321}">
                <p14:modId xmlns:p14="http://schemas.microsoft.com/office/powerpoint/2010/main" val="928926376"/>
              </p:ext>
            </p:extLst>
          </p:nvPr>
        </p:nvGraphicFramePr>
        <p:xfrm>
          <a:off x="449235" y="1219200"/>
          <a:ext cx="8245529" cy="5196840"/>
        </p:xfrm>
        <a:graphic>
          <a:graphicData uri="http://schemas.openxmlformats.org/drawingml/2006/table">
            <a:tbl>
              <a:tblPr firstRow="1" bandRow="1">
                <a:tableStyleId>{ED083AE6-46FA-4A59-8FB0-9F97EB10719F}</a:tableStyleId>
              </a:tblPr>
              <a:tblGrid>
                <a:gridCol w="674374">
                  <a:extLst>
                    <a:ext uri="{9D8B030D-6E8A-4147-A177-3AD203B41FA5}">
                      <a16:colId xmlns:a16="http://schemas.microsoft.com/office/drawing/2014/main" val="20000"/>
                    </a:ext>
                  </a:extLst>
                </a:gridCol>
                <a:gridCol w="365760">
                  <a:extLst>
                    <a:ext uri="{9D8B030D-6E8A-4147-A177-3AD203B41FA5}">
                      <a16:colId xmlns:a16="http://schemas.microsoft.com/office/drawing/2014/main" val="20001"/>
                    </a:ext>
                  </a:extLst>
                </a:gridCol>
                <a:gridCol w="335563">
                  <a:extLst>
                    <a:ext uri="{9D8B030D-6E8A-4147-A177-3AD203B41FA5}">
                      <a16:colId xmlns:a16="http://schemas.microsoft.com/office/drawing/2014/main" val="20002"/>
                    </a:ext>
                  </a:extLst>
                </a:gridCol>
                <a:gridCol w="286152">
                  <a:extLst>
                    <a:ext uri="{9D8B030D-6E8A-4147-A177-3AD203B41FA5}">
                      <a16:colId xmlns:a16="http://schemas.microsoft.com/office/drawing/2014/main" val="20003"/>
                    </a:ext>
                  </a:extLst>
                </a:gridCol>
                <a:gridCol w="6217920">
                  <a:extLst>
                    <a:ext uri="{9D8B030D-6E8A-4147-A177-3AD203B41FA5}">
                      <a16:colId xmlns:a16="http://schemas.microsoft.com/office/drawing/2014/main" val="20004"/>
                    </a:ext>
                  </a:extLst>
                </a:gridCol>
                <a:gridCol w="365760">
                  <a:extLst>
                    <a:ext uri="{9D8B030D-6E8A-4147-A177-3AD203B41FA5}">
                      <a16:colId xmlns:a16="http://schemas.microsoft.com/office/drawing/2014/main" val="20005"/>
                    </a:ext>
                  </a:extLst>
                </a:gridCol>
              </a:tblGrid>
              <a:tr h="640080">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200" b="1" i="0" u="none" strike="noStrike" kern="1200" cap="none" normalizeH="0" baseline="0" dirty="0">
                          <a:ln>
                            <a:noFill/>
                          </a:ln>
                          <a:solidFill>
                            <a:schemeClr val="tx1"/>
                          </a:solidFill>
                          <a:effectLst/>
                          <a:latin typeface="Times New Roman" pitchFamily="18" charset="0"/>
                          <a:ea typeface="+mn-ea"/>
                          <a:cs typeface="Times New Roman" pitchFamily="18" charset="0"/>
                        </a:rPr>
                        <a:t>Voter</a:t>
                      </a:r>
                    </a:p>
                  </a:txBody>
                  <a:tcPr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Initial </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1st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2</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nd</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US"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Comment topic</a:t>
                      </a:r>
                      <a:endPar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T="45711" marB="45711"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chemeClr val="tx1"/>
                          </a:solidFill>
                          <a:effectLst/>
                          <a:latin typeface="Times New Roman" pitchFamily="18" charset="0"/>
                          <a:cs typeface="Times New Roman" pitchFamily="18" charset="0"/>
                        </a:rPr>
                        <a:t>Total</a:t>
                      </a:r>
                      <a:endParaRPr kumimoji="0" lang="en-GB" sz="1200" b="0" i="0" u="none" strike="noStrike" cap="none" normalizeH="0" baseline="0" dirty="0">
                        <a:ln>
                          <a:noFill/>
                        </a:ln>
                        <a:solidFill>
                          <a:schemeClr val="tx1"/>
                        </a:solidFill>
                        <a:effectLst/>
                        <a:latin typeface="Times New Roman" pitchFamily="18" charset="0"/>
                      </a:endParaRPr>
                    </a:p>
                  </a:txBody>
                  <a:tcPr marT="45711" marB="45711" vert="vert" horzOverflow="overflow"/>
                </a:tc>
                <a:extLst>
                  <a:ext uri="{0D108BD9-81ED-4DB2-BD59-A6C34878D82A}">
                    <a16:rowId xmlns:a16="http://schemas.microsoft.com/office/drawing/2014/main" val="10000"/>
                  </a:ext>
                </a:extLst>
              </a:tr>
              <a:tr h="533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latin typeface="Calibri" panose="020F0502020204030204" pitchFamily="34" charset="0"/>
                        </a:rPr>
                        <a:t>Sang-Kyu Lim</a:t>
                      </a:r>
                      <a:endParaRPr lang="ko-KR" altLang="en-US" sz="1200" b="0" dirty="0">
                        <a:solidFill>
                          <a:schemeClr val="tx1"/>
                        </a:solidFill>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a:t>
                      </a:r>
                    </a:p>
                    <a:p>
                      <a:pPr marL="233363"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Rejected: I-37</a:t>
                      </a:r>
                    </a:p>
                    <a:p>
                      <a:pPr marL="233363"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Revised: I-38, I-39, I-44, I-45, I-48, I-50, I-65, I-66, I-67, I-68, I-69, I-82, I-83, I-84, I-85, I-86, I-89, I-92, I-93, I-94, I-95, I-96, I-99, I-100, I-101, I-102, I-105</a:t>
                      </a:r>
                    </a:p>
                    <a:p>
                      <a:pPr marL="457200" marR="0" lvl="0" indent="-45720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r>
                        <a:rPr kumimoji="0" lang="en-US" sz="1200" b="0" i="0" u="none" strike="noStrike" kern="1200" cap="none" normalizeH="0" baseline="30000" dirty="0">
                          <a:ln>
                            <a:noFill/>
                          </a:ln>
                          <a:solidFill>
                            <a:schemeClr val="tx1"/>
                          </a:solidFill>
                          <a:effectLst/>
                          <a:latin typeface="Times New Roman" pitchFamily="18" charset="0"/>
                          <a:ea typeface="Times New Roman" pitchFamily="18" charset="0"/>
                          <a:cs typeface="Arial" charset="0"/>
                        </a:rPr>
                        <a:t>st</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Recirculation:</a:t>
                      </a:r>
                    </a:p>
                    <a:p>
                      <a:pPr marL="233363"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Revised R1-27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29</a:t>
                      </a:r>
                    </a:p>
                  </a:txBody>
                  <a:tcPr/>
                </a:tc>
                <a:extLst>
                  <a:ext uri="{0D108BD9-81ED-4DB2-BD59-A6C34878D82A}">
                    <a16:rowId xmlns:a16="http://schemas.microsoft.com/office/drawing/2014/main" val="10001"/>
                  </a:ext>
                </a:extLst>
              </a:tr>
              <a:tr h="533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DCN 15-24-0072-16-007a</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and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4"/>
                        </a:rPr>
                        <a:t>DCN 15-24-0337-00-007a</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270169415"/>
                  </a:ext>
                </a:extLst>
              </a:tr>
              <a:tr h="5029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Ruben Salazar</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a:t>
                      </a:r>
                    </a:p>
                    <a:p>
                      <a:pPr marL="233363"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Revised: I-10, I-11, I-17, I-18, I-19, I-22, I-24, I-25, I-29</a:t>
                      </a:r>
                      <a:r>
                        <a:rPr kumimoji="0" lang="en-US" sz="1200" b="0" i="0" u="none" strike="noStrike" kern="1200" cap="none" normalizeH="0" baseline="0">
                          <a:ln>
                            <a:noFill/>
                          </a:ln>
                          <a:solidFill>
                            <a:schemeClr val="tx1"/>
                          </a:solidFill>
                          <a:effectLst/>
                          <a:latin typeface="Times New Roman" pitchFamily="18" charset="0"/>
                          <a:ea typeface="Times New Roman" pitchFamily="18" charset="0"/>
                          <a:cs typeface="Arial" charset="0"/>
                        </a:rPr>
                        <a:t>, I-30</a:t>
                      </a: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10</a:t>
                      </a:r>
                    </a:p>
                  </a:txBody>
                  <a:tcPr/>
                </a:tc>
                <a:extLst>
                  <a:ext uri="{0D108BD9-81ED-4DB2-BD59-A6C34878D82A}">
                    <a16:rowId xmlns:a16="http://schemas.microsoft.com/office/drawing/2014/main" val="10002"/>
                  </a:ext>
                </a:extLst>
              </a:tr>
              <a:tr h="5029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DCN 15-24-0072-16-007a</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4234678877"/>
                  </a:ext>
                </a:extLst>
              </a:tr>
              <a:tr h="152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Volker </a:t>
                      </a:r>
                      <a:r>
                        <a:rPr lang="en-US" altLang="ko-KR" sz="1200" b="0" dirty="0" err="1">
                          <a:latin typeface="Calibri" panose="020F0502020204030204" pitchFamily="34" charset="0"/>
                        </a:rPr>
                        <a:t>Jungnickel</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a:t>
                      </a:r>
                    </a:p>
                    <a:p>
                      <a:pPr marL="233363"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Revised: I-3, I-6</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a:t>
                      </a:r>
                    </a:p>
                  </a:txBody>
                  <a:tcPr/>
                </a:tc>
                <a:extLst>
                  <a:ext uri="{0D108BD9-81ED-4DB2-BD59-A6C34878D82A}">
                    <a16:rowId xmlns:a16="http://schemas.microsoft.com/office/drawing/2014/main" val="2659199455"/>
                  </a:ext>
                </a:extLst>
              </a:tr>
              <a:tr h="152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DCN 15-24-0072-16-007a</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2044172619"/>
                  </a:ext>
                </a:extLst>
              </a:tr>
              <a:tr h="152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Benjamin Rolfe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a:t>
                      </a:r>
                    </a:p>
                    <a:p>
                      <a:pPr marL="233363"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Revised: I-2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extLst>
                  <a:ext uri="{0D108BD9-81ED-4DB2-BD59-A6C34878D82A}">
                    <a16:rowId xmlns:a16="http://schemas.microsoft.com/office/drawing/2014/main" val="3499197189"/>
                  </a:ext>
                </a:extLst>
              </a:tr>
              <a:tr h="152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DCN 15-24-0072-16-007a</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2816058566"/>
                  </a:ext>
                </a:extLst>
              </a:tr>
            </a:tbl>
          </a:graphicData>
        </a:graphic>
      </p:graphicFrame>
      <p:sp>
        <p:nvSpPr>
          <p:cNvPr id="11" name="Slide Number Placeholder 4"/>
          <p:cNvSpPr>
            <a:spLocks noGrp="1"/>
          </p:cNvSpPr>
          <p:nvPr>
            <p:ph type="sldNum" sz="quarter" idx="12"/>
          </p:nvPr>
        </p:nvSpPr>
        <p:spPr>
          <a:xfrm>
            <a:off x="4344988" y="6475413"/>
            <a:ext cx="530225" cy="182562"/>
          </a:xfrm>
        </p:spPr>
        <p:txBody>
          <a:bodyPr/>
          <a:lstStyle/>
          <a:p>
            <a:r>
              <a:rPr lang="en-CA" dirty="0"/>
              <a:t>Slide </a:t>
            </a:r>
            <a:fld id="{04DB4A89-15C8-4E45-B125-5017FF6EA3AB}" type="slidenum">
              <a:rPr lang="en-CA" smtClean="0"/>
              <a:pPr/>
              <a:t>6</a:t>
            </a:fld>
            <a:endParaRPr lang="en-CA" dirty="0"/>
          </a:p>
        </p:txBody>
      </p:sp>
      <p:sp>
        <p:nvSpPr>
          <p:cNvPr id="3" name="Footer Placeholder 2">
            <a:extLst>
              <a:ext uri="{FF2B5EF4-FFF2-40B4-BE49-F238E27FC236}">
                <a16:creationId xmlns:a16="http://schemas.microsoft.com/office/drawing/2014/main" id="{A6541B6F-CD5F-312B-1A84-70FE782B8A19}"/>
              </a:ext>
            </a:extLst>
          </p:cNvPr>
          <p:cNvSpPr>
            <a:spLocks noGrp="1"/>
          </p:cNvSpPr>
          <p:nvPr>
            <p:ph type="ftr" sz="quarter" idx="11"/>
          </p:nvPr>
        </p:nvSpPr>
        <p:spPr>
          <a:xfrm>
            <a:off x="6187821" y="6475413"/>
            <a:ext cx="2422779"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spTree>
    <p:extLst>
      <p:ext uri="{BB962C8B-B14F-4D97-AF65-F5344CB8AC3E}">
        <p14:creationId xmlns:p14="http://schemas.microsoft.com/office/powerpoint/2010/main" val="4226753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74687" y="332601"/>
            <a:ext cx="7772400" cy="1066800"/>
          </a:xfrm>
        </p:spPr>
        <p:txBody>
          <a:bodyPr/>
          <a:lstStyle/>
          <a:p>
            <a:r>
              <a:rPr lang="en-GB" dirty="0"/>
              <a:t>Mandatory Coordination</a:t>
            </a:r>
            <a:endParaRPr lang="en-US" dirty="0"/>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7</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1866499875"/>
              </p:ext>
            </p:extLst>
          </p:nvPr>
        </p:nvGraphicFramePr>
        <p:xfrm>
          <a:off x="288924" y="1372455"/>
          <a:ext cx="8543925" cy="4111850"/>
        </p:xfrm>
        <a:graphic>
          <a:graphicData uri="http://schemas.openxmlformats.org/drawingml/2006/table">
            <a:tbl>
              <a:tblPr/>
              <a:tblGrid>
                <a:gridCol w="2949794">
                  <a:extLst>
                    <a:ext uri="{9D8B030D-6E8A-4147-A177-3AD203B41FA5}">
                      <a16:colId xmlns:a16="http://schemas.microsoft.com/office/drawing/2014/main" val="20000"/>
                    </a:ext>
                  </a:extLst>
                </a:gridCol>
                <a:gridCol w="896440">
                  <a:extLst>
                    <a:ext uri="{9D8B030D-6E8A-4147-A177-3AD203B41FA5}">
                      <a16:colId xmlns:a16="http://schemas.microsoft.com/office/drawing/2014/main" val="20001"/>
                    </a:ext>
                  </a:extLst>
                </a:gridCol>
                <a:gridCol w="2227760">
                  <a:extLst>
                    <a:ext uri="{9D8B030D-6E8A-4147-A177-3AD203B41FA5}">
                      <a16:colId xmlns:a16="http://schemas.microsoft.com/office/drawing/2014/main" val="20002"/>
                    </a:ext>
                  </a:extLst>
                </a:gridCol>
                <a:gridCol w="2469931">
                  <a:extLst>
                    <a:ext uri="{9D8B030D-6E8A-4147-A177-3AD203B41FA5}">
                      <a16:colId xmlns:a16="http://schemas.microsoft.com/office/drawing/2014/main" val="20003"/>
                    </a:ext>
                  </a:extLst>
                </a:gridCol>
              </a:tblGrid>
              <a:tr h="86054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Coordination Entity</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a:ln>
                            <a:noFill/>
                          </a:ln>
                          <a:solidFill>
                            <a:schemeClr val="tx1"/>
                          </a:solidFill>
                          <a:effectLst/>
                          <a:latin typeface="Times New Roman" pitchFamily="18" charset="0"/>
                          <a:cs typeface="Arial" charset="0"/>
                        </a:rPr>
                      </a:br>
                      <a:r>
                        <a:rPr kumimoji="0" lang="en-GB" sz="2000" b="1" i="0" u="none" strike="noStrike" cap="none" normalizeH="0" baseline="0">
                          <a:ln>
                            <a:noFill/>
                          </a:ln>
                          <a:solidFill>
                            <a:schemeClr val="tx1"/>
                          </a:solidFill>
                          <a:effectLst/>
                          <a:latin typeface="Times New Roman" pitchFamily="18" charset="0"/>
                          <a:cs typeface="Arial" charset="0"/>
                        </a:rPr>
                        <a:t>Draft</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Status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7643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IEEE-SA Editorial </a:t>
                      </a: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(MEC)</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D6</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9525"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Oct. 19, 2023</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“Meets all editorial requirements.”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7643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Registration Authority Committee (RAC)</a:t>
                      </a:r>
                      <a:r>
                        <a:rPr kumimoji="0" lang="en-GB" sz="2000" b="0" i="0" u="none" strike="noStrike" cap="none" normalizeH="0" baseline="30000" dirty="0">
                          <a:ln>
                            <a:noFill/>
                          </a:ln>
                          <a:solidFill>
                            <a:schemeClr val="tx1"/>
                          </a:solidFill>
                          <a:effectLst/>
                          <a:latin typeface="Times New Roman" pitchFamily="18" charset="0"/>
                          <a:cs typeface="Arial" charset="0"/>
                        </a:rPr>
                        <a:t>2</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NA</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9525"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NA</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NA</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812371757"/>
                  </a:ext>
                </a:extLst>
              </a:tr>
              <a:tr h="86054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Quantities, Units and Letter Symbols  (SCC14)</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NA</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NA</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NA</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86213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Terms and Definitions (SCC10)</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NA</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NA</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NA</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 name="Rectangle 1">
            <a:extLst>
              <a:ext uri="{FF2B5EF4-FFF2-40B4-BE49-F238E27FC236}">
                <a16:creationId xmlns:a16="http://schemas.microsoft.com/office/drawing/2014/main" id="{9557948E-7C40-A547-AF4F-662D01B1E8C4}"/>
              </a:ext>
            </a:extLst>
          </p:cNvPr>
          <p:cNvSpPr/>
          <p:nvPr/>
        </p:nvSpPr>
        <p:spPr>
          <a:xfrm>
            <a:off x="447676" y="5783632"/>
            <a:ext cx="8315324" cy="646331"/>
          </a:xfrm>
          <a:prstGeom prst="rect">
            <a:avLst/>
          </a:prstGeom>
        </p:spPr>
        <p:txBody>
          <a:bodyPr wrap="square">
            <a:spAutoFit/>
          </a:bodyPr>
          <a:lstStyle/>
          <a:p>
            <a:r>
              <a:rPr lang="en-US" baseline="30000" dirty="0">
                <a:solidFill>
                  <a:srgbClr val="262626"/>
                </a:solidFill>
                <a:latin typeface="open_sansregular"/>
              </a:rPr>
              <a:t>2</a:t>
            </a:r>
            <a:r>
              <a:rPr lang="en-US" dirty="0">
                <a:solidFill>
                  <a:srgbClr val="262626"/>
                </a:solidFill>
                <a:latin typeface="open_sansregular"/>
              </a:rPr>
              <a:t> The IEEE Registration Authority Committee may be automatically included in a balloting group if requested by the Sponsor at the time of draft submission for SA Ballot. It is normally requested if the PAR indicates the possible registration of objects or numbers to be included in or used by the project or if it becomes apparent through development of the draft that such may occur.</a:t>
            </a:r>
            <a:endParaRPr lang="en-US" dirty="0"/>
          </a:p>
        </p:txBody>
      </p:sp>
      <p:sp>
        <p:nvSpPr>
          <p:cNvPr id="9" name="Date Placeholder 3">
            <a:extLst>
              <a:ext uri="{FF2B5EF4-FFF2-40B4-BE49-F238E27FC236}">
                <a16:creationId xmlns:a16="http://schemas.microsoft.com/office/drawing/2014/main" id="{600A7138-6B80-4E52-BD19-17DE5DDA726A}"/>
              </a:ext>
            </a:extLst>
          </p:cNvPr>
          <p:cNvSpPr>
            <a:spLocks noGrp="1"/>
          </p:cNvSpPr>
          <p:nvPr>
            <p:ph type="dt" sz="half" idx="10"/>
          </p:nvPr>
        </p:nvSpPr>
        <p:spPr>
          <a:xfrm>
            <a:off x="696913" y="332601"/>
            <a:ext cx="1579600" cy="276999"/>
          </a:xfrm>
        </p:spPr>
        <p:txBody>
          <a:bodyPr/>
          <a:lstStyle/>
          <a:p>
            <a:pPr>
              <a:defRPr/>
            </a:pPr>
            <a:r>
              <a:rPr lang="en-US" altLang="ko-KR" dirty="0"/>
              <a:t>September 2024</a:t>
            </a:r>
          </a:p>
        </p:txBody>
      </p:sp>
      <p:sp>
        <p:nvSpPr>
          <p:cNvPr id="11" name="Footer Placeholder 2">
            <a:extLst>
              <a:ext uri="{FF2B5EF4-FFF2-40B4-BE49-F238E27FC236}">
                <a16:creationId xmlns:a16="http://schemas.microsoft.com/office/drawing/2014/main" id="{A47A1ABF-B73C-4201-86D3-C3D75A2DCD57}"/>
              </a:ext>
            </a:extLst>
          </p:cNvPr>
          <p:cNvSpPr>
            <a:spLocks noGrp="1"/>
          </p:cNvSpPr>
          <p:nvPr>
            <p:ph type="ftr" sz="quarter" idx="11"/>
          </p:nvPr>
        </p:nvSpPr>
        <p:spPr>
          <a:xfrm>
            <a:off x="6187821" y="6475413"/>
            <a:ext cx="2422779"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96913" y="664876"/>
            <a:ext cx="7772400" cy="925768"/>
          </a:xfrm>
        </p:spPr>
        <p:txBody>
          <a:bodyPr/>
          <a:lstStyle/>
          <a:p>
            <a:r>
              <a:rPr lang="en-US" dirty="0">
                <a:solidFill>
                  <a:schemeClr val="tx1"/>
                </a:solidFill>
              </a:rPr>
              <a:t>P802.15.7a Timeline</a:t>
            </a:r>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8</a:t>
            </a:fld>
            <a:endParaRPr lang="en-US"/>
          </a:p>
        </p:txBody>
      </p:sp>
      <p:graphicFrame>
        <p:nvGraphicFramePr>
          <p:cNvPr id="11" name="Table 5">
            <a:extLst>
              <a:ext uri="{FF2B5EF4-FFF2-40B4-BE49-F238E27FC236}">
                <a16:creationId xmlns:a16="http://schemas.microsoft.com/office/drawing/2014/main" id="{819AF0B7-4E1F-4A2C-BAF8-058AA32CD322}"/>
              </a:ext>
            </a:extLst>
          </p:cNvPr>
          <p:cNvGraphicFramePr/>
          <p:nvPr>
            <p:extLst>
              <p:ext uri="{D42A27DB-BD31-4B8C-83A1-F6EECF244321}">
                <p14:modId xmlns:p14="http://schemas.microsoft.com/office/powerpoint/2010/main" val="408440560"/>
              </p:ext>
            </p:extLst>
          </p:nvPr>
        </p:nvGraphicFramePr>
        <p:xfrm>
          <a:off x="1208223" y="2667000"/>
          <a:ext cx="6395220" cy="1691640"/>
        </p:xfrm>
        <a:graphic>
          <a:graphicData uri="http://schemas.openxmlformats.org/drawingml/2006/table">
            <a:tbl>
              <a:tblPr/>
              <a:tblGrid>
                <a:gridCol w="2700270">
                  <a:extLst>
                    <a:ext uri="{9D8B030D-6E8A-4147-A177-3AD203B41FA5}">
                      <a16:colId xmlns:a16="http://schemas.microsoft.com/office/drawing/2014/main" val="20000"/>
                    </a:ext>
                  </a:extLst>
                </a:gridCol>
                <a:gridCol w="1563300">
                  <a:extLst>
                    <a:ext uri="{9D8B030D-6E8A-4147-A177-3AD203B41FA5}">
                      <a16:colId xmlns:a16="http://schemas.microsoft.com/office/drawing/2014/main" val="20001"/>
                    </a:ext>
                  </a:extLst>
                </a:gridCol>
                <a:gridCol w="2131650">
                  <a:extLst>
                    <a:ext uri="{9D8B030D-6E8A-4147-A177-3AD203B41FA5}">
                      <a16:colId xmlns:a16="http://schemas.microsoft.com/office/drawing/2014/main" val="20002"/>
                    </a:ext>
                  </a:extLst>
                </a:gridCol>
              </a:tblGrid>
              <a:tr h="278100">
                <a:tc>
                  <a:txBody>
                    <a:bodyPr/>
                    <a:lstStyle/>
                    <a:p>
                      <a:endParaRPr lang="en-US" sz="1400" dirty="0"/>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a:solidFill>
                            <a:srgbClr val="FFFFFF"/>
                          </a:solidFill>
                          <a:latin typeface="Times New Roman"/>
                          <a:ea typeface="MS Gothic"/>
                        </a:rPr>
                        <a:t>Open</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a:solidFill>
                            <a:srgbClr val="FFFFFF"/>
                          </a:solidFill>
                          <a:latin typeface="Times New Roman"/>
                          <a:ea typeface="MS Gothic"/>
                        </a:rPr>
                        <a:t>Close</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extLst>
                  <a:ext uri="{0D108BD9-81ED-4DB2-BD59-A6C34878D82A}">
                    <a16:rowId xmlns:a16="http://schemas.microsoft.com/office/drawing/2014/main" val="10000"/>
                  </a:ext>
                </a:extLst>
              </a:tr>
              <a:tr h="278100">
                <a:tc>
                  <a:txBody>
                    <a:bodyPr/>
                    <a:lstStyle/>
                    <a:p>
                      <a:pPr>
                        <a:lnSpc>
                          <a:spcPct val="100000"/>
                        </a:lnSpc>
                      </a:pPr>
                      <a:r>
                        <a:rPr lang="en-US" sz="1400" b="0" strike="noStrike" spc="-1" dirty="0">
                          <a:solidFill>
                            <a:schemeClr val="tx1"/>
                          </a:solidFill>
                          <a:latin typeface="Times New Roman"/>
                          <a:ea typeface="MS Gothic"/>
                        </a:rPr>
                        <a:t>First SA Ballot</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chemeClr val="tx1"/>
                          </a:solidFill>
                          <a:latin typeface="Times New Roman"/>
                          <a:ea typeface="MS Gothic"/>
                        </a:rPr>
                        <a:t>Dec 18, 2023</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chemeClr val="tx1"/>
                          </a:solidFill>
                          <a:latin typeface="Times New Roman"/>
                          <a:ea typeface="MS Gothic"/>
                        </a:rPr>
                        <a:t>Jan 18,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extLst>
                  <a:ext uri="{0D108BD9-81ED-4DB2-BD59-A6C34878D82A}">
                    <a16:rowId xmlns:a16="http://schemas.microsoft.com/office/drawing/2014/main" val="10001"/>
                  </a:ext>
                </a:extLst>
              </a:tr>
              <a:tr h="278100">
                <a:tc>
                  <a:txBody>
                    <a:bodyPr/>
                    <a:lstStyle/>
                    <a:p>
                      <a:pPr>
                        <a:lnSpc>
                          <a:spcPct val="100000"/>
                        </a:lnSpc>
                      </a:pPr>
                      <a:r>
                        <a:rPr lang="en-US" sz="1400" b="0" strike="noStrike" spc="-1" dirty="0">
                          <a:solidFill>
                            <a:schemeClr val="tx1"/>
                          </a:solidFill>
                          <a:latin typeface="+mn-lt"/>
                          <a:ea typeface="MS Gothic"/>
                        </a:rPr>
                        <a:t>First SA recirculation Ballot</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400" b="0" strike="noStrike" spc="-1" dirty="0">
                          <a:solidFill>
                            <a:schemeClr val="tx1"/>
                          </a:solidFill>
                          <a:latin typeface="Times New Roman"/>
                          <a:ea typeface="MS Gothic"/>
                        </a:rPr>
                        <a:t>May 30,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400" b="0" strike="noStrike" spc="-1" dirty="0">
                          <a:solidFill>
                            <a:schemeClr val="tx1"/>
                          </a:solidFill>
                          <a:latin typeface="Times New Roman"/>
                          <a:ea typeface="MS Gothic"/>
                        </a:rPr>
                        <a:t>June 09,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extLst>
                  <a:ext uri="{0D108BD9-81ED-4DB2-BD59-A6C34878D82A}">
                    <a16:rowId xmlns:a16="http://schemas.microsoft.com/office/drawing/2014/main" val="10002"/>
                  </a:ext>
                </a:extLst>
              </a:tr>
              <a:tr h="278100">
                <a:tc>
                  <a:txBody>
                    <a:bodyPr/>
                    <a:lstStyle/>
                    <a:p>
                      <a:pPr>
                        <a:lnSpc>
                          <a:spcPct val="100000"/>
                        </a:lnSpc>
                      </a:pPr>
                      <a:r>
                        <a:rPr lang="en-US" sz="1400" b="0" strike="noStrike" spc="-1" dirty="0">
                          <a:solidFill>
                            <a:schemeClr val="tx1"/>
                          </a:solidFill>
                          <a:latin typeface="+mn-lt"/>
                          <a:ea typeface="MS Gothic"/>
                        </a:rPr>
                        <a:t>Second SA recirculation Ballot</a:t>
                      </a: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chemeClr val="tx1"/>
                          </a:solidFill>
                          <a:latin typeface="Times New Roman"/>
                          <a:ea typeface="MS Gothic"/>
                        </a:rPr>
                        <a:t>July 17,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chemeClr val="tx1"/>
                          </a:solidFill>
                          <a:latin typeface="Times New Roman"/>
                          <a:ea typeface="MS Gothic"/>
                        </a:rPr>
                        <a:t>July</a:t>
                      </a:r>
                      <a:r>
                        <a:rPr lang="en-US" sz="1400" b="0" strike="noStrike" spc="-1" baseline="0" dirty="0">
                          <a:solidFill>
                            <a:schemeClr val="tx1"/>
                          </a:solidFill>
                          <a:latin typeface="Times New Roman"/>
                          <a:ea typeface="MS Gothic"/>
                        </a:rPr>
                        <a:t> 27,</a:t>
                      </a:r>
                      <a:r>
                        <a:rPr lang="en-US" sz="1400" b="0" strike="noStrike" spc="-1" dirty="0">
                          <a:solidFill>
                            <a:schemeClr val="tx1"/>
                          </a:solidFill>
                          <a:latin typeface="Times New Roman"/>
                          <a:ea typeface="MS Gothic"/>
                        </a:rPr>
                        <a:t>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extLst>
                  <a:ext uri="{0D108BD9-81ED-4DB2-BD59-A6C34878D82A}">
                    <a16:rowId xmlns:a16="http://schemas.microsoft.com/office/drawing/2014/main" val="10003"/>
                  </a:ext>
                </a:extLst>
              </a:tr>
              <a:tr h="278100">
                <a:tc>
                  <a:txBody>
                    <a:bodyPr/>
                    <a:lstStyle/>
                    <a:p>
                      <a:pPr>
                        <a:lnSpc>
                          <a:spcPct val="100000"/>
                        </a:lnSpc>
                      </a:pPr>
                      <a:r>
                        <a:rPr lang="en-US" sz="1400" b="0" strike="noStrike" spc="-1" dirty="0">
                          <a:solidFill>
                            <a:schemeClr val="tx1"/>
                          </a:solidFill>
                          <a:latin typeface="Times New Roman"/>
                          <a:ea typeface="MS Gothic"/>
                        </a:rPr>
                        <a:t>LMSC to RevCom</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400" b="0" strike="noStrike" spc="-1" dirty="0">
                          <a:solidFill>
                            <a:schemeClr val="tx1"/>
                          </a:solidFill>
                          <a:latin typeface="Times New Roman"/>
                          <a:ea typeface="MS Gothic"/>
                        </a:rPr>
                        <a:t>Sept. 29,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r>
                        <a:rPr lang="en-US" sz="1400" dirty="0">
                          <a:solidFill>
                            <a:schemeClr val="tx1"/>
                          </a:solidFill>
                        </a:rPr>
                        <a:t>Oct, 1, 2024</a:t>
                      </a: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extLst>
                  <a:ext uri="{0D108BD9-81ED-4DB2-BD59-A6C34878D82A}">
                    <a16:rowId xmlns:a16="http://schemas.microsoft.com/office/drawing/2014/main" val="10004"/>
                  </a:ext>
                </a:extLst>
              </a:tr>
              <a:tr h="278100">
                <a:tc>
                  <a:txBody>
                    <a:bodyPr/>
                    <a:lstStyle/>
                    <a:p>
                      <a:pPr>
                        <a:lnSpc>
                          <a:spcPct val="100000"/>
                        </a:lnSpc>
                      </a:pPr>
                      <a:r>
                        <a:rPr lang="en-US" sz="1400" b="0" strike="noStrike" spc="-1" dirty="0" err="1">
                          <a:solidFill>
                            <a:schemeClr val="tx1"/>
                          </a:solidFill>
                          <a:latin typeface="+mn-lt"/>
                          <a:ea typeface="MS Gothic"/>
                        </a:rPr>
                        <a:t>Revcom</a:t>
                      </a:r>
                      <a:r>
                        <a:rPr lang="en-US" sz="1400" b="0" strike="noStrike" spc="-1" dirty="0">
                          <a:solidFill>
                            <a:schemeClr val="tx1"/>
                          </a:solidFill>
                          <a:latin typeface="+mn-lt"/>
                          <a:ea typeface="MS Gothic"/>
                        </a:rPr>
                        <a:t> to SB</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chemeClr val="tx1"/>
                          </a:solidFill>
                          <a:latin typeface="Times New Roman"/>
                          <a:ea typeface="MS Gothic"/>
                        </a:rPr>
                        <a:t>Oct.,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r>
                        <a:rPr lang="en-US" sz="1400" dirty="0">
                          <a:solidFill>
                            <a:schemeClr val="tx1"/>
                          </a:solidFill>
                        </a:rPr>
                        <a:t>Dec., 2024</a:t>
                      </a: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extLst>
                  <a:ext uri="{0D108BD9-81ED-4DB2-BD59-A6C34878D82A}">
                    <a16:rowId xmlns:a16="http://schemas.microsoft.com/office/drawing/2014/main" val="10005"/>
                  </a:ext>
                </a:extLst>
              </a:tr>
            </a:tbl>
          </a:graphicData>
        </a:graphic>
      </p:graphicFrame>
      <p:sp>
        <p:nvSpPr>
          <p:cNvPr id="10" name="Date Placeholder 3">
            <a:extLst>
              <a:ext uri="{FF2B5EF4-FFF2-40B4-BE49-F238E27FC236}">
                <a16:creationId xmlns:a16="http://schemas.microsoft.com/office/drawing/2014/main" id="{C0AAC14D-F3D4-4F3A-8406-F4859E10A36B}"/>
              </a:ext>
            </a:extLst>
          </p:cNvPr>
          <p:cNvSpPr>
            <a:spLocks noGrp="1"/>
          </p:cNvSpPr>
          <p:nvPr>
            <p:ph type="dt" sz="half" idx="10"/>
          </p:nvPr>
        </p:nvSpPr>
        <p:spPr>
          <a:xfrm>
            <a:off x="696913" y="332601"/>
            <a:ext cx="1579600" cy="276999"/>
          </a:xfrm>
        </p:spPr>
        <p:txBody>
          <a:bodyPr/>
          <a:lstStyle/>
          <a:p>
            <a:pPr>
              <a:defRPr/>
            </a:pPr>
            <a:r>
              <a:rPr lang="en-US" altLang="ko-KR" dirty="0"/>
              <a:t>September 2024</a:t>
            </a:r>
          </a:p>
        </p:txBody>
      </p:sp>
      <p:sp>
        <p:nvSpPr>
          <p:cNvPr id="6" name="Footer Placeholder 2">
            <a:extLst>
              <a:ext uri="{FF2B5EF4-FFF2-40B4-BE49-F238E27FC236}">
                <a16:creationId xmlns:a16="http://schemas.microsoft.com/office/drawing/2014/main" id="{233457A1-891B-4CA6-B229-69E8ACCDF5E9}"/>
              </a:ext>
            </a:extLst>
          </p:cNvPr>
          <p:cNvSpPr>
            <a:spLocks noGrp="1"/>
          </p:cNvSpPr>
          <p:nvPr>
            <p:ph type="ftr" sz="quarter" idx="11"/>
          </p:nvPr>
        </p:nvSpPr>
        <p:spPr>
          <a:xfrm>
            <a:off x="6187821" y="6475413"/>
            <a:ext cx="2422779"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spTree>
    <p:extLst>
      <p:ext uri="{BB962C8B-B14F-4D97-AF65-F5344CB8AC3E}">
        <p14:creationId xmlns:p14="http://schemas.microsoft.com/office/powerpoint/2010/main" val="2185433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5B312-57E5-E544-AF91-AC5B7910454A}"/>
              </a:ext>
            </a:extLst>
          </p:cNvPr>
          <p:cNvSpPr>
            <a:spLocks noGrp="1"/>
          </p:cNvSpPr>
          <p:nvPr>
            <p:ph type="title"/>
          </p:nvPr>
        </p:nvSpPr>
        <p:spPr>
          <a:xfrm>
            <a:off x="674687" y="457200"/>
            <a:ext cx="7772400" cy="914400"/>
          </a:xfrm>
        </p:spPr>
        <p:txBody>
          <a:bodyPr/>
          <a:lstStyle/>
          <a:p>
            <a:r>
              <a:rPr lang="en-US" dirty="0">
                <a:solidFill>
                  <a:schemeClr val="tx1"/>
                </a:solidFill>
              </a:rPr>
              <a:t>802 </a:t>
            </a:r>
            <a:r>
              <a:rPr lang="en-US" altLang="ko-KR" dirty="0">
                <a:solidFill>
                  <a:schemeClr val="tx1"/>
                </a:solidFill>
              </a:rPr>
              <a:t>LMSC</a:t>
            </a:r>
            <a:r>
              <a:rPr lang="en-US" dirty="0">
                <a:solidFill>
                  <a:schemeClr val="tx1"/>
                </a:solidFill>
              </a:rPr>
              <a:t> Motion</a:t>
            </a:r>
          </a:p>
        </p:txBody>
      </p:sp>
      <p:sp>
        <p:nvSpPr>
          <p:cNvPr id="5" name="Slide Number Placeholder 4">
            <a:extLst>
              <a:ext uri="{FF2B5EF4-FFF2-40B4-BE49-F238E27FC236}">
                <a16:creationId xmlns:a16="http://schemas.microsoft.com/office/drawing/2014/main" id="{9E311BB5-3027-4C49-9CEE-414A97F7C26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9</a:t>
            </a:fld>
            <a:endParaRPr lang="en-US"/>
          </a:p>
        </p:txBody>
      </p:sp>
      <p:sp>
        <p:nvSpPr>
          <p:cNvPr id="8" name="Rectangle 3">
            <a:extLst>
              <a:ext uri="{FF2B5EF4-FFF2-40B4-BE49-F238E27FC236}">
                <a16:creationId xmlns:a16="http://schemas.microsoft.com/office/drawing/2014/main" id="{A1C8F46D-FB33-45DF-983E-B8B2C9427D89}"/>
              </a:ext>
            </a:extLst>
          </p:cNvPr>
          <p:cNvSpPr txBox="1">
            <a:spLocks noChangeArrowheads="1"/>
          </p:cNvSpPr>
          <p:nvPr/>
        </p:nvSpPr>
        <p:spPr>
          <a:xfrm>
            <a:off x="419894" y="1585119"/>
            <a:ext cx="8380412" cy="4676775"/>
          </a:xfrm>
          <a:prstGeom prst="rect">
            <a:avLst/>
          </a:prstGeom>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2" indent="0">
              <a:buFont typeface="Arial" pitchFamily="34" charset="0"/>
              <a:buNone/>
            </a:pPr>
            <a:r>
              <a:rPr lang="en-US" sz="1800" dirty="0"/>
              <a:t>Approve sending P802.15.7a D8 to RevCom.</a:t>
            </a:r>
          </a:p>
          <a:p>
            <a:pPr marL="0" lvl="2" indent="0">
              <a:buFont typeface="Arial" pitchFamily="34" charset="0"/>
              <a:buNone/>
            </a:pPr>
            <a:r>
              <a:rPr lang="en-US" sz="1800" dirty="0"/>
              <a:t>Approve CSD for P802.15.7a in </a:t>
            </a:r>
            <a:r>
              <a:rPr lang="en-US" sz="1800" dirty="0">
                <a:solidFill>
                  <a:srgbClr val="0000FF"/>
                </a:solidFill>
                <a:hlinkClick r:id="rId2">
                  <a:extLst>
                    <a:ext uri="{A12FA001-AC4F-418D-AE19-62706E023703}">
                      <ahyp:hlinkClr xmlns:ahyp="http://schemas.microsoft.com/office/drawing/2018/hyperlinkcolor" val="tx"/>
                    </a:ext>
                  </a:extLst>
                </a:hlinkClick>
              </a:rPr>
              <a:t>15-19-0297-03-0vat</a:t>
            </a:r>
            <a:r>
              <a:rPr lang="en-US" sz="1800" dirty="0"/>
              <a:t>.</a:t>
            </a:r>
          </a:p>
          <a:p>
            <a:pPr marL="0" lvl="2" indent="0">
              <a:buFont typeface="Arial" pitchFamily="34" charset="0"/>
              <a:buNone/>
            </a:pPr>
            <a:endParaRPr lang="en-US" sz="1800" dirty="0"/>
          </a:p>
          <a:p>
            <a:pPr marL="0" lvl="2" indent="0">
              <a:buFont typeface="Arial" pitchFamily="34" charset="0"/>
              <a:buNone/>
            </a:pPr>
            <a:r>
              <a:rPr lang="en-US" sz="1800" dirty="0"/>
              <a:t>Move: Clint Powell</a:t>
            </a:r>
          </a:p>
          <a:p>
            <a:pPr marL="0" lvl="2" indent="0">
              <a:buFont typeface="Arial" pitchFamily="34" charset="0"/>
              <a:buNone/>
            </a:pPr>
            <a:r>
              <a:rPr lang="en-US" sz="1800" dirty="0"/>
              <a:t>Second: Edward Au</a:t>
            </a:r>
          </a:p>
          <a:p>
            <a:pPr marL="0" lvl="2" indent="0">
              <a:buFont typeface="Arial" pitchFamily="34" charset="0"/>
              <a:buNone/>
            </a:pPr>
            <a:endParaRPr lang="en-US" sz="1800" dirty="0"/>
          </a:p>
          <a:p>
            <a:pPr marL="0" lvl="2" indent="0">
              <a:buNone/>
            </a:pPr>
            <a:r>
              <a:rPr lang="en-US" sz="1800" dirty="0">
                <a:solidFill>
                  <a:srgbClr val="000000"/>
                </a:solidFill>
                <a:effectLst/>
                <a:latin typeface="Times New Roman" panose="02020603050405020304" pitchFamily="18" charset="0"/>
                <a:cs typeface="Times New Roman" panose="02020603050405020304" pitchFamily="18" charset="0"/>
              </a:rPr>
              <a:t>The WG15 package supporting this motion can be found at: </a:t>
            </a:r>
            <a:r>
              <a:rPr lang="en-US" sz="1800" dirty="0">
                <a:solidFill>
                  <a:srgbClr val="0000FF"/>
                </a:solidFill>
                <a:effectLst/>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15-24-0538-02-007a</a:t>
            </a:r>
            <a:r>
              <a:rPr lang="en-US" sz="1800" dirty="0">
                <a:solidFill>
                  <a:srgbClr val="0000FF"/>
                </a:solidFill>
                <a:effectLst/>
                <a:latin typeface="Times New Roman" panose="02020603050405020304" pitchFamily="18" charset="0"/>
                <a:cs typeface="Times New Roman" panose="02020603050405020304" pitchFamily="18" charset="0"/>
              </a:rPr>
              <a:t> </a:t>
            </a:r>
            <a:endParaRPr lang="en-US" sz="1800" dirty="0">
              <a:solidFill>
                <a:srgbClr val="0000FF"/>
              </a:solidFill>
            </a:endParaRPr>
          </a:p>
        </p:txBody>
      </p:sp>
      <p:sp>
        <p:nvSpPr>
          <p:cNvPr id="6" name="Date Placeholder 3">
            <a:extLst>
              <a:ext uri="{FF2B5EF4-FFF2-40B4-BE49-F238E27FC236}">
                <a16:creationId xmlns:a16="http://schemas.microsoft.com/office/drawing/2014/main" id="{80225322-7D3C-4E03-AC31-C57BAC352AA1}"/>
              </a:ext>
            </a:extLst>
          </p:cNvPr>
          <p:cNvSpPr>
            <a:spLocks noGrp="1"/>
          </p:cNvSpPr>
          <p:nvPr>
            <p:ph type="dt" sz="half" idx="10"/>
          </p:nvPr>
        </p:nvSpPr>
        <p:spPr>
          <a:xfrm>
            <a:off x="696913" y="332601"/>
            <a:ext cx="1579600" cy="276999"/>
          </a:xfrm>
        </p:spPr>
        <p:txBody>
          <a:bodyPr/>
          <a:lstStyle/>
          <a:p>
            <a:pPr>
              <a:defRPr/>
            </a:pPr>
            <a:r>
              <a:rPr lang="en-US" altLang="ko-KR" dirty="0"/>
              <a:t>September 2024</a:t>
            </a:r>
          </a:p>
        </p:txBody>
      </p:sp>
      <p:sp>
        <p:nvSpPr>
          <p:cNvPr id="7" name="Footer Placeholder 2">
            <a:extLst>
              <a:ext uri="{FF2B5EF4-FFF2-40B4-BE49-F238E27FC236}">
                <a16:creationId xmlns:a16="http://schemas.microsoft.com/office/drawing/2014/main" id="{F8253994-0911-4881-9B50-182D5E79ED9E}"/>
              </a:ext>
            </a:extLst>
          </p:cNvPr>
          <p:cNvSpPr>
            <a:spLocks noGrp="1"/>
          </p:cNvSpPr>
          <p:nvPr>
            <p:ph type="ftr" sz="quarter" idx="11"/>
          </p:nvPr>
        </p:nvSpPr>
        <p:spPr>
          <a:xfrm>
            <a:off x="6187821" y="6475413"/>
            <a:ext cx="2422779"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Yeong Min Jang (</a:t>
            </a:r>
            <a:r>
              <a:rPr lang="en-US" dirty="0" err="1"/>
              <a:t>Kookmin</a:t>
            </a:r>
            <a:r>
              <a:rPr lang="en-US" dirty="0"/>
              <a:t> University)</a:t>
            </a:r>
          </a:p>
        </p:txBody>
      </p:sp>
    </p:spTree>
    <p:extLst>
      <p:ext uri="{BB962C8B-B14F-4D97-AF65-F5344CB8AC3E}">
        <p14:creationId xmlns:p14="http://schemas.microsoft.com/office/powerpoint/2010/main" val="278979479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82E5B802-A43C-8C49-B1C1-4CE742C6AEBC}">
  <we:reference id="wa104380121" version="2.0.0.0" store="en-US" storeType="OMEX"/>
  <we:alternateReferences>
    <we:reference id="wa104380121" version="2.0.0.0" store="WA104380121"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802-11-Submission</Template>
  <TotalTime>121191</TotalTime>
  <Words>1118</Words>
  <Application>Microsoft Office PowerPoint</Application>
  <PresentationFormat>On-screen Show (4:3)</PresentationFormat>
  <Paragraphs>248</Paragraphs>
  <Slides>10</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ＭＳ Ｐゴシック</vt:lpstr>
      <vt:lpstr>Arial</vt:lpstr>
      <vt:lpstr>Calibri</vt:lpstr>
      <vt:lpstr>open_sansregular</vt:lpstr>
      <vt:lpstr>Times New Roman</vt:lpstr>
      <vt:lpstr>802-11-Submission</vt:lpstr>
      <vt:lpstr>PowerPoint Presentation</vt:lpstr>
      <vt:lpstr>PowerPoint Presentation</vt:lpstr>
      <vt:lpstr>Introduction</vt:lpstr>
      <vt:lpstr>Standards Association (SA) Ballot Results – P802.15.7a</vt:lpstr>
      <vt:lpstr>SA Ballot Comments – P802.15.7a</vt:lpstr>
      <vt:lpstr>MBS comments by commenter</vt:lpstr>
      <vt:lpstr>Mandatory Coordination</vt:lpstr>
      <vt:lpstr>P802.15.7a Timeline</vt:lpstr>
      <vt:lpstr>802 LMSC Motion</vt:lpstr>
      <vt:lpstr>WG Motion</vt:lpstr>
    </vt:vector>
  </TitlesOfParts>
  <Manager/>
  <Company>Kinney Consulting</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P802.15.9rev1 SA Ballot Report to EC for RevCom</dc:title>
  <dc:subject/>
  <dc:creator>Pat Kinney</dc:creator>
  <cp:keywords>April 2021</cp:keywords>
  <dc:description/>
  <cp:lastModifiedBy>Clint Powell2</cp:lastModifiedBy>
  <cp:revision>3052</cp:revision>
  <cp:lastPrinted>1998-02-10T13:28:06Z</cp:lastPrinted>
  <dcterms:created xsi:type="dcterms:W3CDTF">2007-04-17T18:10:23Z</dcterms:created>
  <dcterms:modified xsi:type="dcterms:W3CDTF">2024-09-23T20:54:02Z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(7)O48q+nWDiKNAVXoAwq58w6onvO4eaK+wzpVW8jJCkaAk5P9kKngByeTmJxmoV2pCjvvmemEH_x000d_
Bi/1Vb2TVe+tY7DxqSSUdjmKOgTB8TLyiNQBsxkECPbQ5aOgrJarIgvBMt9/xI83ilExG6vi_x000d_
S0GxhJWGGUDgHyjb+HnAnUyDOHQkWDr/J5rfnEo8Pkef1xN4QHP7egW/+34UnnUIjw3oNNjl_x000d_
OHDD9Ssc4eYTC78Pow</vt:lpwstr>
  </property>
  <property fmtid="{D5CDD505-2E9C-101B-9397-08002B2CF9AE}" pid="3" name="_ms_pID_7253431">
    <vt:lpwstr>6vpYfi/vBWCLT9AAVyRe/tVHpf6Ac/UgkG/769ZfIzu5CXBMe25Mjb_x000d_
wyk3Z2sholKs78sCReY0tK6/qoCtk3RMh2lwCRGb+Vjheswe4KrtdiCCfRyuGnkUzeDr+3Oa_x000d_
pgBXfVduOvik4Ctt4N6tW7nTykDNdCW1ja0Q63kOM1MM9z3SPmGeHA2Oj/82zkoiGNSj2uz6_x000d_
iyF2w3CyR7XJHnoqXJRq4fEMlNT4EIppcbf4</vt:lpwstr>
  </property>
  <property fmtid="{D5CDD505-2E9C-101B-9397-08002B2CF9AE}" pid="4" name="_ms_pID_7253432">
    <vt:lpwstr>pGb23zPPRlZ05V1oH18F/8JGuLq1c/5NRzHa_x000d_
fP3c8wW+rSCqGEAIsLJj5g0kRuzUdV6tE39wzbhXti+ppBdL4JUonBF/H5bhy5KGbmAq9wDL_x000d_
WQEe1FwKs3UpTInkbf2Vc4B3Xe98ZFutSUZeMomnGtxyDe8t3jANbPJRT4xgn+CsbQbT2WZB_x000d_
ZZsrxy/GtjvMeU2G15LBA30mfQfc6NpGW2DGXCFX+btathrHn9nO6Q</vt:lpwstr>
  </property>
  <property fmtid="{D5CDD505-2E9C-101B-9397-08002B2CF9AE}" pid="5" name="_ms_pID_7253433">
    <vt:lpwstr>nc12FRKBQ68I2REs/u_x000d_
WxepZKfOi7k/cPGWSl8CIlA7kJdttX17bU1pmmj+C22HHDjaJD9M03JDLv0cUEBhIiymLys0_x000d_
S8Zrf9kLXl5etDTc0gmGvBzh5K3sp8Z6GqumFqrluPyDw0+PFh9FtSA0wh58qmmFhp+Ywbhd_x000d_
4CjJSN0lqFQl0Zo//6w5seXqFt8axD8R21ZMXHYerBlhWZ9yNOB8VnfWlvNDY5hEuruJ2kqG</vt:lpwstr>
  </property>
  <property fmtid="{D5CDD505-2E9C-101B-9397-08002B2CF9AE}" pid="6" name="_ms_pID_7253434">
    <vt:lpwstr>_x000d_
8a8nLkD9QQPo0Zjl19uBvrg7Ah44u4v9LeeL2b6QYB/toj++rsNsk5L6cv2+pU+uLkGaB9Ls_x000d_
Qjyo0dXcFynypfFicT2UJZi6GUQ2lE9C5ggbx5UwniYKlC/gl6xmI7yL4k88ngb/o6gRz9cA_x000d_
Ka7Z4sFCU9+MskBB22AiDG3+sbywHPc4VNvb4eP9IFnXza/yvzpVyoe+pD9bALR8GaYiAMEv_x000d_
C6tEoxqS9RBbM81T</vt:lpwstr>
  </property>
  <property fmtid="{D5CDD505-2E9C-101B-9397-08002B2CF9AE}" pid="7" name="_ms_pID_7253435">
    <vt:lpwstr>T/m+abgw1hF35qfTU1NFZ3cq0eiyqsKXzjuAOnuvr8I6nRCRK3KS8jLJ_x000d_
xrBx92k2Js5AzBLzmpruEbTpVKhqG0EQ+o2FPDeArXFeTqnKw0JGqHN5Wiwjdcz0QoCkcBqM_x000d_
eQuc7nc2YYNWghx3pw76G1g5OIVwkvHetqKOgL9P9aTyf/o93inc/AoIUL6qpOmDC/2E6jXx_x000d_
x6MXOKt76uld1sLDeoqCA/VEkD+VwvVWrf</vt:lpwstr>
  </property>
  <property fmtid="{D5CDD505-2E9C-101B-9397-08002B2CF9AE}" pid="8" name="_ms_pID_7253436">
    <vt:lpwstr>cCso0fEQ85A5msJc92E717P1bTkQ==</vt:lpwstr>
  </property>
</Properties>
</file>