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448" r:id="rId3"/>
    <p:sldId id="449" r:id="rId4"/>
    <p:sldId id="451" r:id="rId5"/>
    <p:sldId id="480" r:id="rId6"/>
    <p:sldId id="482" r:id="rId7"/>
    <p:sldId id="459" r:id="rId8"/>
    <p:sldId id="477" r:id="rId9"/>
    <p:sldId id="470" r:id="rId10"/>
    <p:sldId id="479"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95" autoAdjust="0"/>
    <p:restoredTop sz="94809" autoAdjust="0"/>
  </p:normalViewPr>
  <p:slideViewPr>
    <p:cSldViewPr>
      <p:cViewPr varScale="1">
        <p:scale>
          <a:sx n="75" d="100"/>
          <a:sy n="75" d="100"/>
        </p:scale>
        <p:origin x="149" y="4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576" y="1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23525" y="175081"/>
            <a:ext cx="221535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802.15-21-0181r0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2020</a:t>
            </a:r>
          </a:p>
        </p:txBody>
      </p:sp>
      <p:sp>
        <p:nvSpPr>
          <p:cNvPr id="3076" name="Rectangle 4"/>
          <p:cNvSpPr>
            <a:spLocks noGrp="1" noChangeArrowheads="1"/>
          </p:cNvSpPr>
          <p:nvPr>
            <p:ph type="ftr" sz="quarter" idx="2"/>
          </p:nvPr>
        </p:nvSpPr>
        <p:spPr bwMode="auto">
          <a:xfrm>
            <a:off x="4268009" y="8982075"/>
            <a:ext cx="205024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dirty="0"/>
              <a:t>Pat Kinney (Kinney Consulting))</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D48B62BC-A010-4F8B-96BC-D75426AA710C}"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9036040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66388" y="95706"/>
            <a:ext cx="221535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802.15-21-0181r0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2020</a:t>
            </a:r>
          </a:p>
        </p:txBody>
      </p:sp>
      <p:sp>
        <p:nvSpPr>
          <p:cNvPr id="358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69832" y="8985250"/>
            <a:ext cx="25119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dirty="0"/>
              <a:t>Pat Kinney (Kinney Consulting))</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D36C3B56-22C2-4F66-8AB0-B76AF03CA8D4}"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32476198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2</a:t>
            </a:fld>
            <a:endParaRPr lang="en-US"/>
          </a:p>
        </p:txBody>
      </p:sp>
    </p:spTree>
    <p:extLst>
      <p:ext uri="{BB962C8B-B14F-4D97-AF65-F5344CB8AC3E}">
        <p14:creationId xmlns:p14="http://schemas.microsoft.com/office/powerpoint/2010/main" val="3149058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3</a:t>
            </a:fld>
            <a:endParaRPr lang="en-US"/>
          </a:p>
        </p:txBody>
      </p:sp>
    </p:spTree>
    <p:extLst>
      <p:ext uri="{BB962C8B-B14F-4D97-AF65-F5344CB8AC3E}">
        <p14:creationId xmlns:p14="http://schemas.microsoft.com/office/powerpoint/2010/main" val="31529428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4</a:t>
            </a:fld>
            <a:endParaRPr lang="en-US"/>
          </a:p>
        </p:txBody>
      </p:sp>
    </p:spTree>
    <p:extLst>
      <p:ext uri="{BB962C8B-B14F-4D97-AF65-F5344CB8AC3E}">
        <p14:creationId xmlns:p14="http://schemas.microsoft.com/office/powerpoint/2010/main" val="37312308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5</a:t>
            </a:fld>
            <a:endParaRPr lang="en-US"/>
          </a:p>
        </p:txBody>
      </p:sp>
    </p:spTree>
    <p:extLst>
      <p:ext uri="{BB962C8B-B14F-4D97-AF65-F5344CB8AC3E}">
        <p14:creationId xmlns:p14="http://schemas.microsoft.com/office/powerpoint/2010/main" val="10080436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r>
              <a:rPr lang="en-CA" dirty="0"/>
              <a:t>doc.: IEEE 802.15-21-0181r0</a:t>
            </a:r>
          </a:p>
        </p:txBody>
      </p:sp>
      <p:sp>
        <p:nvSpPr>
          <p:cNvPr id="5" name="Date Placeholder 4"/>
          <p:cNvSpPr>
            <a:spLocks noGrp="1"/>
          </p:cNvSpPr>
          <p:nvPr>
            <p:ph type="dt" idx="11"/>
          </p:nvPr>
        </p:nvSpPr>
        <p:spPr/>
        <p:txBody>
          <a:bodyPr/>
          <a:lstStyle/>
          <a:p>
            <a:r>
              <a:rPr lang="en-US"/>
              <a:t>October 2020</a:t>
            </a:r>
            <a:endParaRPr lang="en-CA"/>
          </a:p>
        </p:txBody>
      </p:sp>
      <p:sp>
        <p:nvSpPr>
          <p:cNvPr id="6" name="Footer Placeholder 5"/>
          <p:cNvSpPr>
            <a:spLocks noGrp="1"/>
          </p:cNvSpPr>
          <p:nvPr>
            <p:ph type="ftr" sz="quarter" idx="12"/>
          </p:nvPr>
        </p:nvSpPr>
        <p:spPr>
          <a:xfrm>
            <a:off x="3769832" y="8985250"/>
            <a:ext cx="2511906" cy="184666"/>
          </a:xfrm>
        </p:spPr>
        <p:txBody>
          <a:bodyPr/>
          <a:lstStyle/>
          <a:p>
            <a:pPr lvl="4"/>
            <a:r>
              <a:rPr lang="en-CA" dirty="0"/>
              <a:t>Pat Kinney (Kinney Consulting))</a:t>
            </a:r>
          </a:p>
        </p:txBody>
      </p:sp>
      <p:sp>
        <p:nvSpPr>
          <p:cNvPr id="7" name="Slide Number Placeholder 6"/>
          <p:cNvSpPr>
            <a:spLocks noGrp="1"/>
          </p:cNvSpPr>
          <p:nvPr>
            <p:ph type="sldNum" sz="quarter" idx="13"/>
          </p:nvPr>
        </p:nvSpPr>
        <p:spPr/>
        <p:txBody>
          <a:bodyPr/>
          <a:lstStyle/>
          <a:p>
            <a:r>
              <a:rPr lang="en-CA"/>
              <a:t>Page </a:t>
            </a:r>
            <a:fld id="{90457F90-05FA-43B5-BE98-57963B7D9E4D}" type="slidenum">
              <a:rPr lang="en-CA" smtClean="0"/>
              <a:pPr/>
              <a:t>6</a:t>
            </a:fld>
            <a:endParaRPr lang="en-CA"/>
          </a:p>
        </p:txBody>
      </p:sp>
    </p:spTree>
    <p:extLst>
      <p:ext uri="{BB962C8B-B14F-4D97-AF65-F5344CB8AC3E}">
        <p14:creationId xmlns:p14="http://schemas.microsoft.com/office/powerpoint/2010/main" val="6335092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7</a:t>
            </a:fld>
            <a:endParaRPr lang="en-US"/>
          </a:p>
        </p:txBody>
      </p:sp>
    </p:spTree>
    <p:extLst>
      <p:ext uri="{BB962C8B-B14F-4D97-AF65-F5344CB8AC3E}">
        <p14:creationId xmlns:p14="http://schemas.microsoft.com/office/powerpoint/2010/main" val="449037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8</a:t>
            </a:fld>
            <a:endParaRPr lang="en-US"/>
          </a:p>
        </p:txBody>
      </p:sp>
    </p:spTree>
    <p:extLst>
      <p:ext uri="{BB962C8B-B14F-4D97-AF65-F5344CB8AC3E}">
        <p14:creationId xmlns:p14="http://schemas.microsoft.com/office/powerpoint/2010/main" val="978545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AC2FCF9-472E-480D-9073-A73C8204271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BF911EF-6A63-4B80-9E8C-821DDACCB07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E9D1CA-8036-452B-AA91-FC35ABF0036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D236530-B1A2-4A31-8CA2-AC905962223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3EFE6D4-15D6-44B7-889D-1EDC2778CCE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D3B9A4B-4D42-4642-8694-CB378EB0C87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15E8FDAC-4B53-4E5B-8EEC-168720E59BD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xfrm>
            <a:off x="696913" y="332601"/>
            <a:ext cx="1224694" cy="276999"/>
          </a:xfrm>
          <a:ln/>
        </p:spPr>
        <p:txBody>
          <a:bodyPr/>
          <a:lstStyle>
            <a:lvl1pPr>
              <a:defRPr/>
            </a:lvl1pPr>
          </a:lstStyle>
          <a:p>
            <a:pPr>
              <a:defRPr/>
            </a:pPr>
            <a:r>
              <a:rPr lang="en-US"/>
              <a:t>August 2024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E9AA826-2D66-4D95-924A-79AB5FB12EB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t>April 2021</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Pat Kinney (Kinney Consulting)</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B3C9980-79DC-43B3-9260-ABCB224AB3D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0C135B0-9C00-4A47-A9DD-8577921F7D6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DCDBB2E-8974-4A50-951E-5CD1EEC4EE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September 2024</a:t>
            </a:r>
          </a:p>
        </p:txBody>
      </p:sp>
      <p:sp>
        <p:nvSpPr>
          <p:cNvPr id="1029" name="Rectangle 5"/>
          <p:cNvSpPr>
            <a:spLocks noGrp="1" noChangeArrowheads="1"/>
          </p:cNvSpPr>
          <p:nvPr>
            <p:ph type="ftr" sz="quarter" idx="3"/>
          </p:nvPr>
        </p:nvSpPr>
        <p:spPr bwMode="auto">
          <a:xfrm>
            <a:off x="7049477" y="6475413"/>
            <a:ext cx="14944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solidFill>
                  <a:srgbClr val="FF0000"/>
                </a:solidFill>
                <a:latin typeface="Times New Roman" pitchFamily="18" charset="0"/>
              </a:defRPr>
            </a:lvl1pPr>
          </a:lstStyle>
          <a:p>
            <a:pPr>
              <a:defRPr/>
            </a:pPr>
            <a:r>
              <a:rPr lang="en-US" dirty="0"/>
              <a:t>[WG chair (affiliation) ]</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AC9ADC54-1EAA-451C-9892-A9A864B36D39}" type="slidenum">
              <a:rPr lang="en-US"/>
              <a:pPr>
                <a:defRPr/>
              </a:pPr>
              <a:t>‹#›</a:t>
            </a:fld>
            <a:endParaRPr lang="en-US"/>
          </a:p>
        </p:txBody>
      </p:sp>
      <p:sp>
        <p:nvSpPr>
          <p:cNvPr id="1031" name="Rectangle 7"/>
          <p:cNvSpPr>
            <a:spLocks noChangeArrowheads="1"/>
          </p:cNvSpPr>
          <p:nvPr/>
        </p:nvSpPr>
        <p:spPr bwMode="auto">
          <a:xfrm>
            <a:off x="5515210" y="332601"/>
            <a:ext cx="2930290" cy="276999"/>
          </a:xfrm>
          <a:prstGeom prst="rect">
            <a:avLst/>
          </a:prstGeom>
          <a:noFill/>
          <a:ln w="9525">
            <a:noFill/>
            <a:miter lim="800000"/>
            <a:headEnd/>
            <a:tailEnd/>
          </a:ln>
          <a:effectLst/>
        </p:spPr>
        <p:txBody>
          <a:bodyPr wrap="none" lIns="0" tIns="0" rIns="0" bIns="0" anchor="b">
            <a:spAutoFit/>
          </a:bodyPr>
          <a:lstStyle/>
          <a:p>
            <a:pPr marL="457200" lvl="4" algn="r">
              <a:defRPr/>
            </a:pPr>
            <a:r>
              <a:rPr lang="it-IT" altLang="ko-KR" sz="1800" b="0" i="0" dirty="0">
                <a:solidFill>
                  <a:srgbClr val="000000"/>
                </a:solidFill>
                <a:effectLst/>
                <a:latin typeface="+mj-lt"/>
              </a:rPr>
              <a:t>DCN </a:t>
            </a:r>
            <a:r>
              <a:rPr lang="it-IT" altLang="ko-KR" sz="1800" b="1" i="0" dirty="0">
                <a:solidFill>
                  <a:srgbClr val="000000"/>
                </a:solidFill>
                <a:effectLst/>
                <a:latin typeface="+mj-lt"/>
              </a:rPr>
              <a:t>15-24-0538-03-007a</a:t>
            </a:r>
            <a:endParaRPr lang="en-US" sz="1800" b="1" dirty="0">
              <a:latin typeface="+mj-lt"/>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24/15-24-0072-16-007a-comment-resolution-for-first-sa-ballot.xlsx"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hyperlink" Target="https://mentor.ieee.org/802.15/dcn/24/15-24-0337-00-007a-sa-ballot-1st-recirculation-comment-submission-for-p802-15-7a-d7-draft.xls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5/dcn/24/15-24-0538-02-007a-ieee-802-15-7a-to-revcom.pptx" TargetMode="External"/><Relationship Id="rId2" Type="http://schemas.openxmlformats.org/officeDocument/2006/relationships/hyperlink" Target="https://mentor.ieee.org/802-ec/dcn/20/ec-20-0098-00-ACSD-p802-15-7a.docx"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52400" y="609600"/>
            <a:ext cx="8839200" cy="4524315"/>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a:defRPr/>
            </a:pPr>
            <a:r>
              <a:rPr lang="en-US" sz="1600" b="1" dirty="0">
                <a:latin typeface="Calibri" panose="020F0502020204030204" pitchFamily="34" charset="0"/>
                <a:ea typeface="ＭＳ Ｐゴシック" pitchFamily="-65" charset="-128"/>
                <a:cs typeface="Calibri" panose="020F0502020204030204" pitchFamily="34" charset="0"/>
              </a:rPr>
              <a:t>Submission Title:</a:t>
            </a:r>
            <a:r>
              <a:rPr lang="en-US" sz="1600" dirty="0">
                <a:latin typeface="Calibri" panose="020F0502020204030204" pitchFamily="34" charset="0"/>
                <a:ea typeface="ＭＳ Ｐゴシック" pitchFamily="-65" charset="-128"/>
                <a:cs typeface="Calibri" panose="020F0502020204030204" pitchFamily="34" charset="0"/>
              </a:rPr>
              <a:t> [IEEE 802.15.7a to  RevCom]	</a:t>
            </a:r>
          </a:p>
          <a:p>
            <a:pPr eaLnBrk="0" hangingPunct="0">
              <a:defRPr/>
            </a:pPr>
            <a:r>
              <a:rPr lang="en-US" sz="1600" b="1" dirty="0">
                <a:latin typeface="Calibri" panose="020F0502020204030204" pitchFamily="34" charset="0"/>
                <a:ea typeface="ＭＳ Ｐゴシック" pitchFamily="-65" charset="-128"/>
                <a:cs typeface="Calibri" panose="020F0502020204030204" pitchFamily="34" charset="0"/>
              </a:rPr>
              <a:t>Date Submitted: </a:t>
            </a:r>
            <a:r>
              <a:rPr lang="en-US" sz="1600" dirty="0">
                <a:latin typeface="Calibri" panose="020F0502020204030204" pitchFamily="34" charset="0"/>
                <a:ea typeface="ＭＳ Ｐゴシック" pitchFamily="-65" charset="-128"/>
                <a:cs typeface="Calibri" panose="020F0502020204030204" pitchFamily="34" charset="0"/>
              </a:rPr>
              <a:t>[1 October 2024]	</a:t>
            </a:r>
          </a:p>
          <a:p>
            <a:pPr eaLnBrk="0" hangingPunct="0">
              <a:defRPr/>
            </a:pPr>
            <a:r>
              <a:rPr lang="en-US" sz="1600" b="1" dirty="0">
                <a:latin typeface="Calibri" panose="020F0502020204030204" pitchFamily="34" charset="0"/>
                <a:ea typeface="ＭＳ Ｐゴシック" pitchFamily="-65" charset="-128"/>
                <a:cs typeface="Calibri" panose="020F0502020204030204" pitchFamily="34" charset="0"/>
              </a:rPr>
              <a:t>Source:</a:t>
            </a:r>
            <a:r>
              <a:rPr lang="en-US" sz="1600" dirty="0">
                <a:latin typeface="Calibri" panose="020F0502020204030204" pitchFamily="34" charset="0"/>
                <a:ea typeface="ＭＳ Ｐゴシック" pitchFamily="-65" charset="-128"/>
                <a:cs typeface="Calibri" panose="020F0502020204030204" pitchFamily="34" charset="0"/>
              </a:rPr>
              <a:t> [</a:t>
            </a:r>
            <a:r>
              <a:rPr lang="en-US" sz="1600" dirty="0" err="1">
                <a:latin typeface="Calibri" panose="020F0502020204030204" pitchFamily="34" charset="0"/>
                <a:ea typeface="ＭＳ Ｐゴシック" pitchFamily="-65" charset="-128"/>
                <a:cs typeface="Calibri" panose="020F0502020204030204" pitchFamily="34" charset="0"/>
              </a:rPr>
              <a:t>Y</a:t>
            </a:r>
            <a:r>
              <a:rPr lang="en-US" altLang="ko-KR" sz="1600" dirty="0" err="1">
                <a:latin typeface="Calibri" panose="020F0502020204030204" pitchFamily="34" charset="0"/>
                <a:ea typeface="ＭＳ Ｐゴシック" pitchFamily="-65" charset="-128"/>
                <a:cs typeface="Calibri" panose="020F0502020204030204" pitchFamily="34" charset="0"/>
              </a:rPr>
              <a:t>eong</a:t>
            </a:r>
            <a:r>
              <a:rPr lang="ko-KR" altLang="en-US" sz="1600" dirty="0">
                <a:latin typeface="Calibri" panose="020F0502020204030204" pitchFamily="34" charset="0"/>
                <a:ea typeface="ＭＳ Ｐゴシック" pitchFamily="-65" charset="-128"/>
                <a:cs typeface="Calibri" panose="020F0502020204030204" pitchFamily="34" charset="0"/>
              </a:rPr>
              <a:t> </a:t>
            </a:r>
            <a:r>
              <a:rPr lang="en-US" altLang="ko-KR" sz="1600" dirty="0">
                <a:latin typeface="Calibri" panose="020F0502020204030204" pitchFamily="34" charset="0"/>
                <a:ea typeface="ＭＳ Ｐゴシック" pitchFamily="-65" charset="-128"/>
                <a:cs typeface="Calibri" panose="020F0502020204030204" pitchFamily="34" charset="0"/>
              </a:rPr>
              <a:t>Min Jang</a:t>
            </a:r>
            <a:r>
              <a:rPr lang="en-US" sz="1600" dirty="0">
                <a:latin typeface="Calibri" panose="020F0502020204030204" pitchFamily="34" charset="0"/>
                <a:ea typeface="ＭＳ Ｐゴシック" pitchFamily="-65" charset="-128"/>
                <a:cs typeface="Calibri" panose="020F0502020204030204" pitchFamily="34" charset="0"/>
              </a:rPr>
              <a:t>]  Company [</a:t>
            </a:r>
            <a:r>
              <a:rPr lang="en-US" sz="1600" dirty="0" err="1">
                <a:latin typeface="Calibri" panose="020F0502020204030204" pitchFamily="34" charset="0"/>
                <a:ea typeface="ＭＳ Ｐゴシック" pitchFamily="-65" charset="-128"/>
                <a:cs typeface="Calibri" panose="020F0502020204030204" pitchFamily="34" charset="0"/>
              </a:rPr>
              <a:t>Kookmin</a:t>
            </a:r>
            <a:r>
              <a:rPr lang="en-US" sz="1600" dirty="0">
                <a:latin typeface="Calibri" panose="020F0502020204030204" pitchFamily="34" charset="0"/>
                <a:ea typeface="ＭＳ Ｐゴシック" pitchFamily="-65" charset="-128"/>
                <a:cs typeface="Calibri" panose="020F0502020204030204" pitchFamily="34" charset="0"/>
              </a:rPr>
              <a:t> University]</a:t>
            </a:r>
          </a:p>
          <a:p>
            <a:pPr>
              <a:defRPr/>
            </a:pPr>
            <a:r>
              <a:rPr lang="en-US" sz="1600" dirty="0">
                <a:latin typeface="Calibri" panose="020F0502020204030204" pitchFamily="34" charset="0"/>
                <a:ea typeface="ＭＳ Ｐゴシック" pitchFamily="-65" charset="-128"/>
                <a:cs typeface="Calibri" panose="020F0502020204030204" pitchFamily="34" charset="0"/>
              </a:rPr>
              <a:t>Address [</a:t>
            </a:r>
            <a:r>
              <a:rPr lang="en-US" altLang="ko-KR" sz="1600" dirty="0">
                <a:latin typeface="Calibri" panose="020F0502020204030204" pitchFamily="34" charset="0"/>
                <a:ea typeface="ＭＳ Ｐゴシック" pitchFamily="-65" charset="-128"/>
                <a:cs typeface="Calibri" panose="020F0502020204030204" pitchFamily="34" charset="0"/>
              </a:rPr>
              <a:t>77 JEONGNEUNG-RO, SEONGBUK-GU, SEOUL, 02707, Republic of Korea</a:t>
            </a:r>
            <a:r>
              <a:rPr lang="en-US" sz="1600" dirty="0">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latin typeface="Calibri" panose="020F0502020204030204" pitchFamily="34" charset="0"/>
                <a:ea typeface="ＭＳ Ｐゴシック" pitchFamily="-65" charset="-128"/>
                <a:cs typeface="Calibri" panose="020F0502020204030204" pitchFamily="34" charset="0"/>
              </a:rPr>
              <a:t>Voice:[+82-2-910-5068], E-Mail:[yjang@kookmin.ac.kr]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[IEEE SA 802.15.7a</a:t>
            </a:r>
            <a:r>
              <a:rPr lang="en-US" altLang="ko-KR" sz="1600" dirty="0">
                <a:latin typeface="Calibri" panose="020F0502020204030204" pitchFamily="34" charset="0"/>
                <a:ea typeface="ＭＳ Ｐゴシック" pitchFamily="-65" charset="-128"/>
                <a:cs typeface="Calibri" panose="020F0502020204030204" pitchFamily="34" charset="0"/>
              </a:rPr>
              <a:t> – Amendment] </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[Amendment of IEEE 802.15.7-2018]</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altLang="ko-KR" sz="1600" dirty="0">
                <a:latin typeface="Calibri" panose="020F0502020204030204" pitchFamily="34" charset="0"/>
                <a:ea typeface="ＭＳ Ｐゴシック" pitchFamily="-65" charset="-128"/>
                <a:cs typeface="Calibri" panose="020F0502020204030204" pitchFamily="34" charset="0"/>
              </a:rPr>
              <a:t>IEEE 802.15.7a amendment to RevCom</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6187821" y="6475413"/>
            <a:ext cx="2422779"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Yeong Min Jang (</a:t>
            </a:r>
            <a:r>
              <a:rPr lang="en-US" dirty="0" err="1"/>
              <a:t>Kookmin</a:t>
            </a:r>
            <a:r>
              <a:rPr lang="en-US" dirty="0"/>
              <a:t> University)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5B312-57E5-E544-AF91-AC5B7910454A}"/>
              </a:ext>
            </a:extLst>
          </p:cNvPr>
          <p:cNvSpPr>
            <a:spLocks noGrp="1"/>
          </p:cNvSpPr>
          <p:nvPr>
            <p:ph type="title"/>
          </p:nvPr>
        </p:nvSpPr>
        <p:spPr>
          <a:xfrm>
            <a:off x="674687" y="457200"/>
            <a:ext cx="7772400" cy="914400"/>
          </a:xfrm>
        </p:spPr>
        <p:txBody>
          <a:bodyPr/>
          <a:lstStyle/>
          <a:p>
            <a:r>
              <a:rPr lang="en-US" dirty="0"/>
              <a:t>WG Motion</a:t>
            </a:r>
          </a:p>
        </p:txBody>
      </p:sp>
      <p:sp>
        <p:nvSpPr>
          <p:cNvPr id="5" name="Slide Number Placeholder 4">
            <a:extLst>
              <a:ext uri="{FF2B5EF4-FFF2-40B4-BE49-F238E27FC236}">
                <a16:creationId xmlns:a16="http://schemas.microsoft.com/office/drawing/2014/main" id="{9E311BB5-3027-4C49-9CEE-414A97F7C26C}"/>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10</a:t>
            </a:fld>
            <a:endParaRPr lang="en-US"/>
          </a:p>
        </p:txBody>
      </p:sp>
      <p:sp>
        <p:nvSpPr>
          <p:cNvPr id="8" name="Rectangle 3">
            <a:extLst>
              <a:ext uri="{FF2B5EF4-FFF2-40B4-BE49-F238E27FC236}">
                <a16:creationId xmlns:a16="http://schemas.microsoft.com/office/drawing/2014/main" id="{A1C8F46D-FB33-45DF-983E-B8B2C9427D89}"/>
              </a:ext>
            </a:extLst>
          </p:cNvPr>
          <p:cNvSpPr txBox="1">
            <a:spLocks noChangeArrowheads="1"/>
          </p:cNvSpPr>
          <p:nvPr/>
        </p:nvSpPr>
        <p:spPr>
          <a:xfrm>
            <a:off x="419894" y="2362200"/>
            <a:ext cx="8380412" cy="3899694"/>
          </a:xfrm>
          <a:prstGeom prst="rect">
            <a:avLst/>
          </a:prstGeom>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39725" marR="0" indent="0">
              <a:spcBef>
                <a:spcPts val="0"/>
              </a:spcBef>
              <a:spcAft>
                <a:spcPts val="0"/>
              </a:spcAft>
              <a:buNone/>
            </a:pPr>
            <a:r>
              <a:rPr lang="en-US" sz="1800" i="1" dirty="0">
                <a:effectLst/>
                <a:latin typeface="Arial" panose="020B0604020202020204" pitchFamily="34" charset="0"/>
                <a:ea typeface="Times New Roman" panose="02020603050405020304" pitchFamily="18" charset="0"/>
                <a:cs typeface="Times New Roman" panose="02020603050405020304" pitchFamily="18" charset="0"/>
              </a:rPr>
              <a:t>Motion: that 802.15 WG has reviewed and approves the CSD 15-19-0297-r3 and requests unconditional approval from the IEEE 802 LMSC to submit </a:t>
            </a:r>
            <a:r>
              <a:rPr lang="en-US" sz="1800" i="1" dirty="0">
                <a:latin typeface="Arial" panose="020B0604020202020204" pitchFamily="34" charset="0"/>
                <a:ea typeface="Times New Roman" panose="02020603050405020304" pitchFamily="18" charset="0"/>
                <a:cs typeface="Times New Roman" panose="02020603050405020304" pitchFamily="18" charset="0"/>
              </a:rPr>
              <a:t>P802.15.7-</a:t>
            </a:r>
            <a:r>
              <a:rPr lang="en-US" sz="1800" i="1" dirty="0">
                <a:effectLst/>
                <a:latin typeface="Arial" panose="020B0604020202020204" pitchFamily="34" charset="0"/>
                <a:ea typeface="Times New Roman" panose="02020603050405020304" pitchFamily="18" charset="0"/>
                <a:cs typeface="Times New Roman" panose="02020603050405020304" pitchFamily="18" charset="0"/>
              </a:rPr>
              <a:t>D8 to RevCom.</a:t>
            </a:r>
          </a:p>
          <a:p>
            <a:pPr marL="685800" marR="0">
              <a:spcBef>
                <a:spcPts val="0"/>
              </a:spcBef>
              <a:spcAft>
                <a:spcPts val="0"/>
              </a:spcAft>
            </a:pPr>
            <a:endParaRPr lang="en-US" sz="1800" i="1" dirty="0">
              <a:latin typeface="Arial" panose="020B0604020202020204" pitchFamily="34" charset="0"/>
              <a:ea typeface="Times New Roman" panose="02020603050405020304" pitchFamily="18" charset="0"/>
              <a:cs typeface="Times New Roman" panose="02020603050405020304" pitchFamily="18" charset="0"/>
            </a:endParaRPr>
          </a:p>
          <a:p>
            <a:pPr marL="339725" lvl="4" indent="0">
              <a:buNone/>
            </a:pPr>
            <a:r>
              <a:rPr lang="en-US" sz="1800" dirty="0"/>
              <a:t>Move: Yeong Min Jang</a:t>
            </a:r>
          </a:p>
          <a:p>
            <a:pPr marL="339725" lvl="4" indent="0">
              <a:buNone/>
            </a:pPr>
            <a:r>
              <a:rPr lang="en-US" sz="1800" dirty="0"/>
              <a:t>Second: Phil Beecher</a:t>
            </a:r>
          </a:p>
          <a:p>
            <a:pPr marL="339725" lvl="4" indent="0">
              <a:buNone/>
            </a:pPr>
            <a:endParaRPr lang="en-US" sz="1800" dirty="0"/>
          </a:p>
          <a:p>
            <a:pPr marL="339725" lvl="4" indent="0">
              <a:buNone/>
            </a:pPr>
            <a:r>
              <a:rPr lang="en-US" sz="1800" dirty="0"/>
              <a:t>Results (Y/N/A): 23/0/2</a:t>
            </a:r>
          </a:p>
        </p:txBody>
      </p:sp>
      <p:sp>
        <p:nvSpPr>
          <p:cNvPr id="6" name="Date Placeholder 3">
            <a:extLst>
              <a:ext uri="{FF2B5EF4-FFF2-40B4-BE49-F238E27FC236}">
                <a16:creationId xmlns:a16="http://schemas.microsoft.com/office/drawing/2014/main" id="{6506610F-22A1-4D36-9B2D-F141E28D4650}"/>
              </a:ext>
            </a:extLst>
          </p:cNvPr>
          <p:cNvSpPr>
            <a:spLocks noGrp="1"/>
          </p:cNvSpPr>
          <p:nvPr>
            <p:ph type="dt" sz="half" idx="10"/>
          </p:nvPr>
        </p:nvSpPr>
        <p:spPr>
          <a:xfrm>
            <a:off x="696913" y="332601"/>
            <a:ext cx="1579600" cy="276999"/>
          </a:xfrm>
        </p:spPr>
        <p:txBody>
          <a:bodyPr/>
          <a:lstStyle/>
          <a:p>
            <a:pPr>
              <a:defRPr/>
            </a:pPr>
            <a:r>
              <a:rPr lang="en-US" altLang="ko-KR" dirty="0"/>
              <a:t>September 2024</a:t>
            </a:r>
          </a:p>
        </p:txBody>
      </p:sp>
      <p:sp>
        <p:nvSpPr>
          <p:cNvPr id="7" name="Footer Placeholder 2">
            <a:extLst>
              <a:ext uri="{FF2B5EF4-FFF2-40B4-BE49-F238E27FC236}">
                <a16:creationId xmlns:a16="http://schemas.microsoft.com/office/drawing/2014/main" id="{75F8AE02-763F-4C49-8C1C-E61F02F87A2B}"/>
              </a:ext>
            </a:extLst>
          </p:cNvPr>
          <p:cNvSpPr>
            <a:spLocks noGrp="1"/>
          </p:cNvSpPr>
          <p:nvPr>
            <p:ph type="ftr" sz="quarter" idx="11"/>
          </p:nvPr>
        </p:nvSpPr>
        <p:spPr>
          <a:xfrm>
            <a:off x="6187821" y="6475413"/>
            <a:ext cx="2422779"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Yeong Min Jang (</a:t>
            </a:r>
            <a:r>
              <a:rPr lang="en-US" dirty="0" err="1"/>
              <a:t>Kookmin</a:t>
            </a:r>
            <a:r>
              <a:rPr lang="en-US" dirty="0"/>
              <a:t> University)</a:t>
            </a:r>
          </a:p>
        </p:txBody>
      </p:sp>
    </p:spTree>
    <p:extLst>
      <p:ext uri="{BB962C8B-B14F-4D97-AF65-F5344CB8AC3E}">
        <p14:creationId xmlns:p14="http://schemas.microsoft.com/office/powerpoint/2010/main" val="3915565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579600" cy="276999"/>
          </a:xfrm>
        </p:spPr>
        <p:txBody>
          <a:bodyPr/>
          <a:lstStyle/>
          <a:p>
            <a:pPr>
              <a:defRPr/>
            </a:pPr>
            <a:r>
              <a:rPr lang="en-US" altLang="ko-KR" dirty="0"/>
              <a:t>September 2024</a:t>
            </a:r>
          </a:p>
        </p:txBody>
      </p:sp>
      <p:sp>
        <p:nvSpPr>
          <p:cNvPr id="6" name="Slide Number Placeholder 5"/>
          <p:cNvSpPr>
            <a:spLocks noGrp="1"/>
          </p:cNvSpPr>
          <p:nvPr>
            <p:ph type="sldNum" sz="quarter" idx="12"/>
          </p:nvPr>
        </p:nvSpPr>
        <p:spPr/>
        <p:txBody>
          <a:bodyPr/>
          <a:lstStyle/>
          <a:p>
            <a:pPr>
              <a:defRPr/>
            </a:pPr>
            <a:r>
              <a:rPr lang="en-US"/>
              <a:t>Slide </a:t>
            </a:r>
            <a:fld id="{BD236530-B1A2-4A31-8CA2-AC905962223D}" type="slidenum">
              <a:rPr lang="en-US" smtClean="0"/>
              <a:pPr>
                <a:defRPr/>
              </a:pPr>
              <a:t>2</a:t>
            </a:fld>
            <a:endParaRPr lang="en-US"/>
          </a:p>
        </p:txBody>
      </p:sp>
      <p:sp>
        <p:nvSpPr>
          <p:cNvPr id="9" name="Rectangle 6"/>
          <p:cNvSpPr txBox="1">
            <a:spLocks noChangeArrowheads="1"/>
          </p:cNvSpPr>
          <p:nvPr/>
        </p:nvSpPr>
        <p:spPr>
          <a:xfrm>
            <a:off x="667624" y="2232864"/>
            <a:ext cx="7772400" cy="381000"/>
          </a:xfrm>
          <a:prstGeom prst="rect">
            <a:avLst/>
          </a:prstGeom>
          <a:noFill/>
        </p:spPr>
        <p:txBody>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0" cap="none" spc="0" normalizeH="0" baseline="0" noProof="0" dirty="0">
                <a:ln>
                  <a:noFill/>
                </a:ln>
                <a:effectLst/>
                <a:uLnTx/>
                <a:uFillTx/>
                <a:latin typeface="+mn-lt"/>
                <a:ea typeface="+mn-ea"/>
                <a:cs typeface="+mn-cs"/>
              </a:rPr>
              <a:t>Date:</a:t>
            </a:r>
            <a:r>
              <a:rPr kumimoji="0" lang="en-US" sz="2000" b="0" i="0" u="none" strike="noStrike" kern="0" cap="none" spc="0" normalizeH="0" baseline="0" noProof="0" dirty="0">
                <a:ln>
                  <a:noFill/>
                </a:ln>
                <a:effectLst/>
                <a:uLnTx/>
                <a:uFillTx/>
                <a:latin typeface="+mn-lt"/>
                <a:ea typeface="+mn-ea"/>
                <a:cs typeface="+mn-cs"/>
              </a:rPr>
              <a:t> Sept. </a:t>
            </a:r>
            <a:r>
              <a:rPr lang="en-US" sz="2000" kern="0" dirty="0">
                <a:latin typeface="+mn-lt"/>
              </a:rPr>
              <a:t>23</a:t>
            </a:r>
            <a:r>
              <a:rPr kumimoji="0" lang="en-US" sz="2000" b="0" i="0" u="none" strike="noStrike" kern="0" cap="none" spc="0" normalizeH="0" baseline="0" noProof="0" dirty="0">
                <a:ln>
                  <a:noFill/>
                </a:ln>
                <a:effectLst/>
                <a:uLnTx/>
                <a:uFillTx/>
                <a:latin typeface="+mn-lt"/>
                <a:ea typeface="+mn-ea"/>
                <a:cs typeface="+mn-cs"/>
              </a:rPr>
              <a:t>, 2024</a:t>
            </a:r>
          </a:p>
        </p:txBody>
      </p:sp>
      <p:sp>
        <p:nvSpPr>
          <p:cNvPr id="12" name="Rectangle 2"/>
          <p:cNvSpPr txBox="1">
            <a:spLocks noChangeArrowheads="1"/>
          </p:cNvSpPr>
          <p:nvPr/>
        </p:nvSpPr>
        <p:spPr>
          <a:xfrm>
            <a:off x="304800" y="685800"/>
            <a:ext cx="8153400" cy="1066800"/>
          </a:xfrm>
          <a:prstGeom prst="rect">
            <a:avLst/>
          </a:prstGeom>
          <a:noFill/>
        </p:spPr>
        <p:txBody>
          <a:bodyPr/>
          <a:lstStyle/>
          <a:p>
            <a:pPr lvl="0" algn="ctr">
              <a:defRPr/>
            </a:pPr>
            <a:r>
              <a:rPr lang="en-GB" sz="3200" b="1" dirty="0">
                <a:ea typeface="ＭＳ Ｐゴシック" pitchFamily="34" charset="-128"/>
              </a:rPr>
              <a:t>P802.15.7a </a:t>
            </a:r>
            <a:r>
              <a:rPr lang="en-US" sz="3200" b="1" kern="0" dirty="0">
                <a:latin typeface="+mj-lt"/>
                <a:ea typeface="+mj-ea"/>
                <a:cs typeface="+mj-cs"/>
              </a:rPr>
              <a:t> Report to LMSC Approval to forward draft to RevCom</a:t>
            </a:r>
            <a:endParaRPr kumimoji="0" lang="en-US" sz="3200" b="1" i="0" u="none" strike="noStrike" kern="0" cap="none" spc="0" normalizeH="0" baseline="0" noProof="0" dirty="0">
              <a:ln>
                <a:noFill/>
              </a:ln>
              <a:effectLst/>
              <a:uLnTx/>
              <a:uFillTx/>
              <a:latin typeface="+mj-lt"/>
              <a:ea typeface="+mj-ea"/>
              <a:cs typeface="+mj-cs"/>
            </a:endParaRPr>
          </a:p>
        </p:txBody>
      </p:sp>
      <p:sp>
        <p:nvSpPr>
          <p:cNvPr id="7" name="Footer Placeholder 2">
            <a:extLst>
              <a:ext uri="{FF2B5EF4-FFF2-40B4-BE49-F238E27FC236}">
                <a16:creationId xmlns:a16="http://schemas.microsoft.com/office/drawing/2014/main" id="{811A6C7A-F6DA-4658-A6BC-82CD0FB0C419}"/>
              </a:ext>
            </a:extLst>
          </p:cNvPr>
          <p:cNvSpPr>
            <a:spLocks noGrp="1"/>
          </p:cNvSpPr>
          <p:nvPr>
            <p:ph type="ftr" sz="quarter" idx="11"/>
          </p:nvPr>
        </p:nvSpPr>
        <p:spPr>
          <a:xfrm>
            <a:off x="6187821" y="6475413"/>
            <a:ext cx="2422779"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Yeong Min Jang (</a:t>
            </a:r>
            <a:r>
              <a:rPr lang="en-US" dirty="0" err="1"/>
              <a:t>Kookmin</a:t>
            </a:r>
            <a:r>
              <a:rPr lang="en-US" dirty="0"/>
              <a:t> University)</a:t>
            </a:r>
          </a:p>
        </p:txBody>
      </p:sp>
      <p:graphicFrame>
        <p:nvGraphicFramePr>
          <p:cNvPr id="3" name="Table 2">
            <a:extLst>
              <a:ext uri="{FF2B5EF4-FFF2-40B4-BE49-F238E27FC236}">
                <a16:creationId xmlns:a16="http://schemas.microsoft.com/office/drawing/2014/main" id="{ACC43E9B-8C3A-BCE3-2A2B-1E92F6D0AF4D}"/>
              </a:ext>
            </a:extLst>
          </p:cNvPr>
          <p:cNvGraphicFramePr>
            <a:graphicFrameLocks noGrp="1"/>
          </p:cNvGraphicFramePr>
          <p:nvPr>
            <p:extLst>
              <p:ext uri="{D42A27DB-BD31-4B8C-83A1-F6EECF244321}">
                <p14:modId xmlns:p14="http://schemas.microsoft.com/office/powerpoint/2010/main" val="3657114336"/>
              </p:ext>
            </p:extLst>
          </p:nvPr>
        </p:nvGraphicFramePr>
        <p:xfrm>
          <a:off x="504673" y="3291046"/>
          <a:ext cx="8210854" cy="548640"/>
        </p:xfrm>
        <a:graphic>
          <a:graphicData uri="http://schemas.openxmlformats.org/drawingml/2006/table">
            <a:tbl>
              <a:tblPr firstRow="1" bandRow="1">
                <a:tableStyleId>{ED083AE6-46FA-4A59-8FB0-9F97EB10719F}</a:tableStyleId>
              </a:tblPr>
              <a:tblGrid>
                <a:gridCol w="2195926">
                  <a:extLst>
                    <a:ext uri="{9D8B030D-6E8A-4147-A177-3AD203B41FA5}">
                      <a16:colId xmlns:a16="http://schemas.microsoft.com/office/drawing/2014/main" val="20000"/>
                    </a:ext>
                  </a:extLst>
                </a:gridCol>
                <a:gridCol w="2023801">
                  <a:extLst>
                    <a:ext uri="{9D8B030D-6E8A-4147-A177-3AD203B41FA5}">
                      <a16:colId xmlns:a16="http://schemas.microsoft.com/office/drawing/2014/main" val="20001"/>
                    </a:ext>
                  </a:extLst>
                </a:gridCol>
                <a:gridCol w="1664818">
                  <a:extLst>
                    <a:ext uri="{9D8B030D-6E8A-4147-A177-3AD203B41FA5}">
                      <a16:colId xmlns:a16="http://schemas.microsoft.com/office/drawing/2014/main" val="20002"/>
                    </a:ext>
                  </a:extLst>
                </a:gridCol>
                <a:gridCol w="2326309">
                  <a:extLst>
                    <a:ext uri="{9D8B030D-6E8A-4147-A177-3AD203B41FA5}">
                      <a16:colId xmlns:a16="http://schemas.microsoft.com/office/drawing/2014/main" val="20003"/>
                    </a:ext>
                  </a:extLst>
                </a:gridCol>
              </a:tblGrid>
              <a:tr h="91440">
                <a:tc>
                  <a:txBody>
                    <a:bodyPr/>
                    <a:lstStyle/>
                    <a:p>
                      <a:pPr marL="0" marR="0">
                        <a:spcBef>
                          <a:spcPts val="0"/>
                        </a:spcBef>
                        <a:spcAft>
                          <a:spcPts val="0"/>
                        </a:spcAft>
                      </a:pPr>
                      <a:r>
                        <a:rPr lang="en-US" sz="2000" b="1" kern="1200" dirty="0">
                          <a:solidFill>
                            <a:schemeClr val="tx1"/>
                          </a:solidFill>
                          <a:effectLst/>
                          <a:latin typeface="Times New Roman" panose="02020603050405020304" pitchFamily="18" charset="0"/>
                          <a:ea typeface="Malgun Gothic" panose="020B0503020000020004" pitchFamily="34" charset="-127"/>
                          <a:cs typeface="+mn-cs"/>
                        </a:rPr>
                        <a:t>Name</a:t>
                      </a:r>
                    </a:p>
                  </a:txBody>
                  <a:tcPr marL="68580" marR="68580" marT="0" marB="0">
                    <a:noFill/>
                  </a:tcPr>
                </a:tc>
                <a:tc>
                  <a:txBody>
                    <a:bodyPr/>
                    <a:lstStyle/>
                    <a:p>
                      <a:pPr marL="0" marR="0">
                        <a:spcBef>
                          <a:spcPts val="0"/>
                        </a:spcBef>
                        <a:spcAft>
                          <a:spcPts val="0"/>
                        </a:spcAft>
                      </a:pPr>
                      <a:r>
                        <a:rPr lang="en-US" sz="2000" b="1" dirty="0">
                          <a:effectLst/>
                          <a:latin typeface="Times New Roman" panose="02020603050405020304" pitchFamily="18" charset="0"/>
                          <a:ea typeface="Malgun Gothic" panose="020B0503020000020004" pitchFamily="34" charset="-127"/>
                        </a:rPr>
                        <a:t>Company</a:t>
                      </a:r>
                      <a:endParaRPr lang="en-US" sz="1000" dirty="0">
                        <a:effectLst/>
                        <a:latin typeface="Times New Roman" panose="02020603050405020304" pitchFamily="18" charset="0"/>
                        <a:ea typeface="Malgun Gothic" panose="020B0503020000020004" pitchFamily="34" charset="-127"/>
                      </a:endParaRPr>
                    </a:p>
                  </a:txBody>
                  <a:tcPr marL="68580" marR="68580" marT="0" marB="0">
                    <a:noFill/>
                  </a:tcPr>
                </a:tc>
                <a:tc>
                  <a:txBody>
                    <a:bodyPr/>
                    <a:lstStyle/>
                    <a:p>
                      <a:pPr marL="0" marR="0">
                        <a:spcBef>
                          <a:spcPts val="0"/>
                        </a:spcBef>
                        <a:spcAft>
                          <a:spcPts val="0"/>
                        </a:spcAft>
                      </a:pPr>
                      <a:r>
                        <a:rPr lang="en-US" sz="2000" b="1" dirty="0">
                          <a:effectLst/>
                          <a:latin typeface="Times New Roman" panose="02020603050405020304" pitchFamily="18" charset="0"/>
                          <a:ea typeface="Malgun Gothic" panose="020B0503020000020004" pitchFamily="34" charset="-127"/>
                        </a:rPr>
                        <a:t>Phone</a:t>
                      </a:r>
                      <a:endParaRPr lang="en-US" sz="1000" dirty="0">
                        <a:effectLst/>
                        <a:latin typeface="Times New Roman" panose="02020603050405020304" pitchFamily="18" charset="0"/>
                        <a:ea typeface="Malgun Gothic" panose="020B0503020000020004" pitchFamily="34" charset="-127"/>
                      </a:endParaRPr>
                    </a:p>
                  </a:txBody>
                  <a:tcPr marL="68580" marR="68580" marT="0" marB="0">
                    <a:noFill/>
                  </a:tcPr>
                </a:tc>
                <a:tc>
                  <a:txBody>
                    <a:bodyPr/>
                    <a:lstStyle/>
                    <a:p>
                      <a:pPr marL="0" marR="0">
                        <a:spcBef>
                          <a:spcPts val="0"/>
                        </a:spcBef>
                        <a:spcAft>
                          <a:spcPts val="0"/>
                        </a:spcAft>
                      </a:pPr>
                      <a:r>
                        <a:rPr lang="en-US" sz="2000" b="1" dirty="0">
                          <a:effectLst/>
                          <a:latin typeface="Times New Roman" panose="02020603050405020304" pitchFamily="18" charset="0"/>
                          <a:ea typeface="Malgun Gothic" panose="020B0503020000020004" pitchFamily="34" charset="-127"/>
                        </a:rPr>
                        <a:t>email</a:t>
                      </a:r>
                      <a:endParaRPr lang="en-US" sz="1000" dirty="0">
                        <a:effectLst/>
                        <a:latin typeface="Times New Roman" panose="02020603050405020304" pitchFamily="18" charset="0"/>
                        <a:ea typeface="Malgun Gothic" panose="020B0503020000020004" pitchFamily="34" charset="-127"/>
                      </a:endParaRPr>
                    </a:p>
                  </a:txBody>
                  <a:tcPr marL="68580" marR="68580" marT="0" marB="0">
                    <a:noFill/>
                  </a:tcPr>
                </a:tc>
                <a:extLst>
                  <a:ext uri="{0D108BD9-81ED-4DB2-BD59-A6C34878D82A}">
                    <a16:rowId xmlns:a16="http://schemas.microsoft.com/office/drawing/2014/main" val="10000"/>
                  </a:ext>
                </a:extLst>
              </a:tr>
              <a:tr h="91440">
                <a:tc>
                  <a:txBody>
                    <a:bodyPr/>
                    <a:lstStyle/>
                    <a:p>
                      <a:pPr marL="0" marR="0">
                        <a:spcBef>
                          <a:spcPts val="0"/>
                        </a:spcBef>
                        <a:spcAft>
                          <a:spcPts val="0"/>
                        </a:spcAft>
                      </a:pPr>
                      <a:r>
                        <a:rPr lang="en-US" sz="1600" b="1" kern="0">
                          <a:effectLst/>
                          <a:latin typeface="Times New Roman" panose="02020603050405020304" pitchFamily="18" charset="0"/>
                        </a:rPr>
                        <a:t>Yeong  Min Jang</a:t>
                      </a:r>
                      <a:endParaRPr lang="en-US" sz="1000" b="1" kern="0">
                        <a:effectLst/>
                        <a:latin typeface="Times New Roman" panose="02020603050405020304" pitchFamily="18" charset="0"/>
                      </a:endParaRPr>
                    </a:p>
                  </a:txBody>
                  <a:tcPr marL="68580" marR="68580" marT="0" marB="0">
                    <a:noFill/>
                  </a:tcPr>
                </a:tc>
                <a:tc>
                  <a:txBody>
                    <a:bodyPr/>
                    <a:lstStyle/>
                    <a:p>
                      <a:pPr marL="0" marR="0">
                        <a:spcBef>
                          <a:spcPts val="0"/>
                        </a:spcBef>
                        <a:spcAft>
                          <a:spcPts val="0"/>
                        </a:spcAft>
                      </a:pPr>
                      <a:r>
                        <a:rPr lang="en-US" sz="1600" b="1">
                          <a:effectLst/>
                          <a:latin typeface="Times New Roman" panose="02020603050405020304" pitchFamily="18" charset="0"/>
                          <a:ea typeface="Malgun Gothic" panose="020B0503020000020004" pitchFamily="34" charset="-127"/>
                        </a:rPr>
                        <a:t>Kookmin University</a:t>
                      </a:r>
                      <a:endParaRPr lang="en-US" sz="1000">
                        <a:effectLst/>
                        <a:latin typeface="Times New Roman" panose="02020603050405020304" pitchFamily="18" charset="0"/>
                        <a:ea typeface="Malgun Gothic" panose="020B0503020000020004" pitchFamily="34" charset="-127"/>
                      </a:endParaRPr>
                    </a:p>
                  </a:txBody>
                  <a:tcPr marL="68580" marR="68580" marT="0" marB="0">
                    <a:noFill/>
                  </a:tcPr>
                </a:tc>
                <a:tc>
                  <a:txBody>
                    <a:bodyPr/>
                    <a:lstStyle/>
                    <a:p>
                      <a:pPr marL="0" marR="0">
                        <a:spcBef>
                          <a:spcPts val="0"/>
                        </a:spcBef>
                        <a:spcAft>
                          <a:spcPts val="0"/>
                        </a:spcAft>
                      </a:pPr>
                      <a:r>
                        <a:rPr lang="en-US" sz="1600" b="1" dirty="0">
                          <a:effectLst/>
                          <a:latin typeface="Times New Roman" panose="02020603050405020304" pitchFamily="18" charset="0"/>
                          <a:ea typeface="Malgun Gothic" panose="020B0503020000020004" pitchFamily="34" charset="-127"/>
                        </a:rPr>
                        <a:t> +82-2-910-5068</a:t>
                      </a:r>
                      <a:endParaRPr lang="en-US" sz="1000" dirty="0">
                        <a:effectLst/>
                        <a:latin typeface="Times New Roman" panose="02020603050405020304" pitchFamily="18" charset="0"/>
                        <a:ea typeface="Malgun Gothic" panose="020B0503020000020004" pitchFamily="34" charset="-127"/>
                      </a:endParaRPr>
                    </a:p>
                  </a:txBody>
                  <a:tcPr marL="68580" marR="68580" marT="0" marB="0">
                    <a:noFill/>
                  </a:tcPr>
                </a:tc>
                <a:tc>
                  <a:txBody>
                    <a:bodyPr/>
                    <a:lstStyle/>
                    <a:p>
                      <a:pPr marL="0" marR="0">
                        <a:spcBef>
                          <a:spcPts val="0"/>
                        </a:spcBef>
                        <a:spcAft>
                          <a:spcPts val="0"/>
                        </a:spcAft>
                      </a:pPr>
                      <a:r>
                        <a:rPr lang="en-US" sz="1600" b="1" dirty="0">
                          <a:effectLst/>
                          <a:latin typeface="Times New Roman" panose="02020603050405020304" pitchFamily="18" charset="0"/>
                          <a:ea typeface="Malgun Gothic" panose="020B0503020000020004" pitchFamily="34" charset="-127"/>
                        </a:rPr>
                        <a:t> yjang@kookmin.ac.kr</a:t>
                      </a:r>
                      <a:endParaRPr lang="en-US" sz="1000" dirty="0">
                        <a:effectLst/>
                        <a:latin typeface="Times New Roman" panose="02020603050405020304" pitchFamily="18" charset="0"/>
                        <a:ea typeface="Malgun Gothic" panose="020B0503020000020004" pitchFamily="34" charset="-127"/>
                      </a:endParaRPr>
                    </a:p>
                  </a:txBody>
                  <a:tcPr marL="68580" marR="68580" marT="0" marB="0">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ea typeface="ＭＳ Ｐゴシック" pitchFamily="34" charset="-128"/>
              </a:rPr>
              <a:t>Introduction</a:t>
            </a:r>
            <a:endParaRPr lang="en-US" dirty="0"/>
          </a:p>
        </p:txBody>
      </p:sp>
      <p:sp>
        <p:nvSpPr>
          <p:cNvPr id="6" name="Content Placeholder 5"/>
          <p:cNvSpPr>
            <a:spLocks noGrp="1"/>
          </p:cNvSpPr>
          <p:nvPr>
            <p:ph idx="1"/>
          </p:nvPr>
        </p:nvSpPr>
        <p:spPr>
          <a:xfrm>
            <a:off x="752475" y="1752600"/>
            <a:ext cx="7772400" cy="4419600"/>
          </a:xfrm>
        </p:spPr>
        <p:txBody>
          <a:bodyPr/>
          <a:lstStyle/>
          <a:p>
            <a:r>
              <a:rPr lang="en-GB" sz="1800" dirty="0">
                <a:ea typeface="ＭＳ Ｐゴシック" pitchFamily="34" charset="-128"/>
              </a:rPr>
              <a:t>This document contains the report to the IEEE 802 LMSC in support of a request for approval to send P802.15.7a D8 to RevCom.</a:t>
            </a:r>
          </a:p>
          <a:p>
            <a:r>
              <a:rPr lang="en-GB" sz="1800" dirty="0">
                <a:ea typeface="ＭＳ Ｐゴシック" pitchFamily="34" charset="-128"/>
              </a:rPr>
              <a:t>The 802 LMSC motion is on 9.</a:t>
            </a:r>
          </a:p>
        </p:txBody>
      </p:sp>
      <p:sp>
        <p:nvSpPr>
          <p:cNvPr id="4" name="Slide Number Placeholder 3"/>
          <p:cNvSpPr>
            <a:spLocks noGrp="1"/>
          </p:cNvSpPr>
          <p:nvPr>
            <p:ph type="sldNum" sz="quarter" idx="12"/>
          </p:nvPr>
        </p:nvSpPr>
        <p:spPr/>
        <p:txBody>
          <a:bodyPr/>
          <a:lstStyle/>
          <a:p>
            <a:pPr>
              <a:defRPr/>
            </a:pPr>
            <a:r>
              <a:rPr lang="en-US"/>
              <a:t>Slide </a:t>
            </a:r>
            <a:fld id="{FB3C9980-79DC-43B3-9260-ABCB224AB3D0}" type="slidenum">
              <a:rPr lang="en-US" smtClean="0"/>
              <a:pPr>
                <a:defRPr/>
              </a:pPr>
              <a:t>3</a:t>
            </a:fld>
            <a:endParaRPr lang="en-US"/>
          </a:p>
        </p:txBody>
      </p:sp>
      <p:sp>
        <p:nvSpPr>
          <p:cNvPr id="9" name="Date Placeholder 3">
            <a:extLst>
              <a:ext uri="{FF2B5EF4-FFF2-40B4-BE49-F238E27FC236}">
                <a16:creationId xmlns:a16="http://schemas.microsoft.com/office/drawing/2014/main" id="{853198B8-E458-47BE-AB26-BE0AFF32B486}"/>
              </a:ext>
            </a:extLst>
          </p:cNvPr>
          <p:cNvSpPr>
            <a:spLocks noGrp="1"/>
          </p:cNvSpPr>
          <p:nvPr>
            <p:ph type="dt" sz="half" idx="10"/>
          </p:nvPr>
        </p:nvSpPr>
        <p:spPr>
          <a:xfrm>
            <a:off x="696913" y="332601"/>
            <a:ext cx="1579600" cy="276999"/>
          </a:xfrm>
        </p:spPr>
        <p:txBody>
          <a:bodyPr/>
          <a:lstStyle/>
          <a:p>
            <a:pPr>
              <a:defRPr/>
            </a:pPr>
            <a:r>
              <a:rPr lang="en-US" altLang="ko-KR" dirty="0"/>
              <a:t>September 2024</a:t>
            </a:r>
          </a:p>
        </p:txBody>
      </p:sp>
      <p:sp>
        <p:nvSpPr>
          <p:cNvPr id="8" name="Footer Placeholder 2">
            <a:extLst>
              <a:ext uri="{FF2B5EF4-FFF2-40B4-BE49-F238E27FC236}">
                <a16:creationId xmlns:a16="http://schemas.microsoft.com/office/drawing/2014/main" id="{1F1FC1CC-C467-4F88-9BB6-1C843BE353B9}"/>
              </a:ext>
            </a:extLst>
          </p:cNvPr>
          <p:cNvSpPr>
            <a:spLocks noGrp="1"/>
          </p:cNvSpPr>
          <p:nvPr>
            <p:ph type="ftr" sz="quarter" idx="11"/>
          </p:nvPr>
        </p:nvSpPr>
        <p:spPr>
          <a:xfrm>
            <a:off x="6187821" y="6475413"/>
            <a:ext cx="2422779"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Yeong Min Jang (</a:t>
            </a:r>
            <a:r>
              <a:rPr lang="en-US" dirty="0" err="1"/>
              <a:t>Kookmin</a:t>
            </a:r>
            <a:r>
              <a:rPr lang="en-US" dirty="0"/>
              <a:t> University)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tx1"/>
                </a:solidFill>
                <a:ea typeface="ＭＳ Ｐゴシック" pitchFamily="34" charset="-128"/>
              </a:rPr>
              <a:t>Standards Association (SA) Ballot Results – P802.15.7a</a:t>
            </a:r>
            <a:endParaRPr lang="en-US" dirty="0">
              <a:solidFill>
                <a:schemeClr val="tx1"/>
              </a:solidFill>
            </a:endParaRPr>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4</a:t>
            </a:fld>
            <a:endParaRPr lang="en-US"/>
          </a:p>
        </p:txBody>
      </p:sp>
      <p:sp>
        <p:nvSpPr>
          <p:cNvPr id="9" name="Date Placeholder 3">
            <a:extLst>
              <a:ext uri="{FF2B5EF4-FFF2-40B4-BE49-F238E27FC236}">
                <a16:creationId xmlns:a16="http://schemas.microsoft.com/office/drawing/2014/main" id="{65616897-AD80-488A-B0F3-03AB3328964B}"/>
              </a:ext>
            </a:extLst>
          </p:cNvPr>
          <p:cNvSpPr>
            <a:spLocks noGrp="1"/>
          </p:cNvSpPr>
          <p:nvPr>
            <p:ph type="dt" sz="half" idx="10"/>
          </p:nvPr>
        </p:nvSpPr>
        <p:spPr>
          <a:xfrm>
            <a:off x="696913" y="332601"/>
            <a:ext cx="1579600" cy="276999"/>
          </a:xfrm>
        </p:spPr>
        <p:txBody>
          <a:bodyPr/>
          <a:lstStyle/>
          <a:p>
            <a:pPr>
              <a:defRPr/>
            </a:pPr>
            <a:r>
              <a:rPr lang="en-US" altLang="ko-KR" dirty="0"/>
              <a:t>September 2024</a:t>
            </a:r>
          </a:p>
        </p:txBody>
      </p:sp>
      <p:sp>
        <p:nvSpPr>
          <p:cNvPr id="6" name="Footer Placeholder 2">
            <a:extLst>
              <a:ext uri="{FF2B5EF4-FFF2-40B4-BE49-F238E27FC236}">
                <a16:creationId xmlns:a16="http://schemas.microsoft.com/office/drawing/2014/main" id="{F17534FE-5562-4736-8FAF-ACE067B391D7}"/>
              </a:ext>
            </a:extLst>
          </p:cNvPr>
          <p:cNvSpPr>
            <a:spLocks noGrp="1"/>
          </p:cNvSpPr>
          <p:nvPr>
            <p:ph type="ftr" sz="quarter" idx="11"/>
          </p:nvPr>
        </p:nvSpPr>
        <p:spPr>
          <a:xfrm>
            <a:off x="6187821" y="6475413"/>
            <a:ext cx="2422779"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Yeong Min Jang (</a:t>
            </a:r>
            <a:r>
              <a:rPr lang="en-US" dirty="0" err="1"/>
              <a:t>Kookmin</a:t>
            </a:r>
            <a:r>
              <a:rPr lang="en-US" dirty="0"/>
              <a:t> University)</a:t>
            </a:r>
          </a:p>
        </p:txBody>
      </p:sp>
      <p:graphicFrame>
        <p:nvGraphicFramePr>
          <p:cNvPr id="3" name="Table 2">
            <a:extLst>
              <a:ext uri="{FF2B5EF4-FFF2-40B4-BE49-F238E27FC236}">
                <a16:creationId xmlns:a16="http://schemas.microsoft.com/office/drawing/2014/main" id="{53835421-FB31-4C9B-67B0-DE72C63B6BFA}"/>
              </a:ext>
            </a:extLst>
          </p:cNvPr>
          <p:cNvGraphicFramePr>
            <a:graphicFrameLocks noGrp="1"/>
          </p:cNvGraphicFramePr>
          <p:nvPr>
            <p:extLst>
              <p:ext uri="{D42A27DB-BD31-4B8C-83A1-F6EECF244321}">
                <p14:modId xmlns:p14="http://schemas.microsoft.com/office/powerpoint/2010/main" val="3325087035"/>
              </p:ext>
            </p:extLst>
          </p:nvPr>
        </p:nvGraphicFramePr>
        <p:xfrm>
          <a:off x="1066800" y="1737361"/>
          <a:ext cx="7162800" cy="3142689"/>
        </p:xfrm>
        <a:graphic>
          <a:graphicData uri="http://schemas.openxmlformats.org/drawingml/2006/table">
            <a:tbl>
              <a:tblPr firstRow="1" bandRow="1">
                <a:tableStyleId>{ED083AE6-46FA-4A59-8FB0-9F97EB10719F}</a:tableStyleId>
              </a:tblPr>
              <a:tblGrid>
                <a:gridCol w="908978">
                  <a:extLst>
                    <a:ext uri="{9D8B030D-6E8A-4147-A177-3AD203B41FA5}">
                      <a16:colId xmlns:a16="http://schemas.microsoft.com/office/drawing/2014/main" val="20000"/>
                    </a:ext>
                  </a:extLst>
                </a:gridCol>
                <a:gridCol w="2367622">
                  <a:extLst>
                    <a:ext uri="{9D8B030D-6E8A-4147-A177-3AD203B41FA5}">
                      <a16:colId xmlns:a16="http://schemas.microsoft.com/office/drawing/2014/main" val="20001"/>
                    </a:ext>
                  </a:extLst>
                </a:gridCol>
                <a:gridCol w="619019">
                  <a:extLst>
                    <a:ext uri="{9D8B030D-6E8A-4147-A177-3AD203B41FA5}">
                      <a16:colId xmlns:a16="http://schemas.microsoft.com/office/drawing/2014/main" val="20002"/>
                    </a:ext>
                  </a:extLst>
                </a:gridCol>
                <a:gridCol w="545387">
                  <a:extLst>
                    <a:ext uri="{9D8B030D-6E8A-4147-A177-3AD203B41FA5}">
                      <a16:colId xmlns:a16="http://schemas.microsoft.com/office/drawing/2014/main" val="20003"/>
                    </a:ext>
                  </a:extLst>
                </a:gridCol>
                <a:gridCol w="389562">
                  <a:extLst>
                    <a:ext uri="{9D8B030D-6E8A-4147-A177-3AD203B41FA5}">
                      <a16:colId xmlns:a16="http://schemas.microsoft.com/office/drawing/2014/main" val="20004"/>
                    </a:ext>
                  </a:extLst>
                </a:gridCol>
                <a:gridCol w="389562">
                  <a:extLst>
                    <a:ext uri="{9D8B030D-6E8A-4147-A177-3AD203B41FA5}">
                      <a16:colId xmlns:a16="http://schemas.microsoft.com/office/drawing/2014/main" val="20005"/>
                    </a:ext>
                  </a:extLst>
                </a:gridCol>
                <a:gridCol w="389562">
                  <a:extLst>
                    <a:ext uri="{9D8B030D-6E8A-4147-A177-3AD203B41FA5}">
                      <a16:colId xmlns:a16="http://schemas.microsoft.com/office/drawing/2014/main" val="20006"/>
                    </a:ext>
                  </a:extLst>
                </a:gridCol>
                <a:gridCol w="638708">
                  <a:extLst>
                    <a:ext uri="{9D8B030D-6E8A-4147-A177-3AD203B41FA5}">
                      <a16:colId xmlns:a16="http://schemas.microsoft.com/office/drawing/2014/main" val="20007"/>
                    </a:ext>
                  </a:extLst>
                </a:gridCol>
                <a:gridCol w="304800">
                  <a:extLst>
                    <a:ext uri="{9D8B030D-6E8A-4147-A177-3AD203B41FA5}">
                      <a16:colId xmlns:a16="http://schemas.microsoft.com/office/drawing/2014/main" val="20008"/>
                    </a:ext>
                  </a:extLst>
                </a:gridCol>
                <a:gridCol w="609600">
                  <a:extLst>
                    <a:ext uri="{9D8B030D-6E8A-4147-A177-3AD203B41FA5}">
                      <a16:colId xmlns:a16="http://schemas.microsoft.com/office/drawing/2014/main" val="20009"/>
                    </a:ext>
                  </a:extLst>
                </a:gridCol>
              </a:tblGrid>
              <a:tr h="99059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 in Pool</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Disapprove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extLst>
                  <a:ext uri="{0D108BD9-81ED-4DB2-BD59-A6C34878D82A}">
                    <a16:rowId xmlns:a16="http://schemas.microsoft.com/office/drawing/2014/main" val="10000"/>
                  </a:ext>
                </a:extLst>
              </a:tr>
              <a:tr h="228601">
                <a:tc>
                  <a:txBody>
                    <a:bodyPr/>
                    <a:lstStyle/>
                    <a:p>
                      <a:pPr algn="ctr">
                        <a:lnSpc>
                          <a:spcPct val="100000"/>
                        </a:lnSpc>
                      </a:pPr>
                      <a:r>
                        <a:rPr lang="en-US" sz="1400" b="0" strike="noStrike" spc="-1" dirty="0">
                          <a:solidFill>
                            <a:schemeClr val="tx1"/>
                          </a:solidFill>
                          <a:latin typeface="Arial"/>
                          <a:ea typeface="DejaVu Sans"/>
                        </a:rPr>
                        <a:t>18-Jan-2024</a:t>
                      </a:r>
                      <a:endParaRPr lang="en-US" sz="1400" b="0" strike="noStrike" spc="-1" dirty="0">
                        <a:solidFill>
                          <a:schemeClr val="tx1"/>
                        </a:solidFill>
                        <a:latin typeface="Arial"/>
                      </a:endParaRPr>
                    </a:p>
                  </a:txBody>
                  <a:tcPr marL="68580" marR="68580" marT="34290" marB="34290"/>
                </a:tc>
                <a:tc>
                  <a:txBody>
                    <a:bodyPr/>
                    <a:lstStyle/>
                    <a:p>
                      <a:pPr algn="l">
                        <a:lnSpc>
                          <a:spcPct val="100000"/>
                        </a:lnSpc>
                      </a:pPr>
                      <a:r>
                        <a:rPr lang="en-US" sz="1400" b="0" strike="noStrike" spc="-1" dirty="0">
                          <a:solidFill>
                            <a:srgbClr val="000000"/>
                          </a:solidFill>
                          <a:latin typeface="Arial"/>
                          <a:ea typeface="DejaVu Sans"/>
                        </a:rPr>
                        <a:t>Initial SA Ballot for P802.15.7a/D6</a:t>
                      </a:r>
                      <a:endParaRPr lang="en-US" sz="1400" b="0" strike="noStrike" spc="-1" dirty="0">
                        <a:latin typeface="Arial"/>
                      </a:endParaRPr>
                    </a:p>
                  </a:txBody>
                  <a:tcPr marL="68580" marR="68580" marT="34290" marB="34290"/>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84</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68</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80</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3</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61</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93</a:t>
                      </a:r>
                    </a:p>
                  </a:txBody>
                  <a:tcPr/>
                </a:tc>
                <a:extLst>
                  <a:ext uri="{0D108BD9-81ED-4DB2-BD59-A6C34878D82A}">
                    <a16:rowId xmlns:a16="http://schemas.microsoft.com/office/drawing/2014/main" val="10001"/>
                  </a:ext>
                </a:extLst>
              </a:tr>
              <a:tr h="868681">
                <a:tc>
                  <a:txBody>
                    <a:bodyPr/>
                    <a:lstStyle/>
                    <a:p>
                      <a:pPr algn="ctr">
                        <a:lnSpc>
                          <a:spcPct val="100000"/>
                        </a:lnSpc>
                      </a:pPr>
                      <a:r>
                        <a:rPr lang="en-US" sz="1400" b="0" strike="noStrike" spc="-1" dirty="0">
                          <a:solidFill>
                            <a:schemeClr val="tx1"/>
                          </a:solidFill>
                          <a:latin typeface="Arial"/>
                          <a:ea typeface="DejaVu Sans"/>
                        </a:rPr>
                        <a:t>9-June-2024</a:t>
                      </a:r>
                      <a:endParaRPr lang="en-US" sz="1400" b="0" strike="noStrike" spc="-1" dirty="0">
                        <a:solidFill>
                          <a:schemeClr val="tx1"/>
                        </a:solidFill>
                        <a:latin typeface="Arial"/>
                      </a:endParaRPr>
                    </a:p>
                  </a:txBody>
                  <a:tcPr marL="68580" marR="68580" marT="34290" marB="34290"/>
                </a:tc>
                <a:tc>
                  <a:txBody>
                    <a:bodyPr/>
                    <a:lstStyle/>
                    <a:p>
                      <a:pPr algn="l">
                        <a:lnSpc>
                          <a:spcPct val="100000"/>
                        </a:lnSpc>
                      </a:pPr>
                      <a:r>
                        <a:rPr lang="en-US" sz="1400" b="0" strike="noStrike" spc="-1" dirty="0">
                          <a:solidFill>
                            <a:srgbClr val="000000"/>
                          </a:solidFill>
                          <a:latin typeface="Arial"/>
                          <a:ea typeface="DejaVu Sans"/>
                        </a:rPr>
                        <a:t>First SA recirculation for P802.15.7a/D7</a:t>
                      </a:r>
                      <a:endParaRPr lang="en-US" sz="1400" b="0" strike="noStrike" spc="-1" dirty="0">
                        <a:latin typeface="+mn-lt"/>
                      </a:endParaRPr>
                    </a:p>
                  </a:txBody>
                  <a:tcPr marL="68580" marR="68580" marT="34290" marB="34290"/>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84</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70</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83</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3</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65</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98</a:t>
                      </a:r>
                    </a:p>
                  </a:txBody>
                  <a:tcPr/>
                </a:tc>
                <a:extLst>
                  <a:ext uri="{0D108BD9-81ED-4DB2-BD59-A6C34878D82A}">
                    <a16:rowId xmlns:a16="http://schemas.microsoft.com/office/drawing/2014/main" val="10002"/>
                  </a:ext>
                </a:extLst>
              </a:tr>
              <a:tr h="788109">
                <a:tc>
                  <a:txBody>
                    <a:bodyPr/>
                    <a:lstStyle/>
                    <a:p>
                      <a:pPr algn="ctr">
                        <a:lnSpc>
                          <a:spcPct val="100000"/>
                        </a:lnSpc>
                      </a:pPr>
                      <a:r>
                        <a:rPr lang="en-US" sz="1400" b="0" strike="noStrike" spc="-1" dirty="0">
                          <a:solidFill>
                            <a:schemeClr val="tx1"/>
                          </a:solidFill>
                          <a:latin typeface="Arial"/>
                          <a:ea typeface="DejaVu Sans"/>
                        </a:rPr>
                        <a:t>2</a:t>
                      </a:r>
                      <a:r>
                        <a:rPr lang="en-US" sz="1400" b="0" strike="noStrike" kern="1200" spc="-1" dirty="0">
                          <a:solidFill>
                            <a:schemeClr val="tx1"/>
                          </a:solidFill>
                          <a:latin typeface="Arial"/>
                          <a:ea typeface="DejaVu Sans"/>
                          <a:cs typeface="+mn-cs"/>
                        </a:rPr>
                        <a:t>7-July-</a:t>
                      </a:r>
                      <a:r>
                        <a:rPr lang="en-US" sz="1400" b="0" strike="noStrike" spc="-1" dirty="0">
                          <a:solidFill>
                            <a:schemeClr val="tx1"/>
                          </a:solidFill>
                          <a:latin typeface="Arial"/>
                          <a:ea typeface="DejaVu Sans"/>
                        </a:rPr>
                        <a:t>2024</a:t>
                      </a:r>
                      <a:endParaRPr lang="en-US" sz="1400" b="0" strike="noStrike" spc="-1" dirty="0">
                        <a:solidFill>
                          <a:schemeClr val="tx1"/>
                        </a:solidFill>
                        <a:latin typeface="Arial"/>
                      </a:endParaRPr>
                    </a:p>
                  </a:txBody>
                  <a:tcPr marL="68580" marR="68580" marT="34290" marB="34290"/>
                </a:tc>
                <a:tc>
                  <a:txBody>
                    <a:bodyPr/>
                    <a:lstStyle/>
                    <a:p>
                      <a:pPr algn="l">
                        <a:lnSpc>
                          <a:spcPct val="100000"/>
                        </a:lnSpc>
                      </a:pPr>
                      <a:r>
                        <a:rPr lang="en-US" sz="1400" b="0" strike="noStrike" spc="-1" dirty="0">
                          <a:solidFill>
                            <a:srgbClr val="000000"/>
                          </a:solidFill>
                          <a:latin typeface="Arial"/>
                          <a:ea typeface="DejaVu Sans"/>
                        </a:rPr>
                        <a:t>Second SA recirculation for P802.15.7a/D8</a:t>
                      </a:r>
                      <a:endParaRPr lang="en-US" sz="1400" b="0" strike="noStrike" spc="-1" dirty="0">
                        <a:latin typeface="+mn-lt"/>
                      </a:endParaRPr>
                    </a:p>
                  </a:txBody>
                  <a:tcPr marL="68580" marR="68580" marT="34290" marB="34290"/>
                </a:tc>
                <a:tc>
                  <a:txBody>
                    <a:bodyPr/>
                    <a:lstStyle/>
                    <a:p>
                      <a:r>
                        <a:rPr lang="en-CA" sz="1400" dirty="0">
                          <a:latin typeface="Arial" pitchFamily="34" charset="0"/>
                          <a:cs typeface="Arial" pitchFamily="34" charset="0"/>
                        </a:rPr>
                        <a:t>84</a:t>
                      </a:r>
                    </a:p>
                  </a:txBody>
                  <a:tcPr/>
                </a:tc>
                <a:tc>
                  <a:txBody>
                    <a:bodyPr/>
                    <a:lstStyle/>
                    <a:p>
                      <a:r>
                        <a:rPr lang="en-CA" sz="1400" dirty="0">
                          <a:latin typeface="Arial" pitchFamily="34" charset="0"/>
                          <a:cs typeface="Arial" pitchFamily="34" charset="0"/>
                        </a:rPr>
                        <a:t>70</a:t>
                      </a:r>
                    </a:p>
                  </a:txBody>
                  <a:tcPr/>
                </a:tc>
                <a:tc>
                  <a:txBody>
                    <a:bodyPr/>
                    <a:lstStyle/>
                    <a:p>
                      <a:r>
                        <a:rPr lang="en-CA" sz="1400" dirty="0">
                          <a:latin typeface="Arial" pitchFamily="34" charset="0"/>
                          <a:cs typeface="Arial" pitchFamily="34" charset="0"/>
                        </a:rPr>
                        <a:t>83</a:t>
                      </a:r>
                    </a:p>
                  </a:txBody>
                  <a:tcPr/>
                </a:tc>
                <a:tc>
                  <a:txBody>
                    <a:bodyPr/>
                    <a:lstStyle/>
                    <a:p>
                      <a:r>
                        <a:rPr lang="en-CA" sz="1400" dirty="0">
                          <a:latin typeface="Arial" pitchFamily="34" charset="0"/>
                          <a:cs typeface="Arial" pitchFamily="34" charset="0"/>
                        </a:rPr>
                        <a:t>4</a:t>
                      </a:r>
                    </a:p>
                  </a:txBody>
                  <a:tcPr/>
                </a:tc>
                <a:tc>
                  <a:txBody>
                    <a:bodyPr/>
                    <a:lstStyle/>
                    <a:p>
                      <a:r>
                        <a:rPr lang="en-CA" sz="1400" dirty="0">
                          <a:latin typeface="Arial" pitchFamily="34" charset="0"/>
                          <a:cs typeface="Arial" pitchFamily="34" charset="0"/>
                        </a:rPr>
                        <a:t>5</a:t>
                      </a:r>
                    </a:p>
                  </a:txBody>
                  <a:tcPr/>
                </a:tc>
                <a:tc>
                  <a:txBody>
                    <a:bodyPr/>
                    <a:lstStyle/>
                    <a:p>
                      <a:r>
                        <a:rPr lang="en-CA" sz="1400" dirty="0">
                          <a:latin typeface="Arial" pitchFamily="34" charset="0"/>
                          <a:cs typeface="Arial" pitchFamily="34" charset="0"/>
                        </a:rPr>
                        <a:t>66</a:t>
                      </a:r>
                    </a:p>
                  </a:txBody>
                  <a:tcPr/>
                </a:tc>
                <a:tc>
                  <a:txBody>
                    <a:bodyPr/>
                    <a:lstStyle/>
                    <a:p>
                      <a:r>
                        <a:rPr lang="en-CA" sz="1400" dirty="0">
                          <a:latin typeface="Arial" pitchFamily="34" charset="0"/>
                          <a:cs typeface="Arial" pitchFamily="34" charset="0"/>
                        </a:rPr>
                        <a:t>0</a:t>
                      </a:r>
                    </a:p>
                  </a:txBody>
                  <a:tcPr/>
                </a:tc>
                <a:tc>
                  <a:txBody>
                    <a:bodyPr/>
                    <a:lstStyle/>
                    <a:p>
                      <a:r>
                        <a:rPr lang="en-CA" sz="1400" dirty="0">
                          <a:latin typeface="Arial" pitchFamily="34" charset="0"/>
                          <a:cs typeface="Arial" pitchFamily="34" charset="0"/>
                        </a:rPr>
                        <a:t>100</a:t>
                      </a:r>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solidFill>
                  <a:schemeClr val="tx1"/>
                </a:solidFill>
                <a:ea typeface="ＭＳ Ｐゴシック" pitchFamily="34" charset="-128"/>
              </a:rPr>
              <a:t>SA Ballot Comments – P802.15.7a</a:t>
            </a:r>
            <a:endParaRPr lang="en-US" sz="2800" dirty="0">
              <a:solidFill>
                <a:schemeClr val="tx1"/>
              </a:solidFill>
            </a:endParaRPr>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5</a:t>
            </a:fld>
            <a:endParaRPr lang="en-US"/>
          </a:p>
        </p:txBody>
      </p:sp>
      <p:sp>
        <p:nvSpPr>
          <p:cNvPr id="12" name="TextBox 11">
            <a:extLst>
              <a:ext uri="{FF2B5EF4-FFF2-40B4-BE49-F238E27FC236}">
                <a16:creationId xmlns:a16="http://schemas.microsoft.com/office/drawing/2014/main" id="{CCFFFF41-1B2D-403B-9B25-194F029DEA27}"/>
              </a:ext>
            </a:extLst>
          </p:cNvPr>
          <p:cNvSpPr txBox="1"/>
          <p:nvPr/>
        </p:nvSpPr>
        <p:spPr>
          <a:xfrm>
            <a:off x="5867400" y="5281271"/>
            <a:ext cx="1676400" cy="646331"/>
          </a:xfrm>
          <a:prstGeom prst="rect">
            <a:avLst/>
          </a:prstGeom>
          <a:noFill/>
        </p:spPr>
        <p:txBody>
          <a:bodyPr wrap="square">
            <a:spAutoFit/>
          </a:bodyPr>
          <a:lstStyle/>
          <a:p>
            <a:pPr marL="171450" indent="-171450" algn="l">
              <a:lnSpc>
                <a:spcPct val="100000"/>
              </a:lnSpc>
              <a:buFontTx/>
              <a:buChar char="-"/>
            </a:pPr>
            <a:r>
              <a:rPr lang="en-US" sz="1200" b="0" strike="noStrike" spc="-1" dirty="0">
                <a:solidFill>
                  <a:srgbClr val="000000"/>
                </a:solidFill>
                <a:latin typeface="Arial"/>
                <a:ea typeface="DejaVu Sans"/>
              </a:rPr>
              <a:t>T: technical</a:t>
            </a:r>
          </a:p>
          <a:p>
            <a:pPr marL="171450" indent="-171450" algn="l">
              <a:lnSpc>
                <a:spcPct val="100000"/>
              </a:lnSpc>
              <a:buFontTx/>
              <a:buChar char="-"/>
            </a:pPr>
            <a:r>
              <a:rPr lang="en-US" spc="-1" dirty="0">
                <a:solidFill>
                  <a:srgbClr val="000000"/>
                </a:solidFill>
                <a:latin typeface="Arial"/>
              </a:rPr>
              <a:t>E: Editorial</a:t>
            </a:r>
          </a:p>
          <a:p>
            <a:pPr marL="171450" indent="-171450" algn="l">
              <a:lnSpc>
                <a:spcPct val="100000"/>
              </a:lnSpc>
              <a:buFontTx/>
              <a:buChar char="-"/>
            </a:pPr>
            <a:r>
              <a:rPr lang="en-US" sz="1200" b="0" strike="noStrike" spc="-1" dirty="0">
                <a:solidFill>
                  <a:srgbClr val="000000"/>
                </a:solidFill>
                <a:latin typeface="Arial"/>
              </a:rPr>
              <a:t>G: general</a:t>
            </a:r>
            <a:endParaRPr lang="en-US" sz="1200" b="0" strike="noStrike" spc="-1" dirty="0">
              <a:latin typeface="+mn-lt"/>
            </a:endParaRPr>
          </a:p>
        </p:txBody>
      </p:sp>
      <p:sp>
        <p:nvSpPr>
          <p:cNvPr id="9" name="Date Placeholder 3">
            <a:extLst>
              <a:ext uri="{FF2B5EF4-FFF2-40B4-BE49-F238E27FC236}">
                <a16:creationId xmlns:a16="http://schemas.microsoft.com/office/drawing/2014/main" id="{5BB09FB0-7E82-471A-94CE-697B2DCA0468}"/>
              </a:ext>
            </a:extLst>
          </p:cNvPr>
          <p:cNvSpPr>
            <a:spLocks noGrp="1"/>
          </p:cNvSpPr>
          <p:nvPr>
            <p:ph type="dt" sz="half" idx="10"/>
          </p:nvPr>
        </p:nvSpPr>
        <p:spPr>
          <a:xfrm>
            <a:off x="696913" y="332601"/>
            <a:ext cx="1579600" cy="276999"/>
          </a:xfrm>
        </p:spPr>
        <p:txBody>
          <a:bodyPr/>
          <a:lstStyle/>
          <a:p>
            <a:pPr>
              <a:defRPr/>
            </a:pPr>
            <a:r>
              <a:rPr lang="en-US" altLang="ko-KR" dirty="0"/>
              <a:t>September 2024</a:t>
            </a:r>
          </a:p>
        </p:txBody>
      </p:sp>
      <p:sp>
        <p:nvSpPr>
          <p:cNvPr id="8" name="Footer Placeholder 2">
            <a:extLst>
              <a:ext uri="{FF2B5EF4-FFF2-40B4-BE49-F238E27FC236}">
                <a16:creationId xmlns:a16="http://schemas.microsoft.com/office/drawing/2014/main" id="{0157495D-98DC-4A1E-A256-DF685D05DDD0}"/>
              </a:ext>
            </a:extLst>
          </p:cNvPr>
          <p:cNvSpPr>
            <a:spLocks noGrp="1"/>
          </p:cNvSpPr>
          <p:nvPr>
            <p:ph type="ftr" sz="quarter" idx="11"/>
          </p:nvPr>
        </p:nvSpPr>
        <p:spPr>
          <a:xfrm>
            <a:off x="6187821" y="6475413"/>
            <a:ext cx="2422779"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Yeong Min Jang (</a:t>
            </a:r>
            <a:r>
              <a:rPr lang="en-US" dirty="0" err="1"/>
              <a:t>Kookmin</a:t>
            </a:r>
            <a:r>
              <a:rPr lang="en-US" dirty="0"/>
              <a:t> University)</a:t>
            </a:r>
          </a:p>
        </p:txBody>
      </p:sp>
      <p:graphicFrame>
        <p:nvGraphicFramePr>
          <p:cNvPr id="3" name="Table 2">
            <a:extLst>
              <a:ext uri="{FF2B5EF4-FFF2-40B4-BE49-F238E27FC236}">
                <a16:creationId xmlns:a16="http://schemas.microsoft.com/office/drawing/2014/main" id="{F2ADF6C1-04D2-36C7-3FBB-F312772BA9E7}"/>
              </a:ext>
            </a:extLst>
          </p:cNvPr>
          <p:cNvGraphicFramePr>
            <a:graphicFrameLocks noGrp="1"/>
          </p:cNvGraphicFramePr>
          <p:nvPr>
            <p:extLst>
              <p:ext uri="{D42A27DB-BD31-4B8C-83A1-F6EECF244321}">
                <p14:modId xmlns:p14="http://schemas.microsoft.com/office/powerpoint/2010/main" val="2233329224"/>
              </p:ext>
            </p:extLst>
          </p:nvPr>
        </p:nvGraphicFramePr>
        <p:xfrm>
          <a:off x="929568" y="1676400"/>
          <a:ext cx="7361064" cy="3241748"/>
        </p:xfrm>
        <a:graphic>
          <a:graphicData uri="http://schemas.openxmlformats.org/drawingml/2006/table">
            <a:tbl>
              <a:tblPr firstRow="1" bandRow="1">
                <a:tableStyleId>{ED083AE6-46FA-4A59-8FB0-9F97EB10719F}</a:tableStyleId>
              </a:tblPr>
              <a:tblGrid>
                <a:gridCol w="1371600">
                  <a:extLst>
                    <a:ext uri="{9D8B030D-6E8A-4147-A177-3AD203B41FA5}">
                      <a16:colId xmlns:a16="http://schemas.microsoft.com/office/drawing/2014/main" val="20000"/>
                    </a:ext>
                  </a:extLst>
                </a:gridCol>
                <a:gridCol w="2789064">
                  <a:extLst>
                    <a:ext uri="{9D8B030D-6E8A-4147-A177-3AD203B41FA5}">
                      <a16:colId xmlns:a16="http://schemas.microsoft.com/office/drawing/2014/main" val="20001"/>
                    </a:ext>
                  </a:extLst>
                </a:gridCol>
                <a:gridCol w="3200400">
                  <a:extLst>
                    <a:ext uri="{9D8B030D-6E8A-4147-A177-3AD203B41FA5}">
                      <a16:colId xmlns:a16="http://schemas.microsoft.com/office/drawing/2014/main" val="20002"/>
                    </a:ext>
                  </a:extLst>
                </a:gridCol>
              </a:tblGrid>
              <a:tr h="99059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Total Number of Comments received (Yes and No votes)</a:t>
                      </a:r>
                      <a:endParaRPr kumimoji="0" lang="en-GB" sz="1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extLst>
                  <a:ext uri="{0D108BD9-81ED-4DB2-BD59-A6C34878D82A}">
                    <a16:rowId xmlns:a16="http://schemas.microsoft.com/office/drawing/2014/main" val="10000"/>
                  </a:ext>
                </a:extLst>
              </a:tr>
              <a:tr h="544268">
                <a:tc>
                  <a:txBody>
                    <a:bodyPr/>
                    <a:lstStyle/>
                    <a:p>
                      <a:pPr algn="ctr">
                        <a:lnSpc>
                          <a:spcPct val="100000"/>
                        </a:lnSpc>
                      </a:pPr>
                      <a:r>
                        <a:rPr lang="en-US" sz="1400" b="0" strike="noStrike" spc="-1" dirty="0">
                          <a:solidFill>
                            <a:schemeClr val="tx1"/>
                          </a:solidFill>
                          <a:latin typeface="Arial"/>
                          <a:ea typeface="DejaVu Sans"/>
                        </a:rPr>
                        <a:t>18-Jan-2024</a:t>
                      </a:r>
                      <a:endParaRPr lang="en-US" sz="1400" b="0" strike="noStrike" spc="-1" dirty="0">
                        <a:solidFill>
                          <a:schemeClr val="tx1"/>
                        </a:solidFill>
                        <a:latin typeface="Arial"/>
                      </a:endParaRPr>
                    </a:p>
                  </a:txBody>
                  <a:tcPr marL="68580" marR="68580" marT="34290" marB="34290"/>
                </a:tc>
                <a:tc>
                  <a:txBody>
                    <a:bodyPr/>
                    <a:lstStyle/>
                    <a:p>
                      <a:pPr algn="l">
                        <a:lnSpc>
                          <a:spcPct val="100000"/>
                        </a:lnSpc>
                      </a:pPr>
                      <a:r>
                        <a:rPr lang="en-US" sz="1400" b="0" strike="noStrike" spc="-1" dirty="0">
                          <a:solidFill>
                            <a:srgbClr val="000000"/>
                          </a:solidFill>
                          <a:latin typeface="Arial"/>
                          <a:ea typeface="DejaVu Sans"/>
                        </a:rPr>
                        <a:t>Initial SA Ballot for P802.15.7a/D6</a:t>
                      </a:r>
                      <a:endParaRPr lang="en-US" sz="1400" b="0" strike="noStrike" spc="-1" dirty="0">
                        <a:latin typeface="Arial"/>
                      </a:endParaRPr>
                    </a:p>
                  </a:txBody>
                  <a:tcPr marL="68580" marR="68580" marT="34290" marB="34290"/>
                </a:tc>
                <a:tc>
                  <a:txBody>
                    <a:bodyPr/>
                    <a:lstStyle/>
                    <a:p>
                      <a:pPr algn="ctr">
                        <a:lnSpc>
                          <a:spcPct val="100000"/>
                        </a:lnSpc>
                      </a:pPr>
                      <a:r>
                        <a:rPr lang="en-US" sz="1400" b="0" strike="noStrike" spc="-1" dirty="0">
                          <a:solidFill>
                            <a:schemeClr val="tx1"/>
                          </a:solidFill>
                          <a:latin typeface="Arial"/>
                          <a:ea typeface="DejaVu Sans"/>
                        </a:rPr>
                        <a:t>114 (71 T, 41 E, 2 G)</a:t>
                      </a:r>
                      <a:endParaRPr lang="en-US" sz="1400" b="0" strike="noStrike" spc="-1" dirty="0">
                        <a:solidFill>
                          <a:schemeClr val="tx1"/>
                        </a:solidFill>
                        <a:latin typeface="Arial"/>
                      </a:endParaRPr>
                    </a:p>
                  </a:txBody>
                  <a:tcPr marL="68580" marR="68580" marT="34290" marB="34290"/>
                </a:tc>
                <a:extLst>
                  <a:ext uri="{0D108BD9-81ED-4DB2-BD59-A6C34878D82A}">
                    <a16:rowId xmlns:a16="http://schemas.microsoft.com/office/drawing/2014/main" val="10001"/>
                  </a:ext>
                </a:extLst>
              </a:tr>
              <a:tr h="544268">
                <a:tc>
                  <a:txBody>
                    <a:bodyPr/>
                    <a:lstStyle/>
                    <a:p>
                      <a:pPr algn="ctr">
                        <a:lnSpc>
                          <a:spcPct val="100000"/>
                        </a:lnSpc>
                      </a:pPr>
                      <a:r>
                        <a:rPr lang="en-US" sz="1400" b="0" strike="noStrike" spc="-1" dirty="0">
                          <a:solidFill>
                            <a:schemeClr val="tx1"/>
                          </a:solidFill>
                          <a:latin typeface="Arial"/>
                          <a:ea typeface="DejaVu Sans"/>
                        </a:rPr>
                        <a:t>9-June-2024</a:t>
                      </a:r>
                      <a:endParaRPr lang="en-US" sz="1400" b="0" strike="noStrike" spc="-1" dirty="0">
                        <a:solidFill>
                          <a:schemeClr val="tx1"/>
                        </a:solidFill>
                        <a:latin typeface="Arial"/>
                      </a:endParaRPr>
                    </a:p>
                  </a:txBody>
                  <a:tcPr marL="68580" marR="68580" marT="34290" marB="34290"/>
                </a:tc>
                <a:tc>
                  <a:txBody>
                    <a:bodyPr/>
                    <a:lstStyle/>
                    <a:p>
                      <a:pPr algn="l">
                        <a:lnSpc>
                          <a:spcPct val="100000"/>
                        </a:lnSpc>
                      </a:pPr>
                      <a:r>
                        <a:rPr lang="en-US" sz="1400" b="0" strike="noStrike" spc="-1" dirty="0">
                          <a:solidFill>
                            <a:srgbClr val="000000"/>
                          </a:solidFill>
                          <a:latin typeface="Arial"/>
                          <a:ea typeface="DejaVu Sans"/>
                        </a:rPr>
                        <a:t>First SA recirculation for P802.15.7a/D7</a:t>
                      </a:r>
                      <a:endParaRPr lang="en-US" sz="1400" b="0" strike="noStrike" spc="-1" dirty="0">
                        <a:latin typeface="+mn-lt"/>
                      </a:endParaRPr>
                    </a:p>
                  </a:txBody>
                  <a:tcPr marL="68580" marR="68580" marT="34290" marB="34290"/>
                </a:tc>
                <a:tc>
                  <a:txBody>
                    <a:bodyPr/>
                    <a:lstStyle/>
                    <a:p>
                      <a:pPr algn="ctr">
                        <a:lnSpc>
                          <a:spcPct val="100000"/>
                        </a:lnSpc>
                      </a:pPr>
                      <a:r>
                        <a:rPr lang="en-US" sz="1400" b="0" strike="noStrike" spc="-1" dirty="0">
                          <a:solidFill>
                            <a:schemeClr val="tx1"/>
                          </a:solidFill>
                          <a:latin typeface="Arial"/>
                          <a:ea typeface="DejaVu Sans"/>
                        </a:rPr>
                        <a:t>114 (6 T, 106 E, 2G)</a:t>
                      </a:r>
                      <a:endParaRPr lang="en-US" sz="1400" b="0" strike="noStrike" spc="-1" dirty="0">
                        <a:solidFill>
                          <a:schemeClr val="tx1"/>
                        </a:solidFill>
                        <a:latin typeface="Arial"/>
                      </a:endParaRPr>
                    </a:p>
                  </a:txBody>
                  <a:tcPr marL="68580" marR="68580" marT="34290" marB="34290"/>
                </a:tc>
                <a:extLst>
                  <a:ext uri="{0D108BD9-81ED-4DB2-BD59-A6C34878D82A}">
                    <a16:rowId xmlns:a16="http://schemas.microsoft.com/office/drawing/2014/main" val="10002"/>
                  </a:ext>
                </a:extLst>
              </a:tr>
              <a:tr h="544268">
                <a:tc>
                  <a:txBody>
                    <a:bodyPr/>
                    <a:lstStyle/>
                    <a:p>
                      <a:pPr algn="ctr">
                        <a:lnSpc>
                          <a:spcPct val="100000"/>
                        </a:lnSpc>
                      </a:pPr>
                      <a:r>
                        <a:rPr lang="en-US" sz="1400" b="0" strike="noStrike" spc="-1" dirty="0">
                          <a:solidFill>
                            <a:schemeClr val="tx1"/>
                          </a:solidFill>
                          <a:latin typeface="Arial"/>
                          <a:ea typeface="DejaVu Sans"/>
                        </a:rPr>
                        <a:t>2</a:t>
                      </a:r>
                      <a:r>
                        <a:rPr lang="en-US" sz="1400" b="0" strike="noStrike" kern="1200" spc="-1" dirty="0">
                          <a:solidFill>
                            <a:schemeClr val="tx1"/>
                          </a:solidFill>
                          <a:latin typeface="Arial"/>
                          <a:ea typeface="DejaVu Sans"/>
                          <a:cs typeface="+mn-cs"/>
                        </a:rPr>
                        <a:t>7-July-</a:t>
                      </a:r>
                      <a:r>
                        <a:rPr lang="en-US" sz="1400" b="0" strike="noStrike" spc="-1" dirty="0">
                          <a:solidFill>
                            <a:schemeClr val="tx1"/>
                          </a:solidFill>
                          <a:latin typeface="Arial"/>
                          <a:ea typeface="DejaVu Sans"/>
                        </a:rPr>
                        <a:t>2024</a:t>
                      </a:r>
                      <a:endParaRPr lang="en-US" sz="1400" b="0" strike="noStrike" spc="-1" dirty="0">
                        <a:solidFill>
                          <a:schemeClr val="tx1"/>
                        </a:solidFill>
                        <a:latin typeface="Arial"/>
                      </a:endParaRPr>
                    </a:p>
                  </a:txBody>
                  <a:tcPr marL="68580" marR="68580" marT="34290" marB="34290"/>
                </a:tc>
                <a:tc>
                  <a:txBody>
                    <a:bodyPr/>
                    <a:lstStyle/>
                    <a:p>
                      <a:pPr algn="l">
                        <a:lnSpc>
                          <a:spcPct val="100000"/>
                        </a:lnSpc>
                      </a:pPr>
                      <a:r>
                        <a:rPr lang="en-US" sz="1400" b="0" strike="noStrike" spc="-1" dirty="0">
                          <a:solidFill>
                            <a:srgbClr val="000000"/>
                          </a:solidFill>
                          <a:latin typeface="Arial"/>
                          <a:ea typeface="DejaVu Sans"/>
                        </a:rPr>
                        <a:t>Second SA recirculation for P802.15.7a/D8</a:t>
                      </a:r>
                      <a:endParaRPr lang="en-US" sz="1400" b="0" strike="noStrike" spc="-1" dirty="0">
                        <a:latin typeface="+mn-lt"/>
                      </a:endParaRPr>
                    </a:p>
                  </a:txBody>
                  <a:tcPr marL="68580" marR="68580" marT="34290" marB="34290"/>
                </a:tc>
                <a:tc>
                  <a:txBody>
                    <a:bodyPr/>
                    <a:lstStyle/>
                    <a:p>
                      <a:pPr algn="ctr">
                        <a:lnSpc>
                          <a:spcPct val="100000"/>
                        </a:lnSpc>
                      </a:pPr>
                      <a:r>
                        <a:rPr lang="en-US" sz="1400" b="0" strike="noStrike" spc="-1" dirty="0">
                          <a:solidFill>
                            <a:schemeClr val="tx1"/>
                          </a:solidFill>
                          <a:latin typeface="Arial"/>
                          <a:ea typeface="DejaVu Sans"/>
                        </a:rPr>
                        <a:t>0 (0 T, 0 E)</a:t>
                      </a:r>
                      <a:endParaRPr lang="en-US" sz="1400" b="0" strike="noStrike" spc="-1" dirty="0">
                        <a:solidFill>
                          <a:schemeClr val="tx1"/>
                        </a:solidFill>
                        <a:latin typeface="Arial"/>
                      </a:endParaRPr>
                    </a:p>
                  </a:txBody>
                  <a:tcPr marL="68580" marR="68580" marT="34290" marB="34290"/>
                </a:tc>
                <a:extLst>
                  <a:ext uri="{0D108BD9-81ED-4DB2-BD59-A6C34878D82A}">
                    <a16:rowId xmlns:a16="http://schemas.microsoft.com/office/drawing/2014/main" val="10003"/>
                  </a:ext>
                </a:extLst>
              </a:tr>
              <a:tr h="618345">
                <a:tc>
                  <a:txBody>
                    <a:bodyPr/>
                    <a:lstStyle/>
                    <a:p>
                      <a:endParaRPr lang="en-US" sz="1400" dirty="0">
                        <a:solidFill>
                          <a:schemeClr val="tx1"/>
                        </a:solidFill>
                        <a:latin typeface="Arial" pitchFamily="34" charset="0"/>
                        <a:cs typeface="Arial"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strike="noStrike" spc="-1" dirty="0">
                          <a:solidFill>
                            <a:srgbClr val="000000"/>
                          </a:solidFill>
                          <a:latin typeface="Arial"/>
                          <a:ea typeface="DejaVu Sans"/>
                        </a:rPr>
                        <a:t>Total</a:t>
                      </a:r>
                      <a:endParaRPr lang="en-US" sz="1400" b="0" strike="noStrike" spc="-1" dirty="0">
                        <a:latin typeface="Aria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strike="noStrike" kern="1200" spc="-1" dirty="0">
                          <a:solidFill>
                            <a:schemeClr val="tx1"/>
                          </a:solidFill>
                          <a:latin typeface="Arial"/>
                          <a:ea typeface="DejaVu Sans"/>
                          <a:cs typeface="+mn-cs"/>
                        </a:rPr>
                        <a:t>228 (77 T, 147 E, 4 G)</a:t>
                      </a:r>
                      <a:endParaRPr lang="en-US" sz="1400" b="0" strike="noStrike" kern="1200" spc="-1" dirty="0">
                        <a:solidFill>
                          <a:schemeClr val="tx1"/>
                        </a:solidFill>
                        <a:latin typeface="Arial"/>
                        <a:cs typeface="+mn-cs"/>
                      </a:endParaRPr>
                    </a:p>
                  </a:txBody>
                  <a:tcPr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2392383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01"/>
            <a:ext cx="8496944" cy="1066800"/>
          </a:xfrm>
        </p:spPr>
        <p:txBody>
          <a:bodyPr/>
          <a:lstStyle/>
          <a:p>
            <a:r>
              <a:rPr lang="en-GB" dirty="0">
                <a:ea typeface="ＭＳ Ｐゴシック" pitchFamily="34" charset="-128"/>
              </a:rPr>
              <a:t>MBS comments by commenter</a:t>
            </a:r>
            <a:endParaRPr lang="en-CA" dirty="0"/>
          </a:p>
        </p:txBody>
      </p:sp>
      <p:graphicFrame>
        <p:nvGraphicFramePr>
          <p:cNvPr id="6" name="Table 5"/>
          <p:cNvGraphicFramePr>
            <a:graphicFrameLocks noGrp="1"/>
          </p:cNvGraphicFramePr>
          <p:nvPr>
            <p:extLst>
              <p:ext uri="{D42A27DB-BD31-4B8C-83A1-F6EECF244321}">
                <p14:modId xmlns:p14="http://schemas.microsoft.com/office/powerpoint/2010/main" val="928926376"/>
              </p:ext>
            </p:extLst>
          </p:nvPr>
        </p:nvGraphicFramePr>
        <p:xfrm>
          <a:off x="449235" y="1219200"/>
          <a:ext cx="8245529" cy="5196840"/>
        </p:xfrm>
        <a:graphic>
          <a:graphicData uri="http://schemas.openxmlformats.org/drawingml/2006/table">
            <a:tbl>
              <a:tblPr firstRow="1" bandRow="1">
                <a:tableStyleId>{ED083AE6-46FA-4A59-8FB0-9F97EB10719F}</a:tableStyleId>
              </a:tblPr>
              <a:tblGrid>
                <a:gridCol w="674374">
                  <a:extLst>
                    <a:ext uri="{9D8B030D-6E8A-4147-A177-3AD203B41FA5}">
                      <a16:colId xmlns:a16="http://schemas.microsoft.com/office/drawing/2014/main" val="20000"/>
                    </a:ext>
                  </a:extLst>
                </a:gridCol>
                <a:gridCol w="365760">
                  <a:extLst>
                    <a:ext uri="{9D8B030D-6E8A-4147-A177-3AD203B41FA5}">
                      <a16:colId xmlns:a16="http://schemas.microsoft.com/office/drawing/2014/main" val="20001"/>
                    </a:ext>
                  </a:extLst>
                </a:gridCol>
                <a:gridCol w="335563">
                  <a:extLst>
                    <a:ext uri="{9D8B030D-6E8A-4147-A177-3AD203B41FA5}">
                      <a16:colId xmlns:a16="http://schemas.microsoft.com/office/drawing/2014/main" val="20002"/>
                    </a:ext>
                  </a:extLst>
                </a:gridCol>
                <a:gridCol w="286152">
                  <a:extLst>
                    <a:ext uri="{9D8B030D-6E8A-4147-A177-3AD203B41FA5}">
                      <a16:colId xmlns:a16="http://schemas.microsoft.com/office/drawing/2014/main" val="20003"/>
                    </a:ext>
                  </a:extLst>
                </a:gridCol>
                <a:gridCol w="6217920">
                  <a:extLst>
                    <a:ext uri="{9D8B030D-6E8A-4147-A177-3AD203B41FA5}">
                      <a16:colId xmlns:a16="http://schemas.microsoft.com/office/drawing/2014/main" val="20004"/>
                    </a:ext>
                  </a:extLst>
                </a:gridCol>
                <a:gridCol w="365760">
                  <a:extLst>
                    <a:ext uri="{9D8B030D-6E8A-4147-A177-3AD203B41FA5}">
                      <a16:colId xmlns:a16="http://schemas.microsoft.com/office/drawing/2014/main" val="20005"/>
                    </a:ext>
                  </a:extLst>
                </a:gridCol>
              </a:tblGrid>
              <a:tr h="640080">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200" b="1" i="0" u="none" strike="noStrike" kern="1200" cap="none" normalizeH="0" baseline="0" dirty="0">
                          <a:ln>
                            <a:noFill/>
                          </a:ln>
                          <a:solidFill>
                            <a:schemeClr val="tx1"/>
                          </a:solidFill>
                          <a:effectLst/>
                          <a:latin typeface="Times New Roman" pitchFamily="18" charset="0"/>
                          <a:ea typeface="+mn-ea"/>
                          <a:cs typeface="Times New Roman" pitchFamily="18" charset="0"/>
                        </a:rPr>
                        <a:t>Voter</a:t>
                      </a:r>
                    </a:p>
                  </a:txBody>
                  <a:tcPr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Initial </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1st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2</a:t>
                      </a:r>
                      <a:r>
                        <a:rPr kumimoji="0" lang="en-GB" altLang="ko-KR" sz="1200" b="1" i="0" u="none" strike="noStrike" kern="1200" cap="none" normalizeH="0" baseline="30000" dirty="0">
                          <a:ln>
                            <a:noFill/>
                          </a:ln>
                          <a:solidFill>
                            <a:schemeClr val="tx1"/>
                          </a:solidFill>
                          <a:effectLst/>
                          <a:latin typeface="Times New Roman" pitchFamily="18" charset="0"/>
                          <a:ea typeface="+mn-ea"/>
                          <a:cs typeface="Times New Roman" pitchFamily="18" charset="0"/>
                        </a:rPr>
                        <a:t>nd</a:t>
                      </a: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US"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Comment topic</a:t>
                      </a:r>
                      <a:endPar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T="45711" marB="45711" horzOverflow="overflow"/>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chemeClr val="tx1"/>
                          </a:solidFill>
                          <a:effectLst/>
                          <a:latin typeface="Times New Roman" pitchFamily="18" charset="0"/>
                          <a:cs typeface="Times New Roman" pitchFamily="18" charset="0"/>
                        </a:rPr>
                        <a:t>Total</a:t>
                      </a:r>
                      <a:endParaRPr kumimoji="0" lang="en-GB" sz="1200" b="0" i="0" u="none" strike="noStrike" cap="none" normalizeH="0" baseline="0" dirty="0">
                        <a:ln>
                          <a:noFill/>
                        </a:ln>
                        <a:solidFill>
                          <a:schemeClr val="tx1"/>
                        </a:solidFill>
                        <a:effectLst/>
                        <a:latin typeface="Times New Roman" pitchFamily="18" charset="0"/>
                      </a:endParaRPr>
                    </a:p>
                  </a:txBody>
                  <a:tcPr marT="45711" marB="45711" vert="vert" horzOverflow="overflow"/>
                </a:tc>
                <a:extLst>
                  <a:ext uri="{0D108BD9-81ED-4DB2-BD59-A6C34878D82A}">
                    <a16:rowId xmlns:a16="http://schemas.microsoft.com/office/drawing/2014/main" val="10000"/>
                  </a:ext>
                </a:extLst>
              </a:tr>
              <a:tr h="533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latin typeface="Calibri" panose="020F0502020204030204" pitchFamily="34" charset="0"/>
                        </a:rPr>
                        <a:t>Sang-Kyu Lim</a:t>
                      </a:r>
                      <a:endParaRPr lang="ko-KR" altLang="en-US" sz="1200" b="0" dirty="0">
                        <a:solidFill>
                          <a:schemeClr val="tx1"/>
                        </a:solidFill>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Initial:</a:t>
                      </a:r>
                    </a:p>
                    <a:p>
                      <a:pPr marL="233363"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Rejected: I-37</a:t>
                      </a:r>
                    </a:p>
                    <a:p>
                      <a:pPr marL="233363"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Revised: I-38, I-39, I-44, I-45, I-48, I-50, I-65, I-66, I-67, I-68, I-69, I-82, I-83, I-84, I-85, I-86, I-89, I-92, I-93, I-94, I-95, I-96, I-99, I-100, I-101, I-102, I-105</a:t>
                      </a:r>
                    </a:p>
                    <a:p>
                      <a:pPr marL="457200" marR="0" lvl="0" indent="-45720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r>
                        <a:rPr kumimoji="0" lang="en-US" sz="1200" b="0" i="0" u="none" strike="noStrike" kern="1200" cap="none" normalizeH="0" baseline="30000" dirty="0">
                          <a:ln>
                            <a:noFill/>
                          </a:ln>
                          <a:solidFill>
                            <a:schemeClr val="tx1"/>
                          </a:solidFill>
                          <a:effectLst/>
                          <a:latin typeface="Times New Roman" pitchFamily="18" charset="0"/>
                          <a:ea typeface="Times New Roman" pitchFamily="18" charset="0"/>
                          <a:cs typeface="Arial" charset="0"/>
                        </a:rPr>
                        <a:t>st</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Recirculation:</a:t>
                      </a:r>
                    </a:p>
                    <a:p>
                      <a:pPr marL="233363"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Revised R1-27</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29</a:t>
                      </a:r>
                    </a:p>
                  </a:txBody>
                  <a:tcPr/>
                </a:tc>
                <a:extLst>
                  <a:ext uri="{0D108BD9-81ED-4DB2-BD59-A6C34878D82A}">
                    <a16:rowId xmlns:a16="http://schemas.microsoft.com/office/drawing/2014/main" val="10001"/>
                  </a:ext>
                </a:extLst>
              </a:tr>
              <a:tr h="533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See spreadsheet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3"/>
                        </a:rPr>
                        <a:t>DCN 15-24-0072-16-007a</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and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4"/>
                        </a:rPr>
                        <a:t>DCN 15-24-0337-00-007a</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for Detail</a:t>
                      </a: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270169415"/>
                  </a:ext>
                </a:extLst>
              </a:tr>
              <a:tr h="5029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Ruben Salazar</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Initial:</a:t>
                      </a:r>
                    </a:p>
                    <a:p>
                      <a:pPr marL="233363"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Revised: I-10, I-11, I-17, I-18, I-19, I-22, I-24, I-25, I-29</a:t>
                      </a:r>
                      <a:r>
                        <a:rPr kumimoji="0" lang="en-US" sz="1200" b="0" i="0" u="none" strike="noStrike" kern="1200" cap="none" normalizeH="0" baseline="0">
                          <a:ln>
                            <a:noFill/>
                          </a:ln>
                          <a:solidFill>
                            <a:schemeClr val="tx1"/>
                          </a:solidFill>
                          <a:effectLst/>
                          <a:latin typeface="Times New Roman" pitchFamily="18" charset="0"/>
                          <a:ea typeface="Times New Roman" pitchFamily="18" charset="0"/>
                          <a:cs typeface="Arial" charset="0"/>
                        </a:rPr>
                        <a:t>, I-30</a:t>
                      </a: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10</a:t>
                      </a:r>
                    </a:p>
                  </a:txBody>
                  <a:tcPr/>
                </a:tc>
                <a:extLst>
                  <a:ext uri="{0D108BD9-81ED-4DB2-BD59-A6C34878D82A}">
                    <a16:rowId xmlns:a16="http://schemas.microsoft.com/office/drawing/2014/main" val="10002"/>
                  </a:ext>
                </a:extLst>
              </a:tr>
              <a:tr h="5029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See spreadsheet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3"/>
                        </a:rPr>
                        <a:t>DCN 15-24-0072-16-007a</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for Detail</a:t>
                      </a: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4234678877"/>
                  </a:ext>
                </a:extLst>
              </a:tr>
              <a:tr h="152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Volker </a:t>
                      </a:r>
                      <a:r>
                        <a:rPr lang="en-US" altLang="ko-KR" sz="1200" b="0" dirty="0" err="1">
                          <a:latin typeface="Calibri" panose="020F0502020204030204" pitchFamily="34" charset="0"/>
                        </a:rPr>
                        <a:t>Jungnickel</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Initial:</a:t>
                      </a:r>
                    </a:p>
                    <a:p>
                      <a:pPr marL="233363"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Revised: I-3, I-6</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a:t>
                      </a:r>
                    </a:p>
                  </a:txBody>
                  <a:tcPr/>
                </a:tc>
                <a:extLst>
                  <a:ext uri="{0D108BD9-81ED-4DB2-BD59-A6C34878D82A}">
                    <a16:rowId xmlns:a16="http://schemas.microsoft.com/office/drawing/2014/main" val="2659199455"/>
                  </a:ext>
                </a:extLst>
              </a:tr>
              <a:tr h="152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See spreadsheet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3"/>
                        </a:rPr>
                        <a:t>DCN 15-24-0072-16-007a</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for Detail</a:t>
                      </a: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2044172619"/>
                  </a:ext>
                </a:extLst>
              </a:tr>
              <a:tr h="152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Benjamin Rolfe</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Initial:</a:t>
                      </a:r>
                    </a:p>
                    <a:p>
                      <a:pPr marL="233363"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Revised: I-2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extLst>
                  <a:ext uri="{0D108BD9-81ED-4DB2-BD59-A6C34878D82A}">
                    <a16:rowId xmlns:a16="http://schemas.microsoft.com/office/drawing/2014/main" val="3499197189"/>
                  </a:ext>
                </a:extLst>
              </a:tr>
              <a:tr h="152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See spreadsheet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3"/>
                        </a:rPr>
                        <a:t>DCN 15-24-0072-16-007a</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for Detail</a:t>
                      </a: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2816058566"/>
                  </a:ext>
                </a:extLst>
              </a:tr>
            </a:tbl>
          </a:graphicData>
        </a:graphic>
      </p:graphicFrame>
      <p:sp>
        <p:nvSpPr>
          <p:cNvPr id="11" name="Slide Number Placeholder 4"/>
          <p:cNvSpPr>
            <a:spLocks noGrp="1"/>
          </p:cNvSpPr>
          <p:nvPr>
            <p:ph type="sldNum" sz="quarter" idx="12"/>
          </p:nvPr>
        </p:nvSpPr>
        <p:spPr>
          <a:xfrm>
            <a:off x="4344988" y="6475413"/>
            <a:ext cx="530225" cy="182562"/>
          </a:xfrm>
        </p:spPr>
        <p:txBody>
          <a:bodyPr/>
          <a:lstStyle/>
          <a:p>
            <a:r>
              <a:rPr lang="en-CA" dirty="0"/>
              <a:t>Slide </a:t>
            </a:r>
            <a:fld id="{04DB4A89-15C8-4E45-B125-5017FF6EA3AB}" type="slidenum">
              <a:rPr lang="en-CA" smtClean="0"/>
              <a:pPr/>
              <a:t>6</a:t>
            </a:fld>
            <a:endParaRPr lang="en-CA" dirty="0"/>
          </a:p>
        </p:txBody>
      </p:sp>
      <p:sp>
        <p:nvSpPr>
          <p:cNvPr id="3" name="Footer Placeholder 2">
            <a:extLst>
              <a:ext uri="{FF2B5EF4-FFF2-40B4-BE49-F238E27FC236}">
                <a16:creationId xmlns:a16="http://schemas.microsoft.com/office/drawing/2014/main" id="{A6541B6F-CD5F-312B-1A84-70FE782B8A19}"/>
              </a:ext>
            </a:extLst>
          </p:cNvPr>
          <p:cNvSpPr>
            <a:spLocks noGrp="1"/>
          </p:cNvSpPr>
          <p:nvPr>
            <p:ph type="ftr" sz="quarter" idx="11"/>
          </p:nvPr>
        </p:nvSpPr>
        <p:spPr>
          <a:xfrm>
            <a:off x="6187821" y="6475413"/>
            <a:ext cx="2422779"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Yeong Min Jang (</a:t>
            </a:r>
            <a:r>
              <a:rPr lang="en-US" dirty="0" err="1"/>
              <a:t>Kookmin</a:t>
            </a:r>
            <a:r>
              <a:rPr lang="en-US" dirty="0"/>
              <a:t> University)</a:t>
            </a:r>
          </a:p>
        </p:txBody>
      </p:sp>
    </p:spTree>
    <p:extLst>
      <p:ext uri="{BB962C8B-B14F-4D97-AF65-F5344CB8AC3E}">
        <p14:creationId xmlns:p14="http://schemas.microsoft.com/office/powerpoint/2010/main" val="4226753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74687" y="332601"/>
            <a:ext cx="7772400" cy="1066800"/>
          </a:xfrm>
        </p:spPr>
        <p:txBody>
          <a:bodyPr/>
          <a:lstStyle/>
          <a:p>
            <a:r>
              <a:rPr lang="en-GB" dirty="0"/>
              <a:t>Mandatory Coordination</a:t>
            </a:r>
            <a:endParaRPr lang="en-US" dirty="0"/>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7</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1866499875"/>
              </p:ext>
            </p:extLst>
          </p:nvPr>
        </p:nvGraphicFramePr>
        <p:xfrm>
          <a:off x="288924" y="1372455"/>
          <a:ext cx="8543925" cy="4111850"/>
        </p:xfrm>
        <a:graphic>
          <a:graphicData uri="http://schemas.openxmlformats.org/drawingml/2006/table">
            <a:tbl>
              <a:tblPr/>
              <a:tblGrid>
                <a:gridCol w="2949794">
                  <a:extLst>
                    <a:ext uri="{9D8B030D-6E8A-4147-A177-3AD203B41FA5}">
                      <a16:colId xmlns:a16="http://schemas.microsoft.com/office/drawing/2014/main" val="20000"/>
                    </a:ext>
                  </a:extLst>
                </a:gridCol>
                <a:gridCol w="896440">
                  <a:extLst>
                    <a:ext uri="{9D8B030D-6E8A-4147-A177-3AD203B41FA5}">
                      <a16:colId xmlns:a16="http://schemas.microsoft.com/office/drawing/2014/main" val="20001"/>
                    </a:ext>
                  </a:extLst>
                </a:gridCol>
                <a:gridCol w="2227760">
                  <a:extLst>
                    <a:ext uri="{9D8B030D-6E8A-4147-A177-3AD203B41FA5}">
                      <a16:colId xmlns:a16="http://schemas.microsoft.com/office/drawing/2014/main" val="20002"/>
                    </a:ext>
                  </a:extLst>
                </a:gridCol>
                <a:gridCol w="2469931">
                  <a:extLst>
                    <a:ext uri="{9D8B030D-6E8A-4147-A177-3AD203B41FA5}">
                      <a16:colId xmlns:a16="http://schemas.microsoft.com/office/drawing/2014/main" val="20003"/>
                    </a:ext>
                  </a:extLst>
                </a:gridCol>
              </a:tblGrid>
              <a:tr h="86054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Coordination Entity</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a:ln>
                            <a:noFill/>
                          </a:ln>
                          <a:solidFill>
                            <a:schemeClr val="tx1"/>
                          </a:solidFill>
                          <a:effectLst/>
                          <a:latin typeface="Times New Roman" pitchFamily="18" charset="0"/>
                          <a:cs typeface="Arial" charset="0"/>
                        </a:rPr>
                      </a:br>
                      <a:r>
                        <a:rPr kumimoji="0" lang="en-GB" sz="2000" b="1" i="0" u="none" strike="noStrike" cap="none" normalizeH="0" baseline="0">
                          <a:ln>
                            <a:noFill/>
                          </a:ln>
                          <a:solidFill>
                            <a:schemeClr val="tx1"/>
                          </a:solidFill>
                          <a:effectLst/>
                          <a:latin typeface="Times New Roman" pitchFamily="18" charset="0"/>
                          <a:cs typeface="Arial" charset="0"/>
                        </a:rPr>
                        <a:t>Draft</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Status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7643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IEEE-SA Editorial </a:t>
                      </a: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(MEC)</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D6</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9525"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Oct. 19, 2023</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“Meets all editorial requirements.”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7643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Registration Authority Committee (RAC)</a:t>
                      </a:r>
                      <a:r>
                        <a:rPr kumimoji="0" lang="en-GB" sz="2000" b="0" i="0" u="none" strike="noStrike" cap="none" normalizeH="0" baseline="30000" dirty="0">
                          <a:ln>
                            <a:noFill/>
                          </a:ln>
                          <a:solidFill>
                            <a:schemeClr val="tx1"/>
                          </a:solidFill>
                          <a:effectLst/>
                          <a:latin typeface="Times New Roman" pitchFamily="18" charset="0"/>
                          <a:cs typeface="Arial" charset="0"/>
                        </a:rPr>
                        <a:t>2</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NA</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9525"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NA</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NA</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812371757"/>
                  </a:ext>
                </a:extLst>
              </a:tr>
              <a:tr h="86054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Quantities, Units and Letter Symbols  (SCC14)</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NA</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NA</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NA</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86213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Terms and Definitions (SCC10)</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NA</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NA</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NA</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 name="Rectangle 1">
            <a:extLst>
              <a:ext uri="{FF2B5EF4-FFF2-40B4-BE49-F238E27FC236}">
                <a16:creationId xmlns:a16="http://schemas.microsoft.com/office/drawing/2014/main" id="{9557948E-7C40-A547-AF4F-662D01B1E8C4}"/>
              </a:ext>
            </a:extLst>
          </p:cNvPr>
          <p:cNvSpPr/>
          <p:nvPr/>
        </p:nvSpPr>
        <p:spPr>
          <a:xfrm>
            <a:off x="447676" y="5783632"/>
            <a:ext cx="8315324" cy="646331"/>
          </a:xfrm>
          <a:prstGeom prst="rect">
            <a:avLst/>
          </a:prstGeom>
        </p:spPr>
        <p:txBody>
          <a:bodyPr wrap="square">
            <a:spAutoFit/>
          </a:bodyPr>
          <a:lstStyle/>
          <a:p>
            <a:r>
              <a:rPr lang="en-US" baseline="30000" dirty="0">
                <a:solidFill>
                  <a:srgbClr val="262626"/>
                </a:solidFill>
                <a:latin typeface="open_sansregular"/>
              </a:rPr>
              <a:t>2</a:t>
            </a:r>
            <a:r>
              <a:rPr lang="en-US" dirty="0">
                <a:solidFill>
                  <a:srgbClr val="262626"/>
                </a:solidFill>
                <a:latin typeface="open_sansregular"/>
              </a:rPr>
              <a:t> The IEEE Registration Authority Committee may be automatically included in a balloting group if requested by the Sponsor at the time of draft submission for SA Ballot. It is normally requested if the PAR indicates the possible registration of objects or numbers to be included in or used by the project or if it becomes apparent through development of the draft that such may occur.</a:t>
            </a:r>
            <a:endParaRPr lang="en-US" dirty="0"/>
          </a:p>
        </p:txBody>
      </p:sp>
      <p:sp>
        <p:nvSpPr>
          <p:cNvPr id="9" name="Date Placeholder 3">
            <a:extLst>
              <a:ext uri="{FF2B5EF4-FFF2-40B4-BE49-F238E27FC236}">
                <a16:creationId xmlns:a16="http://schemas.microsoft.com/office/drawing/2014/main" id="{600A7138-6B80-4E52-BD19-17DE5DDA726A}"/>
              </a:ext>
            </a:extLst>
          </p:cNvPr>
          <p:cNvSpPr>
            <a:spLocks noGrp="1"/>
          </p:cNvSpPr>
          <p:nvPr>
            <p:ph type="dt" sz="half" idx="10"/>
          </p:nvPr>
        </p:nvSpPr>
        <p:spPr>
          <a:xfrm>
            <a:off x="696913" y="332601"/>
            <a:ext cx="1579600" cy="276999"/>
          </a:xfrm>
        </p:spPr>
        <p:txBody>
          <a:bodyPr/>
          <a:lstStyle/>
          <a:p>
            <a:pPr>
              <a:defRPr/>
            </a:pPr>
            <a:r>
              <a:rPr lang="en-US" altLang="ko-KR" dirty="0"/>
              <a:t>September 2024</a:t>
            </a:r>
          </a:p>
        </p:txBody>
      </p:sp>
      <p:sp>
        <p:nvSpPr>
          <p:cNvPr id="11" name="Footer Placeholder 2">
            <a:extLst>
              <a:ext uri="{FF2B5EF4-FFF2-40B4-BE49-F238E27FC236}">
                <a16:creationId xmlns:a16="http://schemas.microsoft.com/office/drawing/2014/main" id="{A47A1ABF-B73C-4201-86D3-C3D75A2DCD57}"/>
              </a:ext>
            </a:extLst>
          </p:cNvPr>
          <p:cNvSpPr>
            <a:spLocks noGrp="1"/>
          </p:cNvSpPr>
          <p:nvPr>
            <p:ph type="ftr" sz="quarter" idx="11"/>
          </p:nvPr>
        </p:nvSpPr>
        <p:spPr>
          <a:xfrm>
            <a:off x="6187821" y="6475413"/>
            <a:ext cx="2422779"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Yeong Min Jang (</a:t>
            </a:r>
            <a:r>
              <a:rPr lang="en-US" dirty="0" err="1"/>
              <a:t>Kookmin</a:t>
            </a:r>
            <a:r>
              <a:rPr lang="en-US" dirty="0"/>
              <a:t> University)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96913" y="664876"/>
            <a:ext cx="7772400" cy="925768"/>
          </a:xfrm>
        </p:spPr>
        <p:txBody>
          <a:bodyPr/>
          <a:lstStyle/>
          <a:p>
            <a:r>
              <a:rPr lang="en-US" dirty="0">
                <a:solidFill>
                  <a:schemeClr val="tx1"/>
                </a:solidFill>
              </a:rPr>
              <a:t>P802.15.7a Timeline</a:t>
            </a:r>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8</a:t>
            </a:fld>
            <a:endParaRPr lang="en-US"/>
          </a:p>
        </p:txBody>
      </p:sp>
      <p:graphicFrame>
        <p:nvGraphicFramePr>
          <p:cNvPr id="11" name="Table 5">
            <a:extLst>
              <a:ext uri="{FF2B5EF4-FFF2-40B4-BE49-F238E27FC236}">
                <a16:creationId xmlns:a16="http://schemas.microsoft.com/office/drawing/2014/main" id="{819AF0B7-4E1F-4A2C-BAF8-058AA32CD322}"/>
              </a:ext>
            </a:extLst>
          </p:cNvPr>
          <p:cNvGraphicFramePr/>
          <p:nvPr>
            <p:extLst>
              <p:ext uri="{D42A27DB-BD31-4B8C-83A1-F6EECF244321}">
                <p14:modId xmlns:p14="http://schemas.microsoft.com/office/powerpoint/2010/main" val="408440560"/>
              </p:ext>
            </p:extLst>
          </p:nvPr>
        </p:nvGraphicFramePr>
        <p:xfrm>
          <a:off x="1208223" y="2667000"/>
          <a:ext cx="6395220" cy="1691640"/>
        </p:xfrm>
        <a:graphic>
          <a:graphicData uri="http://schemas.openxmlformats.org/drawingml/2006/table">
            <a:tbl>
              <a:tblPr/>
              <a:tblGrid>
                <a:gridCol w="2700270">
                  <a:extLst>
                    <a:ext uri="{9D8B030D-6E8A-4147-A177-3AD203B41FA5}">
                      <a16:colId xmlns:a16="http://schemas.microsoft.com/office/drawing/2014/main" val="20000"/>
                    </a:ext>
                  </a:extLst>
                </a:gridCol>
                <a:gridCol w="1563300">
                  <a:extLst>
                    <a:ext uri="{9D8B030D-6E8A-4147-A177-3AD203B41FA5}">
                      <a16:colId xmlns:a16="http://schemas.microsoft.com/office/drawing/2014/main" val="20001"/>
                    </a:ext>
                  </a:extLst>
                </a:gridCol>
                <a:gridCol w="2131650">
                  <a:extLst>
                    <a:ext uri="{9D8B030D-6E8A-4147-A177-3AD203B41FA5}">
                      <a16:colId xmlns:a16="http://schemas.microsoft.com/office/drawing/2014/main" val="20002"/>
                    </a:ext>
                  </a:extLst>
                </a:gridCol>
              </a:tblGrid>
              <a:tr h="278100">
                <a:tc>
                  <a:txBody>
                    <a:bodyPr/>
                    <a:lstStyle/>
                    <a:p>
                      <a:endParaRPr lang="en-US" sz="1400" dirty="0"/>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400" b="1" strike="noStrike" spc="-1">
                          <a:solidFill>
                            <a:srgbClr val="FFFFFF"/>
                          </a:solidFill>
                          <a:latin typeface="Times New Roman"/>
                          <a:ea typeface="MS Gothic"/>
                        </a:rPr>
                        <a:t>Open</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400" b="1" strike="noStrike" spc="-1">
                          <a:solidFill>
                            <a:srgbClr val="FFFFFF"/>
                          </a:solidFill>
                          <a:latin typeface="Times New Roman"/>
                          <a:ea typeface="MS Gothic"/>
                        </a:rPr>
                        <a:t>Close</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extLst>
                  <a:ext uri="{0D108BD9-81ED-4DB2-BD59-A6C34878D82A}">
                    <a16:rowId xmlns:a16="http://schemas.microsoft.com/office/drawing/2014/main" val="10000"/>
                  </a:ext>
                </a:extLst>
              </a:tr>
              <a:tr h="278100">
                <a:tc>
                  <a:txBody>
                    <a:bodyPr/>
                    <a:lstStyle/>
                    <a:p>
                      <a:pPr>
                        <a:lnSpc>
                          <a:spcPct val="100000"/>
                        </a:lnSpc>
                      </a:pPr>
                      <a:r>
                        <a:rPr lang="en-US" sz="1400" b="0" strike="noStrike" spc="-1" dirty="0">
                          <a:solidFill>
                            <a:schemeClr val="tx1"/>
                          </a:solidFill>
                          <a:latin typeface="Times New Roman"/>
                          <a:ea typeface="MS Gothic"/>
                        </a:rPr>
                        <a:t>First SA Ballot</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a:solidFill>
                            <a:schemeClr val="tx1"/>
                          </a:solidFill>
                          <a:latin typeface="Times New Roman"/>
                          <a:ea typeface="MS Gothic"/>
                        </a:rPr>
                        <a:t>Dec 18, 2023</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a:solidFill>
                            <a:schemeClr val="tx1"/>
                          </a:solidFill>
                          <a:latin typeface="Times New Roman"/>
                          <a:ea typeface="MS Gothic"/>
                        </a:rPr>
                        <a:t>Jan 18,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extLst>
                  <a:ext uri="{0D108BD9-81ED-4DB2-BD59-A6C34878D82A}">
                    <a16:rowId xmlns:a16="http://schemas.microsoft.com/office/drawing/2014/main" val="10001"/>
                  </a:ext>
                </a:extLst>
              </a:tr>
              <a:tr h="278100">
                <a:tc>
                  <a:txBody>
                    <a:bodyPr/>
                    <a:lstStyle/>
                    <a:p>
                      <a:pPr>
                        <a:lnSpc>
                          <a:spcPct val="100000"/>
                        </a:lnSpc>
                      </a:pPr>
                      <a:r>
                        <a:rPr lang="en-US" sz="1400" b="0" strike="noStrike" spc="-1" dirty="0">
                          <a:solidFill>
                            <a:schemeClr val="tx1"/>
                          </a:solidFill>
                          <a:latin typeface="+mn-lt"/>
                          <a:ea typeface="MS Gothic"/>
                        </a:rPr>
                        <a:t>First SA recirculation Ballot</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400" b="0" strike="noStrike" spc="-1" dirty="0">
                          <a:solidFill>
                            <a:schemeClr val="tx1"/>
                          </a:solidFill>
                          <a:latin typeface="Times New Roman"/>
                          <a:ea typeface="MS Gothic"/>
                        </a:rPr>
                        <a:t>May 30,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400" b="0" strike="noStrike" spc="-1" dirty="0">
                          <a:solidFill>
                            <a:schemeClr val="tx1"/>
                          </a:solidFill>
                          <a:latin typeface="Times New Roman"/>
                          <a:ea typeface="MS Gothic"/>
                        </a:rPr>
                        <a:t>June 09,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extLst>
                  <a:ext uri="{0D108BD9-81ED-4DB2-BD59-A6C34878D82A}">
                    <a16:rowId xmlns:a16="http://schemas.microsoft.com/office/drawing/2014/main" val="10002"/>
                  </a:ext>
                </a:extLst>
              </a:tr>
              <a:tr h="278100">
                <a:tc>
                  <a:txBody>
                    <a:bodyPr/>
                    <a:lstStyle/>
                    <a:p>
                      <a:pPr>
                        <a:lnSpc>
                          <a:spcPct val="100000"/>
                        </a:lnSpc>
                      </a:pPr>
                      <a:r>
                        <a:rPr lang="en-US" sz="1400" b="0" strike="noStrike" spc="-1" dirty="0">
                          <a:solidFill>
                            <a:schemeClr val="tx1"/>
                          </a:solidFill>
                          <a:latin typeface="+mn-lt"/>
                          <a:ea typeface="MS Gothic"/>
                        </a:rPr>
                        <a:t>Second SA recirculation Ballot</a:t>
                      </a: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a:solidFill>
                            <a:schemeClr val="tx1"/>
                          </a:solidFill>
                          <a:latin typeface="Times New Roman"/>
                          <a:ea typeface="MS Gothic"/>
                        </a:rPr>
                        <a:t>July 17,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a:solidFill>
                            <a:schemeClr val="tx1"/>
                          </a:solidFill>
                          <a:latin typeface="Times New Roman"/>
                          <a:ea typeface="MS Gothic"/>
                        </a:rPr>
                        <a:t>July</a:t>
                      </a:r>
                      <a:r>
                        <a:rPr lang="en-US" sz="1400" b="0" strike="noStrike" spc="-1" baseline="0" dirty="0">
                          <a:solidFill>
                            <a:schemeClr val="tx1"/>
                          </a:solidFill>
                          <a:latin typeface="Times New Roman"/>
                          <a:ea typeface="MS Gothic"/>
                        </a:rPr>
                        <a:t> 27,</a:t>
                      </a:r>
                      <a:r>
                        <a:rPr lang="en-US" sz="1400" b="0" strike="noStrike" spc="-1" dirty="0">
                          <a:solidFill>
                            <a:schemeClr val="tx1"/>
                          </a:solidFill>
                          <a:latin typeface="Times New Roman"/>
                          <a:ea typeface="MS Gothic"/>
                        </a:rPr>
                        <a:t>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extLst>
                  <a:ext uri="{0D108BD9-81ED-4DB2-BD59-A6C34878D82A}">
                    <a16:rowId xmlns:a16="http://schemas.microsoft.com/office/drawing/2014/main" val="10003"/>
                  </a:ext>
                </a:extLst>
              </a:tr>
              <a:tr h="278100">
                <a:tc>
                  <a:txBody>
                    <a:bodyPr/>
                    <a:lstStyle/>
                    <a:p>
                      <a:pPr>
                        <a:lnSpc>
                          <a:spcPct val="100000"/>
                        </a:lnSpc>
                      </a:pPr>
                      <a:r>
                        <a:rPr lang="en-US" sz="1400" b="0" strike="noStrike" spc="-1" dirty="0">
                          <a:solidFill>
                            <a:schemeClr val="tx1"/>
                          </a:solidFill>
                          <a:latin typeface="Times New Roman"/>
                          <a:ea typeface="MS Gothic"/>
                        </a:rPr>
                        <a:t>LMSC to RevCom</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400" b="0" strike="noStrike" spc="-1" dirty="0">
                          <a:solidFill>
                            <a:schemeClr val="tx1"/>
                          </a:solidFill>
                          <a:latin typeface="Times New Roman"/>
                          <a:ea typeface="MS Gothic"/>
                        </a:rPr>
                        <a:t>Sept. 29,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r>
                        <a:rPr lang="en-US" sz="1400" dirty="0">
                          <a:solidFill>
                            <a:schemeClr val="tx1"/>
                          </a:solidFill>
                        </a:rPr>
                        <a:t>Oct, 1, 2024</a:t>
                      </a: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extLst>
                  <a:ext uri="{0D108BD9-81ED-4DB2-BD59-A6C34878D82A}">
                    <a16:rowId xmlns:a16="http://schemas.microsoft.com/office/drawing/2014/main" val="10004"/>
                  </a:ext>
                </a:extLst>
              </a:tr>
              <a:tr h="278100">
                <a:tc>
                  <a:txBody>
                    <a:bodyPr/>
                    <a:lstStyle/>
                    <a:p>
                      <a:pPr>
                        <a:lnSpc>
                          <a:spcPct val="100000"/>
                        </a:lnSpc>
                      </a:pPr>
                      <a:r>
                        <a:rPr lang="en-US" sz="1400" b="0" strike="noStrike" spc="-1" dirty="0" err="1">
                          <a:solidFill>
                            <a:schemeClr val="tx1"/>
                          </a:solidFill>
                          <a:latin typeface="+mn-lt"/>
                          <a:ea typeface="MS Gothic"/>
                        </a:rPr>
                        <a:t>Revcom</a:t>
                      </a:r>
                      <a:r>
                        <a:rPr lang="en-US" sz="1400" b="0" strike="noStrike" spc="-1" dirty="0">
                          <a:solidFill>
                            <a:schemeClr val="tx1"/>
                          </a:solidFill>
                          <a:latin typeface="+mn-lt"/>
                          <a:ea typeface="MS Gothic"/>
                        </a:rPr>
                        <a:t> to SB</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a:solidFill>
                            <a:schemeClr val="tx1"/>
                          </a:solidFill>
                          <a:latin typeface="Times New Roman"/>
                          <a:ea typeface="MS Gothic"/>
                        </a:rPr>
                        <a:t>Oct.,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r>
                        <a:rPr lang="en-US" sz="1400" dirty="0">
                          <a:solidFill>
                            <a:schemeClr val="tx1"/>
                          </a:solidFill>
                        </a:rPr>
                        <a:t>Dec., 2024</a:t>
                      </a: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extLst>
                  <a:ext uri="{0D108BD9-81ED-4DB2-BD59-A6C34878D82A}">
                    <a16:rowId xmlns:a16="http://schemas.microsoft.com/office/drawing/2014/main" val="10005"/>
                  </a:ext>
                </a:extLst>
              </a:tr>
            </a:tbl>
          </a:graphicData>
        </a:graphic>
      </p:graphicFrame>
      <p:sp>
        <p:nvSpPr>
          <p:cNvPr id="10" name="Date Placeholder 3">
            <a:extLst>
              <a:ext uri="{FF2B5EF4-FFF2-40B4-BE49-F238E27FC236}">
                <a16:creationId xmlns:a16="http://schemas.microsoft.com/office/drawing/2014/main" id="{C0AAC14D-F3D4-4F3A-8406-F4859E10A36B}"/>
              </a:ext>
            </a:extLst>
          </p:cNvPr>
          <p:cNvSpPr>
            <a:spLocks noGrp="1"/>
          </p:cNvSpPr>
          <p:nvPr>
            <p:ph type="dt" sz="half" idx="10"/>
          </p:nvPr>
        </p:nvSpPr>
        <p:spPr>
          <a:xfrm>
            <a:off x="696913" y="332601"/>
            <a:ext cx="1579600" cy="276999"/>
          </a:xfrm>
        </p:spPr>
        <p:txBody>
          <a:bodyPr/>
          <a:lstStyle/>
          <a:p>
            <a:pPr>
              <a:defRPr/>
            </a:pPr>
            <a:r>
              <a:rPr lang="en-US" altLang="ko-KR" dirty="0"/>
              <a:t>September 2024</a:t>
            </a:r>
          </a:p>
        </p:txBody>
      </p:sp>
      <p:sp>
        <p:nvSpPr>
          <p:cNvPr id="6" name="Footer Placeholder 2">
            <a:extLst>
              <a:ext uri="{FF2B5EF4-FFF2-40B4-BE49-F238E27FC236}">
                <a16:creationId xmlns:a16="http://schemas.microsoft.com/office/drawing/2014/main" id="{233457A1-891B-4CA6-B229-69E8ACCDF5E9}"/>
              </a:ext>
            </a:extLst>
          </p:cNvPr>
          <p:cNvSpPr>
            <a:spLocks noGrp="1"/>
          </p:cNvSpPr>
          <p:nvPr>
            <p:ph type="ftr" sz="quarter" idx="11"/>
          </p:nvPr>
        </p:nvSpPr>
        <p:spPr>
          <a:xfrm>
            <a:off x="6187821" y="6475413"/>
            <a:ext cx="2422779"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Yeong Min Jang (</a:t>
            </a:r>
            <a:r>
              <a:rPr lang="en-US" dirty="0" err="1"/>
              <a:t>Kookmin</a:t>
            </a:r>
            <a:r>
              <a:rPr lang="en-US" dirty="0"/>
              <a:t> University)</a:t>
            </a:r>
          </a:p>
        </p:txBody>
      </p:sp>
    </p:spTree>
    <p:extLst>
      <p:ext uri="{BB962C8B-B14F-4D97-AF65-F5344CB8AC3E}">
        <p14:creationId xmlns:p14="http://schemas.microsoft.com/office/powerpoint/2010/main" val="2185433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5B312-57E5-E544-AF91-AC5B7910454A}"/>
              </a:ext>
            </a:extLst>
          </p:cNvPr>
          <p:cNvSpPr>
            <a:spLocks noGrp="1"/>
          </p:cNvSpPr>
          <p:nvPr>
            <p:ph type="title"/>
          </p:nvPr>
        </p:nvSpPr>
        <p:spPr>
          <a:xfrm>
            <a:off x="674687" y="457200"/>
            <a:ext cx="7772400" cy="914400"/>
          </a:xfrm>
        </p:spPr>
        <p:txBody>
          <a:bodyPr/>
          <a:lstStyle/>
          <a:p>
            <a:r>
              <a:rPr lang="en-US" dirty="0">
                <a:solidFill>
                  <a:schemeClr val="tx1"/>
                </a:solidFill>
              </a:rPr>
              <a:t>802 </a:t>
            </a:r>
            <a:r>
              <a:rPr lang="en-US" altLang="ko-KR" dirty="0">
                <a:solidFill>
                  <a:schemeClr val="tx1"/>
                </a:solidFill>
              </a:rPr>
              <a:t>LMSC</a:t>
            </a:r>
            <a:r>
              <a:rPr lang="en-US" dirty="0">
                <a:solidFill>
                  <a:schemeClr val="tx1"/>
                </a:solidFill>
              </a:rPr>
              <a:t> Motion</a:t>
            </a:r>
          </a:p>
        </p:txBody>
      </p:sp>
      <p:sp>
        <p:nvSpPr>
          <p:cNvPr id="5" name="Slide Number Placeholder 4">
            <a:extLst>
              <a:ext uri="{FF2B5EF4-FFF2-40B4-BE49-F238E27FC236}">
                <a16:creationId xmlns:a16="http://schemas.microsoft.com/office/drawing/2014/main" id="{9E311BB5-3027-4C49-9CEE-414A97F7C26C}"/>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9</a:t>
            </a:fld>
            <a:endParaRPr lang="en-US"/>
          </a:p>
        </p:txBody>
      </p:sp>
      <p:sp>
        <p:nvSpPr>
          <p:cNvPr id="8" name="Rectangle 3">
            <a:extLst>
              <a:ext uri="{FF2B5EF4-FFF2-40B4-BE49-F238E27FC236}">
                <a16:creationId xmlns:a16="http://schemas.microsoft.com/office/drawing/2014/main" id="{A1C8F46D-FB33-45DF-983E-B8B2C9427D89}"/>
              </a:ext>
            </a:extLst>
          </p:cNvPr>
          <p:cNvSpPr txBox="1">
            <a:spLocks noChangeArrowheads="1"/>
          </p:cNvSpPr>
          <p:nvPr/>
        </p:nvSpPr>
        <p:spPr>
          <a:xfrm>
            <a:off x="381794" y="1600200"/>
            <a:ext cx="8380412" cy="4676775"/>
          </a:xfrm>
          <a:prstGeom prst="rect">
            <a:avLst/>
          </a:prstGeom>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2" indent="0">
              <a:buFont typeface="Arial" pitchFamily="34" charset="0"/>
              <a:buNone/>
            </a:pPr>
            <a:r>
              <a:rPr lang="en-US" sz="1800" dirty="0"/>
              <a:t>Approve sending P802.15.7a D8 to RevCom.</a:t>
            </a:r>
          </a:p>
          <a:p>
            <a:pPr marL="0" lvl="2" indent="0">
              <a:buFont typeface="Arial" pitchFamily="34" charset="0"/>
              <a:buNone/>
            </a:pPr>
            <a:r>
              <a:rPr lang="en-US" sz="1800" dirty="0"/>
              <a:t>Approve CSD for P802.15.7a in </a:t>
            </a:r>
            <a:r>
              <a:rPr lang="en-US" sz="1800" dirty="0">
                <a:solidFill>
                  <a:srgbClr val="0000FF"/>
                </a:solidFill>
                <a:hlinkClick r:id="rId2">
                  <a:extLst>
                    <a:ext uri="{A12FA001-AC4F-418D-AE19-62706E023703}">
                      <ahyp:hlinkClr xmlns:ahyp="http://schemas.microsoft.com/office/drawing/2018/hyperlinkcolor" val="tx"/>
                    </a:ext>
                  </a:extLst>
                </a:hlinkClick>
              </a:rPr>
              <a:t>ec-20-0098-00-ACSD-p802-15-7a.docx</a:t>
            </a:r>
            <a:r>
              <a:rPr lang="en-US" sz="1800" dirty="0"/>
              <a:t>.</a:t>
            </a:r>
          </a:p>
          <a:p>
            <a:pPr marL="0" lvl="2" indent="0">
              <a:buFont typeface="Arial" pitchFamily="34" charset="0"/>
              <a:buNone/>
            </a:pPr>
            <a:endParaRPr lang="en-US" sz="1800" dirty="0"/>
          </a:p>
          <a:p>
            <a:pPr marL="0" lvl="2" indent="0">
              <a:buFont typeface="Arial" pitchFamily="34" charset="0"/>
              <a:buNone/>
            </a:pPr>
            <a:r>
              <a:rPr lang="en-US" sz="1800" dirty="0"/>
              <a:t>Move: Clint Powell</a:t>
            </a:r>
          </a:p>
          <a:p>
            <a:pPr marL="0" lvl="2" indent="0">
              <a:buFont typeface="Arial" pitchFamily="34" charset="0"/>
              <a:buNone/>
            </a:pPr>
            <a:r>
              <a:rPr lang="en-US" sz="1800" dirty="0"/>
              <a:t>Second: Edward Au</a:t>
            </a:r>
          </a:p>
          <a:p>
            <a:pPr marL="0" lvl="2" indent="0">
              <a:buFont typeface="Arial" pitchFamily="34" charset="0"/>
              <a:buNone/>
            </a:pPr>
            <a:endParaRPr lang="en-US" sz="1800" dirty="0"/>
          </a:p>
          <a:p>
            <a:pPr marL="0" lvl="2" indent="0">
              <a:buNone/>
            </a:pPr>
            <a:r>
              <a:rPr lang="en-US" sz="1800" dirty="0">
                <a:solidFill>
                  <a:srgbClr val="000000"/>
                </a:solidFill>
                <a:effectLst/>
                <a:latin typeface="Times New Roman" panose="02020603050405020304" pitchFamily="18" charset="0"/>
                <a:cs typeface="Times New Roman" panose="02020603050405020304" pitchFamily="18" charset="0"/>
              </a:rPr>
              <a:t>The WG15 package supporting this motion can be found at: </a:t>
            </a:r>
            <a:r>
              <a:rPr lang="en-US" sz="1800" dirty="0">
                <a:solidFill>
                  <a:srgbClr val="0000FF"/>
                </a:solidFill>
                <a:effectLst/>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15-24-0538-02-007a</a:t>
            </a:r>
            <a:r>
              <a:rPr lang="en-US" sz="1800" dirty="0">
                <a:solidFill>
                  <a:srgbClr val="0000FF"/>
                </a:solidFill>
                <a:effectLst/>
                <a:latin typeface="Times New Roman" panose="02020603050405020304" pitchFamily="18" charset="0"/>
                <a:cs typeface="Times New Roman" panose="02020603050405020304" pitchFamily="18" charset="0"/>
              </a:rPr>
              <a:t> </a:t>
            </a:r>
            <a:endParaRPr lang="en-US" sz="1800" dirty="0">
              <a:solidFill>
                <a:srgbClr val="0000FF"/>
              </a:solidFill>
            </a:endParaRPr>
          </a:p>
        </p:txBody>
      </p:sp>
      <p:sp>
        <p:nvSpPr>
          <p:cNvPr id="6" name="Date Placeholder 3">
            <a:extLst>
              <a:ext uri="{FF2B5EF4-FFF2-40B4-BE49-F238E27FC236}">
                <a16:creationId xmlns:a16="http://schemas.microsoft.com/office/drawing/2014/main" id="{80225322-7D3C-4E03-AC31-C57BAC352AA1}"/>
              </a:ext>
            </a:extLst>
          </p:cNvPr>
          <p:cNvSpPr>
            <a:spLocks noGrp="1"/>
          </p:cNvSpPr>
          <p:nvPr>
            <p:ph type="dt" sz="half" idx="10"/>
          </p:nvPr>
        </p:nvSpPr>
        <p:spPr>
          <a:xfrm>
            <a:off x="696913" y="332601"/>
            <a:ext cx="1579600" cy="276999"/>
          </a:xfrm>
        </p:spPr>
        <p:txBody>
          <a:bodyPr/>
          <a:lstStyle/>
          <a:p>
            <a:pPr>
              <a:defRPr/>
            </a:pPr>
            <a:r>
              <a:rPr lang="en-US" altLang="ko-KR" dirty="0"/>
              <a:t>September 2024</a:t>
            </a:r>
          </a:p>
        </p:txBody>
      </p:sp>
      <p:sp>
        <p:nvSpPr>
          <p:cNvPr id="7" name="Footer Placeholder 2">
            <a:extLst>
              <a:ext uri="{FF2B5EF4-FFF2-40B4-BE49-F238E27FC236}">
                <a16:creationId xmlns:a16="http://schemas.microsoft.com/office/drawing/2014/main" id="{F8253994-0911-4881-9B50-182D5E79ED9E}"/>
              </a:ext>
            </a:extLst>
          </p:cNvPr>
          <p:cNvSpPr>
            <a:spLocks noGrp="1"/>
          </p:cNvSpPr>
          <p:nvPr>
            <p:ph type="ftr" sz="quarter" idx="11"/>
          </p:nvPr>
        </p:nvSpPr>
        <p:spPr>
          <a:xfrm>
            <a:off x="6187821" y="6475413"/>
            <a:ext cx="2422779"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Yeong Min Jang (</a:t>
            </a:r>
            <a:r>
              <a:rPr lang="en-US" dirty="0" err="1"/>
              <a:t>Kookmin</a:t>
            </a:r>
            <a:r>
              <a:rPr lang="en-US" dirty="0"/>
              <a:t> University)</a:t>
            </a:r>
          </a:p>
        </p:txBody>
      </p:sp>
    </p:spTree>
    <p:extLst>
      <p:ext uri="{BB962C8B-B14F-4D97-AF65-F5344CB8AC3E}">
        <p14:creationId xmlns:p14="http://schemas.microsoft.com/office/powerpoint/2010/main" val="278979479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82E5B802-A43C-8C49-B1C1-4CE742C6AEBC}">
  <we:reference id="wa104380121" version="2.0.0.0" store="en-US" storeType="OMEX"/>
  <we:alternateReferences>
    <we:reference id="wa104380121" version="2.0.0.0" store="WA104380121"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802-11-Submission</Template>
  <TotalTime>121233</TotalTime>
  <Words>1120</Words>
  <Application>Microsoft Office PowerPoint</Application>
  <PresentationFormat>On-screen Show (4:3)</PresentationFormat>
  <Paragraphs>248</Paragraphs>
  <Slides>10</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ＭＳ Ｐゴシック</vt:lpstr>
      <vt:lpstr>Arial</vt:lpstr>
      <vt:lpstr>Calibri</vt:lpstr>
      <vt:lpstr>open_sansregular</vt:lpstr>
      <vt:lpstr>Times New Roman</vt:lpstr>
      <vt:lpstr>802-11-Submission</vt:lpstr>
      <vt:lpstr>PowerPoint Presentation</vt:lpstr>
      <vt:lpstr>PowerPoint Presentation</vt:lpstr>
      <vt:lpstr>Introduction</vt:lpstr>
      <vt:lpstr>Standards Association (SA) Ballot Results – P802.15.7a</vt:lpstr>
      <vt:lpstr>SA Ballot Comments – P802.15.7a</vt:lpstr>
      <vt:lpstr>MBS comments by commenter</vt:lpstr>
      <vt:lpstr>Mandatory Coordination</vt:lpstr>
      <vt:lpstr>P802.15.7a Timeline</vt:lpstr>
      <vt:lpstr>802 LMSC Motion</vt:lpstr>
      <vt:lpstr>WG Motion</vt:lpstr>
    </vt:vector>
  </TitlesOfParts>
  <Manager/>
  <Company>Kinney Consulting</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P802.15.9rev1 SA Ballot Report to EC for RevCom</dc:title>
  <dc:subject/>
  <dc:creator>Pat Kinney</dc:creator>
  <cp:keywords>April 2021</cp:keywords>
  <dc:description/>
  <cp:lastModifiedBy>Clint Powell2</cp:lastModifiedBy>
  <cp:revision>3054</cp:revision>
  <cp:lastPrinted>1998-02-10T13:28:06Z</cp:lastPrinted>
  <dcterms:created xsi:type="dcterms:W3CDTF">2007-04-17T18:10:23Z</dcterms:created>
  <dcterms:modified xsi:type="dcterms:W3CDTF">2024-10-01T19:54:14Z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(7)O48q+nWDiKNAVXoAwq58w6onvO4eaK+wzpVW8jJCkaAk5P9kKngByeTmJxmoV2pCjvvmemEH_x000d_
Bi/1Vb2TVe+tY7DxqSSUdjmKOgTB8TLyiNQBsxkECPbQ5aOgrJarIgvBMt9/xI83ilExG6vi_x000d_
S0GxhJWGGUDgHyjb+HnAnUyDOHQkWDr/J5rfnEo8Pkef1xN4QHP7egW/+34UnnUIjw3oNNjl_x000d_
OHDD9Ssc4eYTC78Pow</vt:lpwstr>
  </property>
  <property fmtid="{D5CDD505-2E9C-101B-9397-08002B2CF9AE}" pid="3" name="_ms_pID_7253431">
    <vt:lpwstr>6vpYfi/vBWCLT9AAVyRe/tVHpf6Ac/UgkG/769ZfIzu5CXBMe25Mjb_x000d_
wyk3Z2sholKs78sCReY0tK6/qoCtk3RMh2lwCRGb+Vjheswe4KrtdiCCfRyuGnkUzeDr+3Oa_x000d_
pgBXfVduOvik4Ctt4N6tW7nTykDNdCW1ja0Q63kOM1MM9z3SPmGeHA2Oj/82zkoiGNSj2uz6_x000d_
iyF2w3CyR7XJHnoqXJRq4fEMlNT4EIppcbf4</vt:lpwstr>
  </property>
  <property fmtid="{D5CDD505-2E9C-101B-9397-08002B2CF9AE}" pid="4" name="_ms_pID_7253432">
    <vt:lpwstr>pGb23zPPRlZ05V1oH18F/8JGuLq1c/5NRzHa_x000d_
fP3c8wW+rSCqGEAIsLJj5g0kRuzUdV6tE39wzbhXti+ppBdL4JUonBF/H5bhy5KGbmAq9wDL_x000d_
WQEe1FwKs3UpTInkbf2Vc4B3Xe98ZFutSUZeMomnGtxyDe8t3jANbPJRT4xgn+CsbQbT2WZB_x000d_
ZZsrxy/GtjvMeU2G15LBA30mfQfc6NpGW2DGXCFX+btathrHn9nO6Q</vt:lpwstr>
  </property>
  <property fmtid="{D5CDD505-2E9C-101B-9397-08002B2CF9AE}" pid="5" name="_ms_pID_7253433">
    <vt:lpwstr>nc12FRKBQ68I2REs/u_x000d_
WxepZKfOi7k/cPGWSl8CIlA7kJdttX17bU1pmmj+C22HHDjaJD9M03JDLv0cUEBhIiymLys0_x000d_
S8Zrf9kLXl5etDTc0gmGvBzh5K3sp8Z6GqumFqrluPyDw0+PFh9FtSA0wh58qmmFhp+Ywbhd_x000d_
4CjJSN0lqFQl0Zo//6w5seXqFt8axD8R21ZMXHYerBlhWZ9yNOB8VnfWlvNDY5hEuruJ2kqG</vt:lpwstr>
  </property>
  <property fmtid="{D5CDD505-2E9C-101B-9397-08002B2CF9AE}" pid="6" name="_ms_pID_7253434">
    <vt:lpwstr>_x000d_
8a8nLkD9QQPo0Zjl19uBvrg7Ah44u4v9LeeL2b6QYB/toj++rsNsk5L6cv2+pU+uLkGaB9Ls_x000d_
Qjyo0dXcFynypfFicT2UJZi6GUQ2lE9C5ggbx5UwniYKlC/gl6xmI7yL4k88ngb/o6gRz9cA_x000d_
Ka7Z4sFCU9+MskBB22AiDG3+sbywHPc4VNvb4eP9IFnXza/yvzpVyoe+pD9bALR8GaYiAMEv_x000d_
C6tEoxqS9RBbM81T</vt:lpwstr>
  </property>
  <property fmtid="{D5CDD505-2E9C-101B-9397-08002B2CF9AE}" pid="7" name="_ms_pID_7253435">
    <vt:lpwstr>T/m+abgw1hF35qfTU1NFZ3cq0eiyqsKXzjuAOnuvr8I6nRCRK3KS8jLJ_x000d_
xrBx92k2Js5AzBLzmpruEbTpVKhqG0EQ+o2FPDeArXFeTqnKw0JGqHN5Wiwjdcz0QoCkcBqM_x000d_
eQuc7nc2YYNWghx3pw76G1g5OIVwkvHetqKOgL9P9aTyf/o93inc/AoIUL6qpOmDC/2E6jXx_x000d_
x6MXOKt76uld1sLDeoqCA/VEkD+VwvVWrf</vt:lpwstr>
  </property>
  <property fmtid="{D5CDD505-2E9C-101B-9397-08002B2CF9AE}" pid="8" name="_ms_pID_7253436">
    <vt:lpwstr>cCso0fEQ85A5msJc92E717P1bTkQ==</vt:lpwstr>
  </property>
</Properties>
</file>