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46" r:id="rId2"/>
    <p:sldId id="311" r:id="rId3"/>
    <p:sldId id="363" r:id="rId4"/>
    <p:sldId id="398" r:id="rId5"/>
    <p:sldId id="400" r:id="rId6"/>
    <p:sldId id="388" r:id="rId7"/>
    <p:sldId id="401" r:id="rId8"/>
    <p:sldId id="399"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2" autoAdjust="0"/>
    <p:restoredTop sz="93488" autoAdjust="0"/>
  </p:normalViewPr>
  <p:slideViewPr>
    <p:cSldViewPr>
      <p:cViewPr varScale="1">
        <p:scale>
          <a:sx n="82" d="100"/>
          <a:sy n="82" d="100"/>
        </p:scale>
        <p:origin x="1474" y="72"/>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9/13/2024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9/13/2024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15-19-0551-00-0vat</a:t>
            </a: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9/13/2024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9/13/2024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2024</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DCN 15-24-0539-00-007a</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9/13/2024</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9/13/2024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9/13/2024</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9/13/2024</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9/13/2024</a:t>
            </a:fld>
            <a:endParaRPr lang="en-US" dirty="0"/>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9/13/2024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9/13/2024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76200" y="838200"/>
            <a:ext cx="8991600" cy="5047536"/>
          </a:xfrm>
          <a:prstGeom prst="rect">
            <a:avLst/>
          </a:prstGeom>
          <a:noFill/>
          <a:ln w="12700">
            <a:noFill/>
            <a:miter lim="800000"/>
            <a:headEnd type="none" w="sm" len="sm"/>
            <a:tailEnd type="none" w="sm" len="sm"/>
          </a:ln>
          <a:effectLst/>
        </p:spPr>
        <p:txBody>
          <a:bodyPr>
            <a:spAutoFit/>
          </a:bodyPr>
          <a:lstStyle/>
          <a:p>
            <a:pPr algn="ctr"/>
            <a:r>
              <a:rPr lang="en-US" altLang="ja-JP" sz="1800"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15.7a Higher Rate, Longer Range OCC TG Closing Report (September 2024)	</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a:latin typeface="Times New Roman" panose="02020603050405020304" pitchFamily="18" charset="0"/>
                <a:ea typeface="ＭＳ Ｐゴシック" charset="-128"/>
                <a:cs typeface="Times New Roman" panose="02020603050405020304" pitchFamily="18" charset="0"/>
              </a:rPr>
              <a:t>September 12, 2024	</a:t>
            </a:r>
          </a:p>
          <a:p>
            <a:pPr algn="just" eaLnBrk="0" fontAlgn="base" hangingPunct="0">
              <a:spcBef>
                <a:spcPct val="0"/>
              </a:spcBef>
              <a:spcAft>
                <a:spcPct val="0"/>
              </a:spcAft>
            </a:pPr>
            <a:r>
              <a:rPr lang="en-US" altLang="ja-JP" sz="1600" b="1" dirty="0">
                <a:latin typeface="Times New Roman" panose="02020603050405020304" pitchFamily="18" charset="0"/>
                <a:ea typeface="ＭＳ Ｐゴシック" charset="-128"/>
                <a:cs typeface="Times New Roman" panose="02020603050405020304" pitchFamily="18" charset="0"/>
              </a:rPr>
              <a:t>Source: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en-US" sz="1600" dirty="0">
                <a:solidFill>
                  <a:prstClr val="black"/>
                </a:solidFill>
                <a:latin typeface="Times New Roman" panose="02020603050405020304" pitchFamily="18" charset="0"/>
              </a:rPr>
              <a:t>Yeong Min Jang [</a:t>
            </a:r>
            <a:r>
              <a:rPr lang="en-US" altLang="en-US" sz="1600" dirty="0" err="1">
                <a:solidFill>
                  <a:prstClr val="black"/>
                </a:solidFill>
                <a:latin typeface="Times New Roman" panose="02020603050405020304" pitchFamily="18" charset="0"/>
              </a:rPr>
              <a:t>Kookmin</a:t>
            </a:r>
            <a:r>
              <a:rPr lang="en-US" altLang="en-US" sz="1600" dirty="0">
                <a:solidFill>
                  <a:prstClr val="black"/>
                </a:solidFill>
                <a:latin typeface="Times New Roman" panose="02020603050405020304" pitchFamily="18" charset="0"/>
              </a:rPr>
              <a:t> University].</a:t>
            </a: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a:t>
            </a:r>
          </a:p>
          <a:p>
            <a:r>
              <a:rPr lang="en-US" altLang="ja-JP" sz="1600" dirty="0">
                <a:latin typeface="Times New Roman" panose="02020603050405020304" pitchFamily="18" charset="0"/>
                <a:ea typeface="ＭＳ Ｐゴシック" charset="-128"/>
                <a:cs typeface="Times New Roman" panose="02020603050405020304" pitchFamily="18" charset="0"/>
              </a:rPr>
              <a:t>Voice: +82-2-910-5068  				E-Mail: </a:t>
            </a:r>
            <a:r>
              <a:rPr lang="en-US" altLang="ko-KR" sz="1600" dirty="0">
                <a:latin typeface="Times New Roman" panose="02020603050405020304" pitchFamily="18" charset="0"/>
                <a:ea typeface="굴림" charset="-127"/>
                <a:cs typeface="Times New Roman" panose="02020603050405020304" pitchFamily="18" charset="0"/>
              </a:rPr>
              <a:t>yjang@kookmin.ac.kr</a:t>
            </a:r>
            <a:r>
              <a:rPr lang="en-US" altLang="ja-JP" sz="1600"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IEEE 802.15.7a Higher Rate, Longer Range OCC TG Closing Report </a:t>
            </a:r>
            <a:r>
              <a:rPr lang="en-US" altLang="ja-JP" sz="1600" dirty="0">
                <a:latin typeface="Times New Roman" panose="02020603050405020304" pitchFamily="18" charset="0"/>
                <a:ea typeface="ＭＳ Ｐゴシック" pitchFamily="-65" charset="-128"/>
                <a:cs typeface="Times New Roman" panose="02020603050405020304" pitchFamily="18" charset="0"/>
              </a:rPr>
              <a:t>for</a:t>
            </a:r>
            <a:r>
              <a:rPr lang="en-US" altLang="ja-JP" sz="1600" dirty="0">
                <a:latin typeface="Times New Roman" panose="02020603050405020304" pitchFamily="18" charset="0"/>
                <a:ea typeface="ＭＳ Ｐゴシック" charset="-128"/>
                <a:cs typeface="Times New Roman" panose="02020603050405020304" pitchFamily="18" charset="0"/>
              </a:rPr>
              <a:t> September 2024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[Closing Report to WG]</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ＭＳ Ｐゴシック" pitchFamily="50" charset="-128"/>
              </a:rPr>
              <a:t>IEEE 802.15.7a Higher Rate, Longer Range OCC TG</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 </a:t>
            </a:r>
            <a:br>
              <a:rPr lang="en-US" altLang="ja-JP" dirty="0">
                <a:ea typeface="ＭＳ Ｐゴシック" pitchFamily="50" charset="-128"/>
              </a:rPr>
            </a:br>
            <a:r>
              <a:rPr lang="en-US" altLang="ja-JP" dirty="0">
                <a:ea typeface="ＭＳ Ｐゴシック" pitchFamily="50" charset="-128"/>
              </a:rPr>
              <a:t>September 12, 2024</a:t>
            </a:r>
            <a:endParaRPr lang="ja-JP" altLang="ja-JP" dirty="0"/>
          </a:p>
        </p:txBody>
      </p:sp>
    </p:spTree>
    <p:extLst>
      <p:ext uri="{BB962C8B-B14F-4D97-AF65-F5344CB8AC3E}">
        <p14:creationId xmlns:p14="http://schemas.microsoft.com/office/powerpoint/2010/main" val="350741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304800" y="1417638"/>
            <a:ext cx="8751540" cy="4918464"/>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1 Slot (on AM1 Thur.)</a:t>
            </a:r>
          </a:p>
          <a:p>
            <a:pPr marL="0" indent="0" algn="just">
              <a:buNone/>
            </a:pPr>
            <a:endParaRPr lang="en-US" altLang="ja-JP" sz="2800" dirty="0">
              <a:latin typeface="Times New Roman" panose="02020603050405020304" pitchFamily="18" charset="0"/>
              <a:cs typeface="Times New Roman" panose="02020603050405020304" pitchFamily="18" charset="0"/>
            </a:endParaRPr>
          </a:p>
          <a:p>
            <a:pPr marL="1144588" lvl="1" indent="-342900" algn="just"/>
            <a:r>
              <a:rPr lang="en-US" altLang="ja-JP" sz="2000" dirty="0">
                <a:latin typeface="Times New Roman" panose="02020603050405020304" pitchFamily="18" charset="0"/>
                <a:cs typeface="Times New Roman" panose="02020603050405020304" pitchFamily="18" charset="0"/>
              </a:rPr>
              <a:t>Meeting Objectives and Agenda Approval (474-01)</a:t>
            </a:r>
          </a:p>
          <a:p>
            <a:pPr marL="1144588" lvl="1" indent="-342900" algn="just"/>
            <a:r>
              <a:rPr lang="en-US" altLang="ko-KR" sz="2000" dirty="0">
                <a:latin typeface="Calibri" panose="020F0502020204030204" pitchFamily="34" charset="0"/>
                <a:ea typeface="ＭＳ Ｐゴシック" pitchFamily="-65" charset="-128"/>
                <a:cs typeface="Calibri" panose="020F0502020204030204" pitchFamily="34" charset="0"/>
              </a:rPr>
              <a:t>IEEE 802.15.7a to  RevCom </a:t>
            </a:r>
            <a:r>
              <a:rPr lang="en-US" altLang="ja-JP" sz="2000" dirty="0">
                <a:latin typeface="Times New Roman" panose="02020603050405020304" pitchFamily="18" charset="0"/>
                <a:cs typeface="Times New Roman" panose="02020603050405020304" pitchFamily="18" charset="0"/>
              </a:rPr>
              <a:t>(538-00)</a:t>
            </a:r>
          </a:p>
          <a:p>
            <a:pPr marL="1144588" lvl="1" indent="-342900" algn="just"/>
            <a:r>
              <a:rPr lang="en-US" altLang="ja-JP" sz="2000" dirty="0">
                <a:latin typeface="Times New Roman" panose="02020603050405020304" pitchFamily="18" charset="0"/>
                <a:cs typeface="Times New Roman" panose="02020603050405020304" pitchFamily="18" charset="0"/>
              </a:rPr>
              <a:t>Discussion of TG and WG Motion</a:t>
            </a:r>
          </a:p>
          <a:p>
            <a:pPr marL="1144588" lvl="1" indent="-342900" algn="just"/>
            <a:r>
              <a:rPr lang="en-US" altLang="ja-JP" sz="2000" dirty="0">
                <a:latin typeface="Times New Roman" panose="02020603050405020304" pitchFamily="18" charset="0"/>
                <a:cs typeface="Times New Roman" panose="02020603050405020304" pitchFamily="18" charset="0"/>
              </a:rPr>
              <a:t>Plan for Teleconference schedule</a:t>
            </a:r>
          </a:p>
          <a:p>
            <a:pPr marL="1144588" lvl="1" indent="-342900" algn="just"/>
            <a:r>
              <a:rPr lang="en-US" altLang="ja-JP" sz="2000" dirty="0">
                <a:latin typeface="Times New Roman" panose="02020603050405020304" pitchFamily="18" charset="0"/>
                <a:cs typeface="Times New Roman" panose="02020603050405020304" pitchFamily="18" charset="0"/>
              </a:rPr>
              <a:t>Plan for November meeting</a:t>
            </a:r>
          </a:p>
          <a:p>
            <a:pPr marL="1144588" lvl="1" indent="-342900" algn="just"/>
            <a:r>
              <a:rPr lang="en-US" altLang="ja-JP" sz="2000" dirty="0">
                <a:latin typeface="Times New Roman" panose="02020603050405020304" pitchFamily="18" charset="0"/>
                <a:cs typeface="Times New Roman" panose="02020603050405020304" pitchFamily="18" charset="0"/>
              </a:rPr>
              <a:t>Adjourn</a:t>
            </a: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0005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76600"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TG Motion #1</a:t>
            </a:r>
            <a:endParaRPr lang="en-US" sz="2400" dirty="0"/>
          </a:p>
        </p:txBody>
      </p:sp>
      <p:sp>
        <p:nvSpPr>
          <p:cNvPr id="8" name="TextBox 7"/>
          <p:cNvSpPr txBox="1"/>
          <p:nvPr/>
        </p:nvSpPr>
        <p:spPr>
          <a:xfrm>
            <a:off x="381000" y="1447800"/>
            <a:ext cx="8572498" cy="4770537"/>
          </a:xfrm>
          <a:prstGeom prst="rect">
            <a:avLst/>
          </a:prstGeom>
          <a:noFill/>
        </p:spPr>
        <p:txBody>
          <a:bodyPr wrap="square" rtlCol="0">
            <a:spAutoFit/>
          </a:bodyPr>
          <a:lstStyle/>
          <a:p>
            <a:pPr marL="0" lvl="2" algn="just">
              <a:buClr>
                <a:srgbClr val="00B050"/>
              </a:buClr>
              <a:buSzPct val="100000"/>
            </a:pPr>
            <a:r>
              <a:rPr lang="en-US" altLang="ko-KR" b="1" dirty="0"/>
              <a:t>TG Motion to approve the formation of CRG for the SA recirculation ballot</a:t>
            </a:r>
          </a:p>
          <a:p>
            <a:pPr algn="just">
              <a:buClr>
                <a:srgbClr val="00B050"/>
              </a:buClr>
              <a:buSzPct val="100000"/>
            </a:pPr>
            <a:endParaRPr lang="en-US" altLang="ko-KR" i="1" dirty="0"/>
          </a:p>
          <a:p>
            <a:pPr algn="just">
              <a:buClr>
                <a:srgbClr val="00B050"/>
              </a:buClr>
              <a:buSzPct val="100000"/>
            </a:pPr>
            <a:r>
              <a:rPr lang="en-US" altLang="ko-KR" i="1" dirty="0"/>
              <a:t>Move that 802.15.7a TG approve the formation of a Comment Resolution Group (CRG) for the SA balloting of the P802.15.7a with the following membership: </a:t>
            </a:r>
            <a:r>
              <a:rPr lang="en-US" altLang="ko-KR" i="1" dirty="0" err="1"/>
              <a:t>Yeong</a:t>
            </a:r>
            <a:r>
              <a:rPr lang="en-US" altLang="ko-KR" i="1" dirty="0"/>
              <a:t> Min Jang(Chair), </a:t>
            </a:r>
            <a:r>
              <a:rPr lang="en-US" altLang="ko-KR" i="1" dirty="0" err="1"/>
              <a:t>Sangsung</a:t>
            </a:r>
            <a:r>
              <a:rPr lang="en-US" altLang="ko-KR" i="1" dirty="0"/>
              <a:t> Choi, Sang-</a:t>
            </a:r>
            <a:r>
              <a:rPr lang="en-US" altLang="ko-KR" i="1" dirty="0" err="1"/>
              <a:t>Kyu</a:t>
            </a:r>
            <a:r>
              <a:rPr lang="en-US" altLang="ko-KR" i="1" dirty="0"/>
              <a:t> Lim, Ryuji Kohno, and </a:t>
            </a:r>
            <a:r>
              <a:rPr lang="en-US" altLang="ko-KR" i="1" dirty="0" err="1"/>
              <a:t>Seongsoon</a:t>
            </a:r>
            <a:r>
              <a:rPr lang="en-US" altLang="ko-KR" i="1" dirty="0"/>
              <a:t> </a:t>
            </a:r>
            <a:r>
              <a:rPr lang="en-US" altLang="ko-KR" i="1" dirty="0" err="1"/>
              <a:t>Joo</a:t>
            </a:r>
            <a:r>
              <a:rPr lang="en-US" altLang="ko-KR" i="1" dirty="0"/>
              <a:t>. The 802.15.7a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algn="just">
              <a:buClr>
                <a:srgbClr val="00B050"/>
              </a:buClr>
              <a:buSzPct val="100000"/>
            </a:pPr>
            <a:endParaRPr lang="en-US" altLang="ko-KR" i="1" dirty="0"/>
          </a:p>
          <a:p>
            <a:pPr>
              <a:buClr>
                <a:srgbClr val="00B050"/>
              </a:buClr>
              <a:buSzPct val="100000"/>
            </a:pPr>
            <a:endParaRPr lang="en-US" sz="1600" dirty="0"/>
          </a:p>
          <a:p>
            <a:r>
              <a:rPr lang="en-US" altLang="ja-JP" dirty="0"/>
              <a:t>Moved By: </a:t>
            </a:r>
            <a:r>
              <a:rPr lang="en-US" altLang="ko-KR" i="1" dirty="0"/>
              <a:t>Ryuji Kohno </a:t>
            </a:r>
          </a:p>
          <a:p>
            <a:r>
              <a:rPr lang="en-US" altLang="ja-JP" dirty="0"/>
              <a:t>Seconded By: </a:t>
            </a:r>
            <a:r>
              <a:rPr lang="en-US" altLang="ja-JP" i="1" dirty="0"/>
              <a:t>Phil Beecher</a:t>
            </a:r>
            <a:endParaRPr lang="en-US" altLang="ja-JP" dirty="0">
              <a:solidFill>
                <a:srgbClr val="FF0000"/>
              </a:solidFill>
            </a:endParaRPr>
          </a:p>
          <a:p>
            <a:endParaRPr lang="en-US" altLang="en-US" i="1" dirty="0"/>
          </a:p>
          <a:p>
            <a:r>
              <a:rPr lang="en-US" altLang="ja-JP" dirty="0"/>
              <a:t>Approved by  unanimous consent</a:t>
            </a:r>
          </a:p>
          <a:p>
            <a:endParaRPr lang="en-US" altLang="ja-JP" dirty="0"/>
          </a:p>
        </p:txBody>
      </p:sp>
    </p:spTree>
    <p:extLst>
      <p:ext uri="{BB962C8B-B14F-4D97-AF65-F5344CB8AC3E}">
        <p14:creationId xmlns:p14="http://schemas.microsoft.com/office/powerpoint/2010/main" val="31125368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76600"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TG Motion #2</a:t>
            </a:r>
            <a:endParaRPr lang="en-US" sz="2400" dirty="0"/>
          </a:p>
        </p:txBody>
      </p:sp>
      <p:sp>
        <p:nvSpPr>
          <p:cNvPr id="8" name="TextBox 7"/>
          <p:cNvSpPr txBox="1"/>
          <p:nvPr/>
        </p:nvSpPr>
        <p:spPr>
          <a:xfrm>
            <a:off x="381000" y="1981200"/>
            <a:ext cx="8572498" cy="3139321"/>
          </a:xfrm>
          <a:prstGeom prst="rect">
            <a:avLst/>
          </a:prstGeom>
          <a:noFill/>
        </p:spPr>
        <p:txBody>
          <a:bodyPr wrap="square" rtlCol="0">
            <a:spAutoFit/>
          </a:bodyPr>
          <a:lstStyle/>
          <a:p>
            <a:pPr marL="339725" marR="0" indent="0">
              <a:spcBef>
                <a:spcPts val="0"/>
              </a:spcBef>
              <a:spcAft>
                <a:spcPts val="0"/>
              </a:spcAft>
              <a:buNone/>
            </a:pPr>
            <a:r>
              <a:rPr lang="en-US" i="1" dirty="0">
                <a:latin typeface="Arial" panose="020B0604020202020204" pitchFamily="34" charset="0"/>
                <a:ea typeface="Times New Roman" panose="02020603050405020304" pitchFamily="18" charset="0"/>
                <a:cs typeface="Times New Roman" panose="02020603050405020304" pitchFamily="18" charset="0"/>
              </a:rPr>
              <a:t>Motion: TG7a requests that 802.15 WG reviews and approves the CSD 15-19-0297-r3 and requests approval from the IEEE 802 LMSC to submit P802.15.7-D8 to </a:t>
            </a:r>
            <a:r>
              <a:rPr lang="en-US" i="1" dirty="0" err="1">
                <a:latin typeface="Arial" panose="020B0604020202020204" pitchFamily="34" charset="0"/>
                <a:ea typeface="Times New Roman" panose="02020603050405020304" pitchFamily="18" charset="0"/>
                <a:cs typeface="Times New Roman" panose="02020603050405020304" pitchFamily="18" charset="0"/>
              </a:rPr>
              <a:t>RevCom</a:t>
            </a:r>
            <a:r>
              <a:rPr lang="en-US" i="1" dirty="0">
                <a:latin typeface="Arial" panose="020B0604020202020204" pitchFamily="34" charset="0"/>
                <a:ea typeface="Times New Roman" panose="02020603050405020304" pitchFamily="18" charset="0"/>
                <a:cs typeface="Times New Roman" panose="02020603050405020304" pitchFamily="18" charset="0"/>
              </a:rPr>
              <a:t>.</a:t>
            </a:r>
          </a:p>
          <a:p>
            <a:pPr marL="685800" marR="0">
              <a:spcBef>
                <a:spcPts val="0"/>
              </a:spcBef>
              <a:spcAft>
                <a:spcPts val="0"/>
              </a:spcAft>
            </a:pPr>
            <a:endParaRPr lang="en-US" i="1" dirty="0">
              <a:latin typeface="Arial" panose="020B0604020202020204" pitchFamily="34" charset="0"/>
              <a:ea typeface="Times New Roman" panose="02020603050405020304" pitchFamily="18" charset="0"/>
              <a:cs typeface="Times New Roman" panose="02020603050405020304" pitchFamily="18" charset="0"/>
            </a:endParaRPr>
          </a:p>
          <a:p>
            <a:pPr marL="685800" marR="0">
              <a:spcBef>
                <a:spcPts val="0"/>
              </a:spcBef>
              <a:spcAft>
                <a:spcPts val="0"/>
              </a:spcAft>
            </a:pPr>
            <a:endParaRPr lang="en-US" i="1" dirty="0">
              <a:latin typeface="Arial" panose="020B0604020202020204" pitchFamily="34" charset="0"/>
              <a:ea typeface="Times New Roman" panose="02020603050405020304" pitchFamily="18" charset="0"/>
              <a:cs typeface="Times New Roman" panose="02020603050405020304" pitchFamily="18" charset="0"/>
            </a:endParaRPr>
          </a:p>
          <a:p>
            <a:pPr marL="685800" marR="0">
              <a:spcBef>
                <a:spcPts val="0"/>
              </a:spcBef>
              <a:spcAft>
                <a:spcPts val="0"/>
              </a:spcAft>
            </a:pPr>
            <a:endParaRPr lang="en-US" i="1" dirty="0">
              <a:latin typeface="Arial" panose="020B0604020202020204" pitchFamily="34" charset="0"/>
              <a:ea typeface="Times New Roman" panose="02020603050405020304" pitchFamily="18" charset="0"/>
              <a:cs typeface="Times New Roman" panose="02020603050405020304" pitchFamily="18" charset="0"/>
            </a:endParaRPr>
          </a:p>
          <a:p>
            <a:pPr marL="339725" lvl="4" indent="0">
              <a:buNone/>
            </a:pPr>
            <a:r>
              <a:rPr lang="en-US" dirty="0"/>
              <a:t>Move: Phil Beecher</a:t>
            </a:r>
          </a:p>
          <a:p>
            <a:pPr marL="339725" lvl="4" indent="0">
              <a:buNone/>
            </a:pPr>
            <a:r>
              <a:rPr lang="en-US" dirty="0"/>
              <a:t>Second: Tim Godfrey</a:t>
            </a:r>
          </a:p>
          <a:p>
            <a:pPr marL="339725" lvl="4" indent="0">
              <a:buNone/>
            </a:pPr>
            <a:endParaRPr lang="en-US" dirty="0"/>
          </a:p>
          <a:p>
            <a:pPr marL="339725" lvl="4" indent="0">
              <a:buNone/>
            </a:pPr>
            <a:r>
              <a:rPr lang="en-US" dirty="0"/>
              <a:t>Results: Unanimous consent</a:t>
            </a:r>
          </a:p>
          <a:p>
            <a:pPr marL="685800" marR="0">
              <a:spcBef>
                <a:spcPts val="0"/>
              </a:spcBef>
              <a:spcAft>
                <a:spcPts val="0"/>
              </a:spcAft>
            </a:pPr>
            <a:endParaRPr lang="en-US"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1773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07671" y="533400"/>
            <a:ext cx="269336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WG Motion #1</a:t>
            </a:r>
            <a:endParaRPr lang="en-US" sz="2400" dirty="0"/>
          </a:p>
        </p:txBody>
      </p:sp>
      <p:sp>
        <p:nvSpPr>
          <p:cNvPr id="8" name="TextBox 7"/>
          <p:cNvSpPr txBox="1"/>
          <p:nvPr/>
        </p:nvSpPr>
        <p:spPr>
          <a:xfrm>
            <a:off x="172853" y="1219200"/>
            <a:ext cx="8763000" cy="4985980"/>
          </a:xfrm>
          <a:prstGeom prst="rect">
            <a:avLst/>
          </a:prstGeom>
          <a:noFill/>
        </p:spPr>
        <p:txBody>
          <a:bodyPr wrap="square" rtlCol="0">
            <a:spAutoFit/>
          </a:bodyPr>
          <a:lstStyle/>
          <a:p>
            <a:pPr marL="0" lvl="2" algn="just">
              <a:buClr>
                <a:srgbClr val="00B050"/>
              </a:buClr>
              <a:buSzPct val="100000"/>
            </a:pPr>
            <a:r>
              <a:rPr lang="en-US" altLang="ko-KR" sz="2000" b="1" dirty="0"/>
              <a:t>CRG formation for the SA Ballot</a:t>
            </a:r>
          </a:p>
          <a:p>
            <a:pPr algn="just">
              <a:buClr>
                <a:srgbClr val="00B050"/>
              </a:buClr>
              <a:buSzPct val="100000"/>
            </a:pPr>
            <a:endParaRPr lang="en-US" altLang="ko-KR" sz="2000" i="1" dirty="0"/>
          </a:p>
          <a:p>
            <a:pPr algn="just">
              <a:buClr>
                <a:srgbClr val="00B050"/>
              </a:buClr>
              <a:buSzPct val="100000"/>
            </a:pPr>
            <a:r>
              <a:rPr lang="en-US" altLang="ko-KR" sz="2000" i="1" dirty="0"/>
              <a:t>Move that 802.15 WG approve the formation of a Comment Resolution Group (CRG) for the SA balloting of the P802.15.7a with the following membership: </a:t>
            </a:r>
            <a:r>
              <a:rPr lang="en-US" altLang="ko-KR" sz="2000" i="1" dirty="0" err="1"/>
              <a:t>Yeong</a:t>
            </a:r>
            <a:r>
              <a:rPr lang="en-US" altLang="ko-KR" sz="2000" i="1" dirty="0"/>
              <a:t> Min Jang (Chair), </a:t>
            </a:r>
            <a:r>
              <a:rPr lang="en-US" altLang="ko-KR" sz="2000" i="1" dirty="0" err="1"/>
              <a:t>Sangsung</a:t>
            </a:r>
            <a:r>
              <a:rPr lang="en-US" altLang="ko-KR" sz="2000" i="1" dirty="0"/>
              <a:t> Choi, Sang-</a:t>
            </a:r>
            <a:r>
              <a:rPr lang="en-US" altLang="ko-KR" sz="2000" i="1" dirty="0" err="1"/>
              <a:t>Kyu</a:t>
            </a:r>
            <a:r>
              <a:rPr lang="en-US" altLang="ko-KR" sz="2000" i="1" dirty="0"/>
              <a:t> Lim, Ryuji Kohno, and </a:t>
            </a:r>
            <a:r>
              <a:rPr lang="en-US" altLang="ko-KR" sz="2000" i="1" dirty="0" err="1"/>
              <a:t>Seongsoon</a:t>
            </a:r>
            <a:r>
              <a:rPr lang="en-US" altLang="ko-KR" sz="2000" i="1" dirty="0"/>
              <a:t> </a:t>
            </a:r>
            <a:r>
              <a:rPr lang="en-US" altLang="ko-KR" sz="2000" i="1" dirty="0" err="1"/>
              <a:t>Joo</a:t>
            </a:r>
            <a:r>
              <a:rPr lang="en-US" altLang="ko-KR" sz="2000" i="1" dirty="0"/>
              <a:t>. The 802.15.7a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algn="just">
              <a:buClr>
                <a:srgbClr val="00B050"/>
              </a:buClr>
              <a:buSzPct val="100000"/>
            </a:pPr>
            <a:endParaRPr lang="en-US" altLang="ko-KR" sz="2000" dirty="0"/>
          </a:p>
          <a:p>
            <a:pPr>
              <a:buClr>
                <a:srgbClr val="00B050"/>
              </a:buClr>
              <a:buSzPct val="100000"/>
            </a:pPr>
            <a:endParaRPr lang="en-US" altLang="ko-KR" dirty="0"/>
          </a:p>
          <a:p>
            <a:r>
              <a:rPr lang="en-US" altLang="en-US" sz="2000" i="1" dirty="0"/>
              <a:t>Moved By:</a:t>
            </a:r>
          </a:p>
          <a:p>
            <a:r>
              <a:rPr lang="en-US" altLang="en-US" sz="2000" i="1" dirty="0"/>
              <a:t>Seconded By:</a:t>
            </a:r>
          </a:p>
          <a:p>
            <a:endParaRPr lang="en-US" altLang="en-US" sz="2000" i="1" dirty="0"/>
          </a:p>
          <a:p>
            <a:r>
              <a:rPr lang="en-US" altLang="ja-JP" sz="2000" dirty="0"/>
              <a:t>Approved by</a:t>
            </a:r>
            <a:endParaRPr lang="en-US" altLang="en-US" sz="2000" i="1" dirty="0"/>
          </a:p>
        </p:txBody>
      </p:sp>
    </p:spTree>
    <p:extLst>
      <p:ext uri="{BB962C8B-B14F-4D97-AF65-F5344CB8AC3E}">
        <p14:creationId xmlns:p14="http://schemas.microsoft.com/office/powerpoint/2010/main" val="23445902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07671" y="533400"/>
            <a:ext cx="269336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WG Motion #2</a:t>
            </a:r>
            <a:endParaRPr lang="en-US" sz="2400" dirty="0"/>
          </a:p>
        </p:txBody>
      </p:sp>
      <p:sp>
        <p:nvSpPr>
          <p:cNvPr id="8" name="TextBox 7"/>
          <p:cNvSpPr txBox="1"/>
          <p:nvPr/>
        </p:nvSpPr>
        <p:spPr>
          <a:xfrm>
            <a:off x="172853" y="1219200"/>
            <a:ext cx="8763000" cy="2862322"/>
          </a:xfrm>
          <a:prstGeom prst="rect">
            <a:avLst/>
          </a:prstGeom>
          <a:noFill/>
        </p:spPr>
        <p:txBody>
          <a:bodyPr wrap="square" rtlCol="0">
            <a:spAutoFit/>
          </a:bodyPr>
          <a:lstStyle/>
          <a:p>
            <a:pPr marR="0">
              <a:spcBef>
                <a:spcPts val="0"/>
              </a:spcBef>
              <a:spcAft>
                <a:spcPts val="0"/>
              </a:spcAft>
              <a:buNone/>
            </a:pPr>
            <a:r>
              <a:rPr lang="en-US" altLang="ko-KR" sz="2000" i="1" dirty="0">
                <a:latin typeface="Arial" panose="020B0604020202020204" pitchFamily="34" charset="0"/>
                <a:ea typeface="Times New Roman" panose="02020603050405020304" pitchFamily="18" charset="0"/>
                <a:cs typeface="Times New Roman" panose="02020603050405020304" pitchFamily="18" charset="0"/>
              </a:rPr>
              <a:t>Motion: 802.15 WG has reviewed and approved the CSD 15-19-0297-r3 and requests approval from the IEEE 802 LMSC to submit P802.15.7 D8 to </a:t>
            </a:r>
            <a:r>
              <a:rPr lang="en-US" altLang="ko-KR" sz="2000" i="1" dirty="0" err="1">
                <a:latin typeface="Arial" panose="020B0604020202020204" pitchFamily="34" charset="0"/>
                <a:ea typeface="Times New Roman" panose="02020603050405020304" pitchFamily="18" charset="0"/>
                <a:cs typeface="Times New Roman" panose="02020603050405020304" pitchFamily="18" charset="0"/>
              </a:rPr>
              <a:t>RevCom</a:t>
            </a:r>
            <a:r>
              <a:rPr lang="en-US" altLang="ko-KR" sz="2000" i="1" dirty="0">
                <a:latin typeface="Arial" panose="020B0604020202020204" pitchFamily="34" charset="0"/>
                <a:ea typeface="Times New Roman" panose="02020603050405020304" pitchFamily="18" charset="0"/>
                <a:cs typeface="Times New Roman" panose="02020603050405020304" pitchFamily="18" charset="0"/>
              </a:rPr>
              <a:t>.</a:t>
            </a:r>
          </a:p>
          <a:p>
            <a:endParaRPr lang="en-US" altLang="en-US" sz="2000" i="1" dirty="0"/>
          </a:p>
          <a:p>
            <a:endParaRPr lang="en-US" altLang="en-US" sz="2000" i="1" dirty="0"/>
          </a:p>
          <a:p>
            <a:r>
              <a:rPr lang="en-US" altLang="en-US" sz="2000" i="1" dirty="0"/>
              <a:t>Moved By: </a:t>
            </a:r>
            <a:r>
              <a:rPr lang="en-US" altLang="en-US" sz="2000" i="1" dirty="0" err="1"/>
              <a:t>Yeong</a:t>
            </a:r>
            <a:r>
              <a:rPr lang="en-US" altLang="en-US" sz="2000" i="1" dirty="0"/>
              <a:t> Min Jang</a:t>
            </a:r>
          </a:p>
          <a:p>
            <a:r>
              <a:rPr lang="en-US" altLang="en-US" sz="2000" i="1" dirty="0"/>
              <a:t>Seconded By: Phil Beecher</a:t>
            </a:r>
          </a:p>
          <a:p>
            <a:r>
              <a:rPr lang="en-US" altLang="en-US" sz="2000" i="1" dirty="0"/>
              <a:t> </a:t>
            </a:r>
          </a:p>
          <a:p>
            <a:r>
              <a:rPr lang="en-US" altLang="ja-JP" sz="2000" dirty="0"/>
              <a:t>Approved by</a:t>
            </a:r>
            <a:endParaRPr lang="en-US" altLang="en-US" sz="2000" i="1" dirty="0"/>
          </a:p>
        </p:txBody>
      </p:sp>
    </p:spTree>
    <p:extLst>
      <p:ext uri="{BB962C8B-B14F-4D97-AF65-F5344CB8AC3E}">
        <p14:creationId xmlns:p14="http://schemas.microsoft.com/office/powerpoint/2010/main" val="28507195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ja-JP" sz="4000" dirty="0">
                <a:latin typeface="Times New Roman" panose="02020603050405020304" pitchFamily="18" charset="0"/>
                <a:cs typeface="Times New Roman" panose="02020603050405020304" pitchFamily="18" charset="0"/>
              </a:rPr>
              <a:t>Plan for November Meeting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251520" y="1432593"/>
            <a:ext cx="8640960" cy="3887944"/>
          </a:xfrm>
          <a:ln/>
        </p:spPr>
        <p:txBody>
          <a:bodyPr>
            <a:normAutofit/>
          </a:bodyPr>
          <a:lstStyle/>
          <a:p>
            <a:pPr algn="just">
              <a:lnSpc>
                <a:spcPct val="80000"/>
              </a:lnSpc>
            </a:pPr>
            <a:r>
              <a:rPr lang="en-US" altLang="ja-JP" sz="2800" dirty="0">
                <a:latin typeface="Times New Roman" panose="02020603050405020304" pitchFamily="18" charset="0"/>
                <a:ea typeface="ＭＳ Ｐゴシック" pitchFamily="50" charset="-128"/>
                <a:cs typeface="Times New Roman" panose="02020603050405020304" pitchFamily="18" charset="0"/>
              </a:rPr>
              <a:t>1 slot (AM1 on Thur.)</a:t>
            </a:r>
          </a:p>
          <a:p>
            <a:pPr marL="461963" indent="-231775" algn="just">
              <a:lnSpc>
                <a:spcPct val="80000"/>
              </a:lnSpc>
              <a:buNone/>
            </a:pPr>
            <a:endParaRPr lang="en-US" altLang="ko-KR" sz="2000" dirty="0">
              <a:latin typeface="Times New Roman" panose="02020603050405020304" pitchFamily="18" charset="0"/>
              <a:ea typeface="굴림" pitchFamily="34" charset="-127"/>
              <a:cs typeface="Times New Roman" panose="02020603050405020304" pitchFamily="18" charset="0"/>
            </a:endParaRPr>
          </a:p>
          <a:p>
            <a:pPr marL="230188" indent="0" algn="just">
              <a:lnSpc>
                <a:spcPct val="80000"/>
              </a:lnSpc>
              <a:buNone/>
            </a:pPr>
            <a:endParaRPr lang="en-US" altLang="ja-JP" sz="2000" dirty="0">
              <a:latin typeface="Times New Roman" panose="02020603050405020304" pitchFamily="18" charset="0"/>
              <a:cs typeface="Times New Roman" panose="02020603050405020304" pitchFamily="18" charset="0"/>
            </a:endParaRPr>
          </a:p>
          <a:p>
            <a:pPr marL="230188" indent="0" algn="just">
              <a:lnSpc>
                <a:spcPct val="80000"/>
              </a:lnSpc>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61513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20518</TotalTime>
  <Words>636</Words>
  <Application>Microsoft Office PowerPoint</Application>
  <PresentationFormat>화면 슬라이드 쇼(4:3)</PresentationFormat>
  <Paragraphs>64</Paragraphs>
  <Slides>8</Slides>
  <Notes>0</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8</vt:i4>
      </vt:variant>
    </vt:vector>
  </HeadingPairs>
  <TitlesOfParts>
    <vt:vector size="13" baseType="lpstr">
      <vt:lpstr>ＭＳ Ｐゴシック</vt:lpstr>
      <vt:lpstr>Arial</vt:lpstr>
      <vt:lpstr>Calibri</vt:lpstr>
      <vt:lpstr>Times New Roman</vt:lpstr>
      <vt:lpstr>Office Theme</vt:lpstr>
      <vt:lpstr>PowerPoint 프레젠테이션</vt:lpstr>
      <vt:lpstr>PowerPoint 프레젠테이션</vt:lpstr>
      <vt:lpstr>Accomplishment for the meeting</vt:lpstr>
      <vt:lpstr>PowerPoint 프레젠테이션</vt:lpstr>
      <vt:lpstr>PowerPoint 프레젠테이션</vt:lpstr>
      <vt:lpstr>PowerPoint 프레젠테이션</vt:lpstr>
      <vt:lpstr>PowerPoint 프레젠테이션</vt:lpstr>
      <vt:lpstr>Plan for November Meeting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장영민(교원-전자시스템공학전공)</cp:lastModifiedBy>
  <cp:revision>1193</cp:revision>
  <cp:lastPrinted>2017-05-07T15:48:38Z</cp:lastPrinted>
  <dcterms:created xsi:type="dcterms:W3CDTF">2010-05-15T17:50:32Z</dcterms:created>
  <dcterms:modified xsi:type="dcterms:W3CDTF">2024-09-12T21:04:08Z</dcterms:modified>
</cp:coreProperties>
</file>