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09" r:id="rId15"/>
    <p:sldId id="383" r:id="rId16"/>
    <p:sldId id="408" r:id="rId17"/>
    <p:sldId id="410" r:id="rId18"/>
    <p:sldId id="393" r:id="rId19"/>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59" d="100"/>
          <a:sy n="159" d="100"/>
        </p:scale>
        <p:origin x="2994" y="13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802.15-24-0548-08</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Oct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mentor.ieee.org/802.15/dcn/24/15-24-0371-24-04ab-consolidated-comments-draft-1-0.xls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547-12-04ab-tg-4ab-agenda-sept-nov-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Sept through Nov, 2024</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23 Sept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September 24 through November 7,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28200282"/>
              </p:ext>
            </p:extLst>
          </p:nvPr>
        </p:nvGraphicFramePr>
        <p:xfrm>
          <a:off x="2895600" y="1238653"/>
          <a:ext cx="6629399" cy="4960681"/>
        </p:xfrm>
        <a:graphic>
          <a:graphicData uri="http://schemas.openxmlformats.org/drawingml/2006/table">
            <a:tbl>
              <a:tblPr>
                <a:tableStyleId>{5C22544A-7EE6-4342-B048-85BDC9FD1C3A}</a:tableStyleId>
              </a:tblPr>
              <a:tblGrid>
                <a:gridCol w="3040553">
                  <a:extLst>
                    <a:ext uri="{9D8B030D-6E8A-4147-A177-3AD203B41FA5}">
                      <a16:colId xmlns:a16="http://schemas.microsoft.com/office/drawing/2014/main" val="4020299781"/>
                    </a:ext>
                  </a:extLst>
                </a:gridCol>
                <a:gridCol w="1794423">
                  <a:extLst>
                    <a:ext uri="{9D8B030D-6E8A-4147-A177-3AD203B41FA5}">
                      <a16:colId xmlns:a16="http://schemas.microsoft.com/office/drawing/2014/main" val="1015812903"/>
                    </a:ext>
                  </a:extLst>
                </a:gridCol>
                <a:gridCol w="1794423">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65000"/>
                            </a:schemeClr>
                          </a:solidFill>
                          <a:effectLst/>
                          <a:latin typeface="+mn-lt"/>
                        </a:rPr>
                        <a:t>First letter ballot</a:t>
                      </a:r>
                      <a:endParaRPr lang="en-US" sz="14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400" b="0" i="0" u="none" strike="noStrike" dirty="0">
                          <a:solidFill>
                            <a:schemeClr val="bg1">
                              <a:lumMod val="65000"/>
                            </a:schemeClr>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400" b="0" i="0" u="none" strike="noStrike" dirty="0">
                          <a:solidFill>
                            <a:srgbClr val="000000"/>
                          </a:solidFill>
                          <a:effectLst/>
                          <a:latin typeface="+mn-lt"/>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a:t>
                      </a:r>
                    </a:p>
                  </a:txBody>
                  <a:tcPr marL="5715" marR="5715" marT="5715" marB="0" anchor="ctr"/>
                </a:tc>
                <a:extLst>
                  <a:ext uri="{0D108BD9-81ED-4DB2-BD59-A6C34878D82A}">
                    <a16:rowId xmlns:a16="http://schemas.microsoft.com/office/drawing/2014/main" val="3657201518"/>
                  </a:ext>
                </a:extLst>
              </a:tr>
              <a:tr h="451023">
                <a:tc>
                  <a:txBody>
                    <a:bodyPr/>
                    <a:lstStyle/>
                    <a:p>
                      <a:pPr algn="l" fontAlgn="b"/>
                      <a:r>
                        <a:rPr lang="en-US" sz="1400" b="0" i="0" u="none" strike="noStrike" dirty="0">
                          <a:solidFill>
                            <a:schemeClr val="tx1"/>
                          </a:solidFill>
                          <a:effectLst/>
                          <a:latin typeface="+mn-lt"/>
                        </a:rPr>
                        <a:t>First recirculation</a:t>
                      </a:r>
                    </a:p>
                  </a:txBody>
                  <a:tcPr marL="5715" marR="5715" marT="5715" marB="0" anchor="ctr"/>
                </a:tc>
                <a:tc>
                  <a:txBody>
                    <a:bodyPr/>
                    <a:lstStyle/>
                    <a:p>
                      <a:pPr algn="l" fontAlgn="b"/>
                      <a:endParaRPr lang="en-US" sz="1400" b="0" i="0" u="none" strike="noStrike" dirty="0">
                        <a:solidFill>
                          <a:schemeClr val="tx1"/>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tx1"/>
                          </a:solidFill>
                          <a:effectLst/>
                          <a:latin typeface="Calibri" panose="020F0502020204030204" pitchFamily="34" charset="0"/>
                        </a:rPr>
                        <a:t>Nov 2024</a:t>
                      </a:r>
                    </a:p>
                  </a:txBody>
                  <a:tcPr marL="5715" marR="5715" marT="5715" marB="0" anchor="ctr"/>
                </a:tc>
                <a:extLst>
                  <a:ext uri="{0D108BD9-81ED-4DB2-BD59-A6C34878D82A}">
                    <a16:rowId xmlns:a16="http://schemas.microsoft.com/office/drawing/2014/main" val="3811737940"/>
                  </a:ext>
                </a:extLst>
              </a:tr>
              <a:tr h="457200">
                <a:tc>
                  <a:txBody>
                    <a:bodyPr/>
                    <a:lstStyle/>
                    <a:p>
                      <a:pPr algn="l" fontAlgn="b"/>
                      <a:r>
                        <a:rPr lang="en-US" sz="1400" b="0" i="0" u="none" strike="noStrike" dirty="0">
                          <a:solidFill>
                            <a:schemeClr val="tx1"/>
                          </a:solidFill>
                          <a:effectLst/>
                          <a:latin typeface="+mn-lt"/>
                        </a:rPr>
                        <a:t>Recirculation comment resolution</a:t>
                      </a:r>
                    </a:p>
                  </a:txBody>
                  <a:tcPr marL="5715" marR="5715" marT="5715" marB="0" anchor="ctr"/>
                </a:tc>
                <a:tc>
                  <a:txBody>
                    <a:bodyPr/>
                    <a:lstStyle/>
                    <a:p>
                      <a:pPr algn="l" fontAlgn="b"/>
                      <a:endParaRPr lang="en-US" sz="1400" b="0" i="0" u="none" strike="noStrike" dirty="0">
                        <a:solidFill>
                          <a:schemeClr val="tx1"/>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tx1"/>
                          </a:solidFill>
                          <a:effectLst/>
                          <a:latin typeface="Calibri" panose="020F0502020204030204" pitchFamily="34" charset="0"/>
                        </a:rPr>
                        <a:t>Dec 2024</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4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March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Recirculation comment resolution</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March/April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First SA-Ballot</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SA-Ballot comment resolution</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endParaRPr lang="en-US" sz="14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endParaRPr lang="en-US" sz="14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1581679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mn-lt"/>
                      </a:endParaRP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extLst>
                  <a:ext uri="{0D108BD9-81ED-4DB2-BD59-A6C34878D82A}">
                    <a16:rowId xmlns:a16="http://schemas.microsoft.com/office/drawing/2014/main" val="1603815502"/>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359765"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735103-35B6-C853-902A-F0D3A22838A8}"/>
              </a:ext>
            </a:extLst>
          </p:cNvPr>
          <p:cNvSpPr/>
          <p:nvPr/>
        </p:nvSpPr>
        <p:spPr bwMode="auto">
          <a:xfrm>
            <a:off x="4984962" y="2514600"/>
            <a:ext cx="2213608" cy="533400"/>
          </a:xfrm>
          <a:prstGeom prst="rect">
            <a:avLst/>
          </a:prstGeom>
          <a:solidFill>
            <a:schemeClr val="accent4"/>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0000"/>
              </a:solidFill>
              <a:effectLst/>
              <a:latin typeface="Bookman Old Style" panose="02050604050505020204" pitchFamily="18" charset="0"/>
            </a:endParaRPr>
          </a:p>
        </p:txBody>
      </p:sp>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2895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Rectangle 2">
            <a:extLst>
              <a:ext uri="{FF2B5EF4-FFF2-40B4-BE49-F238E27FC236}">
                <a16:creationId xmlns:a16="http://schemas.microsoft.com/office/drawing/2014/main" id="{E06C6B11-D914-B080-47BE-09EEFDECC047}"/>
              </a:ext>
            </a:extLst>
          </p:cNvPr>
          <p:cNvSpPr/>
          <p:nvPr/>
        </p:nvSpPr>
        <p:spPr bwMode="auto">
          <a:xfrm>
            <a:off x="5181600" y="2567093"/>
            <a:ext cx="2016970" cy="381000"/>
          </a:xfrm>
          <a:prstGeom prst="rect">
            <a:avLst/>
          </a:prstGeom>
          <a:solidFill>
            <a:schemeClr val="accent4"/>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Bookman Old Style" panose="02050604050505020204" pitchFamily="18" charset="0"/>
              </a:rPr>
              <a:t>FULL STOP</a:t>
            </a: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r>
              <a:rPr lang="en-US" dirty="0">
                <a:hlinkClick r:id="rId2"/>
              </a:rPr>
              <a:t>https://mentor.ieee.org/802.15/dcn/24/15-24-0371-24-04ab-consolidated-comments-draft-1-0.xlsm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5A33AD0-68A4-7D35-C1DA-ADF69B25614A}"/>
              </a:ext>
            </a:extLst>
          </p:cNvPr>
          <p:cNvPicPr>
            <a:picLocks noChangeAspect="1"/>
          </p:cNvPicPr>
          <p:nvPr/>
        </p:nvPicPr>
        <p:blipFill>
          <a:blip r:embed="rId2"/>
          <a:stretch>
            <a:fillRect/>
          </a:stretch>
        </p:blipFill>
        <p:spPr>
          <a:xfrm>
            <a:off x="4267200" y="1295400"/>
            <a:ext cx="3657888" cy="3423639"/>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3"/>
          <a:stretch>
            <a:fillRect/>
          </a:stretch>
        </p:blipFill>
        <p:spPr>
          <a:xfrm>
            <a:off x="8000712" y="1285875"/>
            <a:ext cx="3761294" cy="3544920"/>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4"/>
          <a:stretch>
            <a:fillRect/>
          </a:stretch>
        </p:blipFill>
        <p:spPr>
          <a:xfrm>
            <a:off x="304800" y="1295400"/>
            <a:ext cx="3761295" cy="367716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September thru November</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8703123" y="3465359"/>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38884" y="5164228"/>
            <a:ext cx="10363200" cy="1311083"/>
          </a:xfrm>
          <a:ln>
            <a:solidFill>
              <a:schemeClr val="accent1">
                <a:lumMod val="75000"/>
              </a:schemeClr>
            </a:solidFill>
          </a:ln>
        </p:spPr>
        <p:txBody>
          <a:bodyPr>
            <a:normAutofit fontScale="62500" lnSpcReduction="20000"/>
          </a:bodyPr>
          <a:lstStyle/>
          <a:p>
            <a:pPr marL="0" indent="0">
              <a:buNone/>
            </a:pPr>
            <a:r>
              <a:rPr lang="en-US" dirty="0"/>
              <a:t>Commence on 24-Sept-2024</a:t>
            </a:r>
          </a:p>
          <a:p>
            <a:r>
              <a:rPr lang="en-US" dirty="0"/>
              <a:t>Weekly Tuesdays 06:00 PT (1 hour)</a:t>
            </a:r>
          </a:p>
          <a:p>
            <a:r>
              <a:rPr lang="en-US" dirty="0"/>
              <a:t>Thursdays 15:00 PT (1 hour) </a:t>
            </a:r>
          </a:p>
          <a:p>
            <a:pPr lvl="1"/>
            <a:r>
              <a:rPr lang="en-US" dirty="0"/>
              <a:t>September 24 through November 7th.</a:t>
            </a:r>
          </a:p>
        </p:txBody>
      </p:sp>
      <p:sp>
        <p:nvSpPr>
          <p:cNvPr id="19" name="Oval 18">
            <a:extLst>
              <a:ext uri="{FF2B5EF4-FFF2-40B4-BE49-F238E27FC236}">
                <a16:creationId xmlns:a16="http://schemas.microsoft.com/office/drawing/2014/main" id="{9EFF831B-0AF7-D171-C983-0D54EB61EB36}"/>
              </a:ext>
            </a:extLst>
          </p:cNvPr>
          <p:cNvSpPr/>
          <p:nvPr/>
        </p:nvSpPr>
        <p:spPr bwMode="auto">
          <a:xfrm>
            <a:off x="5486400"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152651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259854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2063771">
            <a:off x="7810502" y="3102396"/>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 </a:t>
            </a:r>
          </a:p>
        </p:txBody>
      </p:sp>
      <p:sp>
        <p:nvSpPr>
          <p:cNvPr id="14" name="Oval 13">
            <a:extLst>
              <a:ext uri="{FF2B5EF4-FFF2-40B4-BE49-F238E27FC236}">
                <a16:creationId xmlns:a16="http://schemas.microsoft.com/office/drawing/2014/main" id="{EF3A1C07-1A65-BCCD-85C3-94AA1FC5F2A8}"/>
              </a:ext>
            </a:extLst>
          </p:cNvPr>
          <p:cNvSpPr/>
          <p:nvPr/>
        </p:nvSpPr>
        <p:spPr bwMode="auto">
          <a:xfrm>
            <a:off x="6553344"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B2DEFA3A-54A1-15A7-1CC9-C062A738DF2F}"/>
              </a:ext>
            </a:extLst>
          </p:cNvPr>
          <p:cNvSpPr/>
          <p:nvPr/>
        </p:nvSpPr>
        <p:spPr bwMode="auto">
          <a:xfrm>
            <a:off x="5461127" y="298126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2" name="Oval 21">
            <a:extLst>
              <a:ext uri="{FF2B5EF4-FFF2-40B4-BE49-F238E27FC236}">
                <a16:creationId xmlns:a16="http://schemas.microsoft.com/office/drawing/2014/main" id="{27EBDA4D-39F7-8724-8664-A841F7B99407}"/>
              </a:ext>
            </a:extLst>
          </p:cNvPr>
          <p:cNvSpPr/>
          <p:nvPr/>
        </p:nvSpPr>
        <p:spPr bwMode="auto">
          <a:xfrm>
            <a:off x="6524769" y="2972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3" name="Oval 22">
            <a:extLst>
              <a:ext uri="{FF2B5EF4-FFF2-40B4-BE49-F238E27FC236}">
                <a16:creationId xmlns:a16="http://schemas.microsoft.com/office/drawing/2014/main" id="{5327F108-07CA-D2E7-28EB-FCC6245A0C50}"/>
              </a:ext>
            </a:extLst>
          </p:cNvPr>
          <p:cNvSpPr/>
          <p:nvPr/>
        </p:nvSpPr>
        <p:spPr bwMode="auto">
          <a:xfrm>
            <a:off x="5461127" y="34415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7" name="Oval 36">
            <a:extLst>
              <a:ext uri="{FF2B5EF4-FFF2-40B4-BE49-F238E27FC236}">
                <a16:creationId xmlns:a16="http://schemas.microsoft.com/office/drawing/2014/main" id="{19D8C17C-3119-9DD3-B0B2-A1FA2AFBF2C3}"/>
              </a:ext>
            </a:extLst>
          </p:cNvPr>
          <p:cNvSpPr/>
          <p:nvPr/>
        </p:nvSpPr>
        <p:spPr bwMode="auto">
          <a:xfrm>
            <a:off x="6515388" y="3429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8" name="Oval 37">
            <a:extLst>
              <a:ext uri="{FF2B5EF4-FFF2-40B4-BE49-F238E27FC236}">
                <a16:creationId xmlns:a16="http://schemas.microsoft.com/office/drawing/2014/main" id="{FD72F941-211A-D801-1B3D-CFA55ACBB7D0}"/>
              </a:ext>
            </a:extLst>
          </p:cNvPr>
          <p:cNvSpPr/>
          <p:nvPr/>
        </p:nvSpPr>
        <p:spPr bwMode="auto">
          <a:xfrm>
            <a:off x="5461127" y="38987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9" name="Oval 38">
            <a:extLst>
              <a:ext uri="{FF2B5EF4-FFF2-40B4-BE49-F238E27FC236}">
                <a16:creationId xmlns:a16="http://schemas.microsoft.com/office/drawing/2014/main" id="{95A5A9EF-6D36-874B-BF50-E2AE28992D9E}"/>
              </a:ext>
            </a:extLst>
          </p:cNvPr>
          <p:cNvSpPr/>
          <p:nvPr/>
        </p:nvSpPr>
        <p:spPr bwMode="auto">
          <a:xfrm>
            <a:off x="6515388" y="3886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0" name="Oval 39">
            <a:extLst>
              <a:ext uri="{FF2B5EF4-FFF2-40B4-BE49-F238E27FC236}">
                <a16:creationId xmlns:a16="http://schemas.microsoft.com/office/drawing/2014/main" id="{191708E5-3469-2DC0-1682-1871E19C5890}"/>
              </a:ext>
            </a:extLst>
          </p:cNvPr>
          <p:cNvSpPr/>
          <p:nvPr/>
        </p:nvSpPr>
        <p:spPr bwMode="auto">
          <a:xfrm>
            <a:off x="5461127" y="4403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1" name="Oval 40">
            <a:extLst>
              <a:ext uri="{FF2B5EF4-FFF2-40B4-BE49-F238E27FC236}">
                <a16:creationId xmlns:a16="http://schemas.microsoft.com/office/drawing/2014/main" id="{BE465FDA-FE7A-402A-F0FA-85530D164E40}"/>
              </a:ext>
            </a:extLst>
          </p:cNvPr>
          <p:cNvSpPr/>
          <p:nvPr/>
        </p:nvSpPr>
        <p:spPr bwMode="auto">
          <a:xfrm>
            <a:off x="6515388" y="439102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8703123" y="3803071"/>
            <a:ext cx="189400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sp>
        <p:nvSpPr>
          <p:cNvPr id="43" name="Oval 42">
            <a:extLst>
              <a:ext uri="{FF2B5EF4-FFF2-40B4-BE49-F238E27FC236}">
                <a16:creationId xmlns:a16="http://schemas.microsoft.com/office/drawing/2014/main" id="{00493BA5-8675-062E-C02B-ED2F6838922B}"/>
              </a:ext>
            </a:extLst>
          </p:cNvPr>
          <p:cNvSpPr/>
          <p:nvPr/>
        </p:nvSpPr>
        <p:spPr bwMode="auto">
          <a:xfrm>
            <a:off x="9220200" y="302124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4" name="Oval 43">
            <a:extLst>
              <a:ext uri="{FF2B5EF4-FFF2-40B4-BE49-F238E27FC236}">
                <a16:creationId xmlns:a16="http://schemas.microsoft.com/office/drawing/2014/main" id="{C2D5F95B-8D63-CFF0-BEFC-1FFFA18AC807}"/>
              </a:ext>
            </a:extLst>
          </p:cNvPr>
          <p:cNvSpPr/>
          <p:nvPr/>
        </p:nvSpPr>
        <p:spPr bwMode="auto">
          <a:xfrm>
            <a:off x="10210800" y="300868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TextBox 4">
            <a:extLst>
              <a:ext uri="{FF2B5EF4-FFF2-40B4-BE49-F238E27FC236}">
                <a16:creationId xmlns:a16="http://schemas.microsoft.com/office/drawing/2014/main" id="{94762DAB-C3C7-241A-DAB4-7B90463EB711}"/>
              </a:ext>
            </a:extLst>
          </p:cNvPr>
          <p:cNvSpPr txBox="1"/>
          <p:nvPr/>
        </p:nvSpPr>
        <p:spPr>
          <a:xfrm>
            <a:off x="456624" y="2311499"/>
            <a:ext cx="3581400" cy="1569660"/>
          </a:xfrm>
          <a:prstGeom prst="rect">
            <a:avLst/>
          </a:prstGeom>
          <a:solidFill>
            <a:schemeClr val="bg1">
              <a:lumMod val="95000"/>
              <a:alpha val="67000"/>
            </a:schemeClr>
          </a:solidFill>
        </p:spPr>
        <p:txBody>
          <a:bodyPr wrap="square" rtlCol="0">
            <a:spAutoFit/>
          </a:bodyPr>
          <a:lstStyle/>
          <a:p>
            <a:pPr algn="ctr"/>
            <a:endParaRPr lang="en-US" dirty="0"/>
          </a:p>
          <a:p>
            <a:pPr algn="ctr"/>
            <a:endParaRPr lang="en-US" dirty="0"/>
          </a:p>
          <a:p>
            <a:pPr algn="ctr"/>
            <a:endParaRPr lang="en-US" dirty="0"/>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9393867" y="2519391"/>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
        <p:nvSpPr>
          <p:cNvPr id="8" name="Rectangle 7">
            <a:extLst>
              <a:ext uri="{FF2B5EF4-FFF2-40B4-BE49-F238E27FC236}">
                <a16:creationId xmlns:a16="http://schemas.microsoft.com/office/drawing/2014/main" id="{089A3165-D645-B5F8-1E90-F91318BF2B3B}"/>
              </a:ext>
            </a:extLst>
          </p:cNvPr>
          <p:cNvSpPr/>
          <p:nvPr/>
        </p:nvSpPr>
        <p:spPr bwMode="auto">
          <a:xfrm>
            <a:off x="7467600" y="5181600"/>
            <a:ext cx="3657600" cy="12192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rPr>
              <a:t>22-Oct: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rPr>
              <a:t>6</a:t>
            </a:r>
            <a:r>
              <a:rPr kumimoji="0" lang="en-US" sz="24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rPr>
              <a:t> 5 4(meeting) Hours Left until the plenary!</a:t>
            </a:r>
          </a:p>
        </p:txBody>
      </p:sp>
      <p:cxnSp>
        <p:nvCxnSpPr>
          <p:cNvPr id="10" name="Straight Connector 9">
            <a:extLst>
              <a:ext uri="{FF2B5EF4-FFF2-40B4-BE49-F238E27FC236}">
                <a16:creationId xmlns:a16="http://schemas.microsoft.com/office/drawing/2014/main" id="{68CE4AD2-9076-D412-C639-88CF0102384D}"/>
              </a:ext>
            </a:extLst>
          </p:cNvPr>
          <p:cNvCxnSpPr/>
          <p:nvPr/>
        </p:nvCxnSpPr>
        <p:spPr bwMode="auto">
          <a:xfrm flipH="1">
            <a:off x="7619602" y="5703634"/>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58E90499-A6EE-342A-EA7F-5C2DC44F9A2D}"/>
              </a:ext>
            </a:extLst>
          </p:cNvPr>
          <p:cNvCxnSpPr/>
          <p:nvPr/>
        </p:nvCxnSpPr>
        <p:spPr bwMode="auto">
          <a:xfrm>
            <a:off x="7611581" y="5715000"/>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0D62A5D3-B370-1B90-9A31-482F60E13680}"/>
              </a:ext>
            </a:extLst>
          </p:cNvPr>
          <p:cNvCxnSpPr/>
          <p:nvPr/>
        </p:nvCxnSpPr>
        <p:spPr bwMode="auto">
          <a:xfrm flipH="1">
            <a:off x="7840761" y="5703634"/>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3A89C25A-E836-9689-BFE8-C4DC7D2C3D2D}"/>
              </a:ext>
            </a:extLst>
          </p:cNvPr>
          <p:cNvCxnSpPr/>
          <p:nvPr/>
        </p:nvCxnSpPr>
        <p:spPr bwMode="auto">
          <a:xfrm>
            <a:off x="7832740" y="5715000"/>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C17B2065-64D9-DC6E-F911-DE5C2000A783}"/>
              </a:ext>
            </a:extLst>
          </p:cNvPr>
          <p:cNvCxnSpPr/>
          <p:nvPr/>
        </p:nvCxnSpPr>
        <p:spPr bwMode="auto">
          <a:xfrm flipH="1">
            <a:off x="5494421" y="4473067"/>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96AF5A0C-A8B9-9A08-BB9A-7362CFF35073}"/>
              </a:ext>
            </a:extLst>
          </p:cNvPr>
          <p:cNvCxnSpPr/>
          <p:nvPr/>
        </p:nvCxnSpPr>
        <p:spPr bwMode="auto">
          <a:xfrm>
            <a:off x="5486400" y="4484433"/>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CA7115C7-0F52-FE38-440D-DFC9F1D789C8}"/>
              </a:ext>
            </a:extLst>
          </p:cNvPr>
          <p:cNvCxnSpPr/>
          <p:nvPr/>
        </p:nvCxnSpPr>
        <p:spPr bwMode="auto">
          <a:xfrm flipH="1">
            <a:off x="6561221" y="4473067"/>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3BE5FA9E-7EBB-EC2C-94EA-F76129300D45}"/>
              </a:ext>
            </a:extLst>
          </p:cNvPr>
          <p:cNvCxnSpPr/>
          <p:nvPr/>
        </p:nvCxnSpPr>
        <p:spPr bwMode="auto">
          <a:xfrm>
            <a:off x="6553200" y="4484433"/>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FDB4-A38F-78D4-52A5-A7D93255D7C2}"/>
              </a:ext>
            </a:extLst>
          </p:cNvPr>
          <p:cNvSpPr>
            <a:spLocks noGrp="1"/>
          </p:cNvSpPr>
          <p:nvPr>
            <p:ph type="title"/>
          </p:nvPr>
        </p:nvSpPr>
        <p:spPr/>
        <p:txBody>
          <a:bodyPr/>
          <a:lstStyle/>
          <a:p>
            <a:r>
              <a:rPr lang="en-US" dirty="0"/>
              <a:t>November Plenary</a:t>
            </a:r>
          </a:p>
        </p:txBody>
      </p:sp>
      <p:sp>
        <p:nvSpPr>
          <p:cNvPr id="3" name="Text Placeholder 2">
            <a:extLst>
              <a:ext uri="{FF2B5EF4-FFF2-40B4-BE49-F238E27FC236}">
                <a16:creationId xmlns:a16="http://schemas.microsoft.com/office/drawing/2014/main" id="{8B29D2C9-70D1-7AC7-CE5B-18403D198F58}"/>
              </a:ext>
            </a:extLst>
          </p:cNvPr>
          <p:cNvSpPr>
            <a:spLocks noGrp="1"/>
          </p:cNvSpPr>
          <p:nvPr>
            <p:ph type="body" sz="half" idx="1"/>
          </p:nvPr>
        </p:nvSpPr>
        <p:spPr>
          <a:xfrm>
            <a:off x="914400" y="1981200"/>
            <a:ext cx="10363200" cy="4114800"/>
          </a:xfrm>
        </p:spPr>
        <p:txBody>
          <a:bodyPr>
            <a:normAutofit lnSpcReduction="10000"/>
          </a:bodyPr>
          <a:lstStyle/>
          <a:p>
            <a:r>
              <a:rPr lang="en-US" dirty="0"/>
              <a:t>Requests so far:</a:t>
            </a:r>
          </a:p>
          <a:p>
            <a:pPr marL="342900" marR="0" lvl="0" indent="-342900">
              <a:lnSpc>
                <a:spcPct val="107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Hongwon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Huan-Bang </a:t>
            </a:r>
          </a:p>
          <a:p>
            <a:pPr marL="342900" marR="0" lvl="0" indent="-342900">
              <a:lnSpc>
                <a:spcPct val="107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Youngwan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Larry: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Li-Hsiang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Mikael</a:t>
            </a:r>
          </a:p>
          <a:p>
            <a:pPr marL="342900" marR="0" lvl="0" indent="-342900">
              <a:lnSpc>
                <a:spcPct val="107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Pooria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Pooria</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Rojan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Tero</a:t>
            </a:r>
          </a:p>
          <a:p>
            <a:pPr marL="342900" marR="0" lvl="0" indent="-342900">
              <a:lnSpc>
                <a:spcPct val="107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Youngwan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Mickael and </a:t>
            </a:r>
            <a:r>
              <a:rPr lang="en-US" sz="1800" dirty="0" err="1">
                <a:latin typeface="Calibri" panose="020F0502020204030204" pitchFamily="34" charset="0"/>
                <a:ea typeface="Calibri" panose="020F0502020204030204" pitchFamily="34" charset="0"/>
                <a:cs typeface="Times New Roman" panose="02020603050405020304" pitchFamily="18" charset="0"/>
              </a:rPr>
              <a:t>Hongwon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Riku</a:t>
            </a:r>
          </a:p>
          <a:p>
            <a:pPr lvl="0">
              <a:lnSpc>
                <a:spcPct val="107000"/>
              </a:lnSpc>
              <a:spcBef>
                <a:spcPts val="0"/>
              </a:spcBef>
              <a:spcAft>
                <a:spcPts val="0"/>
              </a:spcAft>
              <a:buFont typeface="Symbol" panose="05050102010706020507" pitchFamily="18" charset="2"/>
              <a:buChar char=""/>
            </a:pPr>
            <a:r>
              <a:rPr lang="en-US" sz="1800" dirty="0" err="1">
                <a:latin typeface="Calibri" panose="020F0502020204030204" pitchFamily="34" charset="0"/>
                <a:ea typeface="Calibri" panose="020F0502020204030204" pitchFamily="34" charset="0"/>
                <a:cs typeface="Times New Roman" panose="02020603050405020304" pitchFamily="18" charset="0"/>
              </a:rPr>
              <a:t>Kangjin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Slide Number Placeholder 3">
            <a:extLst>
              <a:ext uri="{FF2B5EF4-FFF2-40B4-BE49-F238E27FC236}">
                <a16:creationId xmlns:a16="http://schemas.microsoft.com/office/drawing/2014/main" id="{6619B953-73AF-DF86-0FA8-EDBAC3799BC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359626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18</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September 24</a:t>
            </a:r>
            <a:r>
              <a:rPr lang="en-US" sz="2800" baseline="30000" dirty="0"/>
              <a:t>th</a:t>
            </a:r>
            <a:r>
              <a:rPr lang="en-US" sz="2800" dirty="0"/>
              <a:t> through November 7th,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a:t>
            </a:r>
            <a:r>
              <a:rPr lang="en-US">
                <a:hlinkClick r:id="rId2"/>
              </a:rPr>
              <a:t>/24/15-24-0547-12-04ab-tg-4ab-agenda-sept-nov-2024</a:t>
            </a:r>
            <a:r>
              <a:rPr lang="en-US" dirty="0">
                <a:hlinkClick r:id="rId2"/>
              </a:rPr>
              <a:t>.xlsx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110055</TotalTime>
  <Words>1268</Words>
  <Application>Microsoft Office PowerPoint</Application>
  <PresentationFormat>Widescreen</PresentationFormat>
  <Paragraphs>161</Paragraphs>
  <Slides>18</Slides>
  <Notes>0</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Aptos Black</vt:lpstr>
      <vt:lpstr>Arial</vt:lpstr>
      <vt:lpstr>Bookman Old Style</vt:lpstr>
      <vt:lpstr>Calibri</vt:lpstr>
      <vt:lpstr>DejaVu Sans</vt:lpstr>
      <vt:lpstr>Monotype Sorts</vt:lpstr>
      <vt:lpstr>Open Sans</vt:lpstr>
      <vt:lpstr>Source Sans Pro SemiBold</vt:lpstr>
      <vt:lpstr>Symbol</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vt:lpstr>
      <vt:lpstr>Consolidated Comments</vt:lpstr>
      <vt:lpstr>Next Steps</vt:lpstr>
      <vt:lpstr>Call schedule, September thru November</vt:lpstr>
      <vt:lpstr>November Plenary</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1384</cp:revision>
  <cp:lastPrinted>2000-07-07T01:25:49Z</cp:lastPrinted>
  <dcterms:created xsi:type="dcterms:W3CDTF">1999-06-22T06:24:01Z</dcterms:created>
  <dcterms:modified xsi:type="dcterms:W3CDTF">2024-11-07T21:41:30Z</dcterms:modified>
  <cp:category/>
</cp:coreProperties>
</file>