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handoutMasterIdLst>
    <p:handoutMasterId r:id="rId9"/>
  </p:handoutMasterIdLst>
  <p:sldIdLst>
    <p:sldId id="259" r:id="rId2"/>
    <p:sldId id="258" r:id="rId3"/>
    <p:sldId id="295" r:id="rId4"/>
    <p:sldId id="344" r:id="rId5"/>
    <p:sldId id="346" r:id="rId6"/>
    <p:sldId id="345" r:id="rId7"/>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B36BE2"/>
    <a:srgbClr val="FF0000"/>
    <a:srgbClr val="FF40FF"/>
    <a:srgbClr val="0000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5915"/>
  </p:normalViewPr>
  <p:slideViewPr>
    <p:cSldViewPr>
      <p:cViewPr varScale="1">
        <p:scale>
          <a:sx n="128" d="100"/>
          <a:sy n="128" d="100"/>
        </p:scale>
        <p:origin x="2360" y="176"/>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_hammerschmidt@yahoo.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October 2024</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dirty="0"/>
              <a:t>V. </a:t>
            </a:r>
            <a:r>
              <a:rPr lang="en-US" altLang="en-US" dirty="0" err="1"/>
              <a:t>Kristem</a:t>
            </a:r>
            <a:r>
              <a:rPr lang="en-US" altLang="en-US" dirty="0"/>
              <a:t>, et al</a:t>
            </a:r>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a:t>
            </a:r>
            <a:r>
              <a:rPr lang="en-US" sz="1400" dirty="0"/>
              <a:t>HCS generation for Dynamic PHR</a:t>
            </a:r>
            <a:endParaRPr lang="en-US" altLang="en-US" sz="1400" dirty="0"/>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 October, 2024</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Vinod </a:t>
            </a:r>
            <a:r>
              <a:rPr lang="en-US" altLang="en-US" sz="1400" dirty="0" err="1">
                <a:latin typeface="+mj-lt"/>
              </a:rPr>
              <a:t>Kristem</a:t>
            </a:r>
            <a:r>
              <a:rPr lang="en-US" altLang="en-US" sz="1400" dirty="0">
                <a:latin typeface="+mj-lt"/>
              </a:rPr>
              <a:t>, </a:t>
            </a:r>
            <a:r>
              <a:rPr lang="en-US" altLang="en-US" sz="1400" dirty="0" err="1">
                <a:latin typeface="+mj-lt"/>
              </a:rPr>
              <a:t>Xiliang</a:t>
            </a:r>
            <a:r>
              <a:rPr lang="en-US" altLang="en-US" sz="1400" dirty="0">
                <a:latin typeface="+mj-lt"/>
              </a:rPr>
              <a:t> Luo,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a:t>
            </a:r>
            <a:r>
              <a:rPr lang="en-US" altLang="en-US" sz="1400" dirty="0">
                <a:solidFill>
                  <a:schemeClr val="tx2"/>
                </a:solidFill>
                <a:hlinkClick r:id="rId2"/>
              </a:rPr>
              <a:t> </a:t>
            </a:r>
            <a:r>
              <a:rPr lang="en-US" altLang="en-US" sz="1400" dirty="0">
                <a:solidFill>
                  <a:schemeClr val="tx2"/>
                </a:solidFill>
              </a:rPr>
              <a:t>	</a:t>
            </a:r>
            <a:r>
              <a:rPr lang="en-US" altLang="en-US" sz="1400" dirty="0" err="1">
                <a:solidFill>
                  <a:schemeClr val="tx2"/>
                </a:solidFill>
              </a:rPr>
              <a:t>vkristem@apple.com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Clarify the text on HCS generation for Dynamic PHR</a:t>
            </a:r>
          </a:p>
          <a:p>
            <a:pPr>
              <a:spcBef>
                <a:spcPts val="600"/>
              </a:spcBef>
              <a:spcAft>
                <a:spcPts val="600"/>
              </a:spcAft>
            </a:pPr>
            <a:r>
              <a:rPr lang="en-US" altLang="en-US" sz="1400" b="1" dirty="0"/>
              <a:t>Purpose:   	</a:t>
            </a:r>
            <a:r>
              <a:rPr lang="en-US" altLang="en-US" sz="1400" dirty="0"/>
              <a:t>To provide clarity in the spec text on HCS generation for dynamic PHR</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15-24-0558-01-04ab</a:t>
            </a:r>
            <a:endParaRPr lang="en-US" altLang="en-U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2634193164"/>
              </p:ext>
            </p:extLst>
          </p:nvPr>
        </p:nvGraphicFramePr>
        <p:xfrm>
          <a:off x="685800" y="908723"/>
          <a:ext cx="7774632" cy="5265333"/>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Other coexistence improvement</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Backward compatibility with enhanced ranging capable devices (ERDEVs)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Improved link budget and/or reduced air-time</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Additional channels and operating frequencies</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solidFill>
                            <a:schemeClr val="tx1"/>
                          </a:solidFill>
                          <a:effectLst/>
                          <a:latin typeface="Calibri" panose="020F0502020204030204" pitchFamily="34" charset="0"/>
                          <a:cs typeface="Calibri" panose="020F0502020204030204" pitchFamily="34" charset="0"/>
                        </a:rPr>
                        <a:t>Reduced complexity and power consumption</a:t>
                      </a:r>
                      <a:endParaRPr lang="en-US" sz="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solidFill>
                            <a:schemeClr val="tx1"/>
                          </a:solidFill>
                          <a:effectLst/>
                          <a:latin typeface="Calibri" panose="020F0502020204030204" pitchFamily="34" charset="0"/>
                          <a:cs typeface="Calibri" panose="020F0502020204030204" pitchFamily="34" charset="0"/>
                        </a:rPr>
                        <a:t>Hybrid operation with narrowband signaling to assist UWB</a:t>
                      </a:r>
                      <a:endPar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no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altLang="en-US" sz="1200" dirty="0">
                          <a:latin typeface="Calibri" panose="020F0502020204030204" pitchFamily="34" charset="0"/>
                          <a:cs typeface="Calibri" panose="020F0502020204030204" pitchFamily="34" charset="0"/>
                        </a:rPr>
                        <a:t>Clarifies the text on HCS generation for Dynamic PHR</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dirty="0"/>
              <a:t>V. </a:t>
            </a:r>
            <a:r>
              <a:rPr lang="en-US" altLang="en-US" dirty="0" err="1"/>
              <a:t>Kristem</a:t>
            </a:r>
            <a:r>
              <a:rPr lang="en-US" altLang="en-US" dirty="0"/>
              <a:t>, et al</a:t>
            </a:r>
          </a:p>
        </p:txBody>
      </p:sp>
      <p:sp>
        <p:nvSpPr>
          <p:cNvPr id="5" name="Rectangle 7">
            <a:extLst>
              <a:ext uri="{FF2B5EF4-FFF2-40B4-BE49-F238E27FC236}">
                <a16:creationId xmlns:a16="http://schemas.microsoft.com/office/drawing/2014/main" id="{4BAB6388-758B-F5DD-7509-DF02427BF696}"/>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15-24-0558-01-04ab</a:t>
            </a:r>
            <a:endParaRPr lang="en-US" altLang="en-US" sz="1400" b="1" dirty="0"/>
          </a:p>
        </p:txBody>
      </p:sp>
      <p:sp>
        <p:nvSpPr>
          <p:cNvPr id="3" name="Date Placeholder 1">
            <a:extLst>
              <a:ext uri="{FF2B5EF4-FFF2-40B4-BE49-F238E27FC236}">
                <a16:creationId xmlns:a16="http://schemas.microsoft.com/office/drawing/2014/main" id="{813BA43F-2999-89E9-6F79-5EFD9FBE091E}"/>
              </a:ext>
            </a:extLst>
          </p:cNvPr>
          <p:cNvSpPr>
            <a:spLocks noGrp="1"/>
          </p:cNvSpPr>
          <p:nvPr>
            <p:ph type="dt" sz="half" idx="10"/>
          </p:nvPr>
        </p:nvSpPr>
        <p:spPr>
          <a:xfrm>
            <a:off x="685800" y="378281"/>
            <a:ext cx="1600200" cy="215444"/>
          </a:xfrm>
        </p:spPr>
        <p:txBody>
          <a:bodyPr/>
          <a:lstStyle/>
          <a:p>
            <a:r>
              <a:rPr lang="en-US" altLang="en-US" dirty="0"/>
              <a:t>October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F593DC-EE33-2478-E0AF-A67B460BE953}"/>
              </a:ext>
            </a:extLst>
          </p:cNvPr>
          <p:cNvPicPr>
            <a:picLocks noChangeAspect="1"/>
          </p:cNvPicPr>
          <p:nvPr/>
        </p:nvPicPr>
        <p:blipFill>
          <a:blip r:embed="rId2"/>
          <a:stretch>
            <a:fillRect/>
          </a:stretch>
        </p:blipFill>
        <p:spPr>
          <a:xfrm>
            <a:off x="5493897" y="2392340"/>
            <a:ext cx="3650103" cy="4056264"/>
          </a:xfrm>
          <a:prstGeom prst="rect">
            <a:avLst/>
          </a:prstGeom>
          <a:noFill/>
          <a:ln>
            <a:solidFill>
              <a:schemeClr val="tx1"/>
            </a:solidFill>
          </a:ln>
        </p:spPr>
      </p:pic>
      <p:sp>
        <p:nvSpPr>
          <p:cNvPr id="2" name="Title 1">
            <a:extLst>
              <a:ext uri="{FF2B5EF4-FFF2-40B4-BE49-F238E27FC236}">
                <a16:creationId xmlns:a16="http://schemas.microsoft.com/office/drawing/2014/main" id="{14FB0322-0E80-2645-923F-8051C1E79616}"/>
              </a:ext>
            </a:extLst>
          </p:cNvPr>
          <p:cNvSpPr>
            <a:spLocks noGrp="1"/>
          </p:cNvSpPr>
          <p:nvPr>
            <p:ph type="title"/>
          </p:nvPr>
        </p:nvSpPr>
        <p:spPr>
          <a:xfrm>
            <a:off x="685800" y="609600"/>
            <a:ext cx="7772400" cy="533400"/>
          </a:xfrm>
        </p:spPr>
        <p:txBody>
          <a:bodyPr/>
          <a:lstStyle/>
          <a:p>
            <a:r>
              <a:rPr lang="en-US" dirty="0"/>
              <a:t>Introduction</a:t>
            </a:r>
          </a:p>
        </p:txBody>
      </p:sp>
      <p:sp>
        <p:nvSpPr>
          <p:cNvPr id="3" name="Content Placeholder 2">
            <a:extLst>
              <a:ext uri="{FF2B5EF4-FFF2-40B4-BE49-F238E27FC236}">
                <a16:creationId xmlns:a16="http://schemas.microsoft.com/office/drawing/2014/main" id="{B5F22012-4D75-48BC-D4E1-10FC5E6ECBB5}"/>
              </a:ext>
            </a:extLst>
          </p:cNvPr>
          <p:cNvSpPr>
            <a:spLocks noGrp="1"/>
          </p:cNvSpPr>
          <p:nvPr>
            <p:ph idx="1"/>
          </p:nvPr>
        </p:nvSpPr>
        <p:spPr>
          <a:xfrm>
            <a:off x="131009" y="1158875"/>
            <a:ext cx="5736391" cy="5101094"/>
          </a:xfrm>
        </p:spPr>
        <p:txBody>
          <a:bodyPr/>
          <a:lstStyle/>
          <a:p>
            <a:r>
              <a:rPr lang="en-US" sz="1800" dirty="0"/>
              <a:t>Dynamic data mode is one of the features added in IEEE 802.15.4ab</a:t>
            </a:r>
          </a:p>
          <a:p>
            <a:endParaRPr lang="en-US" sz="1800" dirty="0"/>
          </a:p>
          <a:p>
            <a:endParaRPr lang="en-US" sz="1800" dirty="0"/>
          </a:p>
          <a:p>
            <a:endParaRPr lang="en-US" sz="1800" dirty="0"/>
          </a:p>
          <a:p>
            <a:endParaRPr lang="en-US" sz="1800" dirty="0"/>
          </a:p>
          <a:p>
            <a:endParaRPr lang="en-US" sz="1800" dirty="0"/>
          </a:p>
          <a:p>
            <a:r>
              <a:rPr lang="en-US" sz="1800" dirty="0"/>
              <a:t>HCS for Dynamic data mode is generated using the CRC polynomial</a:t>
            </a:r>
            <a:endParaRPr lang="en-US" sz="1100" dirty="0">
              <a:effectLst/>
            </a:endParaRPr>
          </a:p>
          <a:p>
            <a:endParaRPr lang="en-US" sz="1800" dirty="0"/>
          </a:p>
          <a:p>
            <a:endParaRPr lang="en-US" sz="1800" dirty="0"/>
          </a:p>
          <a:p>
            <a:r>
              <a:rPr lang="en-US" sz="1800" dirty="0"/>
              <a:t>HCS generation and transmission refers to SUN OFDM PHY (Clause 21.2.4 of TG4me)</a:t>
            </a:r>
          </a:p>
          <a:p>
            <a:pPr lvl="1"/>
            <a:r>
              <a:rPr lang="en-US" sz="1400" dirty="0"/>
              <a:t>Some inconsistencies and gaps in description</a:t>
            </a:r>
          </a:p>
          <a:p>
            <a:pPr marL="0" indent="0">
              <a:buNone/>
            </a:pPr>
            <a:endParaRPr lang="en-US" sz="1200" dirty="0"/>
          </a:p>
        </p:txBody>
      </p:sp>
      <p:sp>
        <p:nvSpPr>
          <p:cNvPr id="5" name="Footer Placeholder 4">
            <a:extLst>
              <a:ext uri="{FF2B5EF4-FFF2-40B4-BE49-F238E27FC236}">
                <a16:creationId xmlns:a16="http://schemas.microsoft.com/office/drawing/2014/main" id="{096950BA-9052-A417-7570-DAD863ED9FBB}"/>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D5B996FD-4545-7621-3A67-B1CB0EA98A8A}"/>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3</a:t>
            </a:fld>
            <a:endParaRPr lang="en-US" altLang="en-US" dirty="0"/>
          </a:p>
        </p:txBody>
      </p:sp>
      <p:pic>
        <p:nvPicPr>
          <p:cNvPr id="11" name="Picture 10">
            <a:extLst>
              <a:ext uri="{FF2B5EF4-FFF2-40B4-BE49-F238E27FC236}">
                <a16:creationId xmlns:a16="http://schemas.microsoft.com/office/drawing/2014/main" id="{A2585BAB-A1DA-9795-336E-6A7F6201F0CD}"/>
              </a:ext>
            </a:extLst>
          </p:cNvPr>
          <p:cNvPicPr>
            <a:picLocks noChangeAspect="1"/>
          </p:cNvPicPr>
          <p:nvPr/>
        </p:nvPicPr>
        <p:blipFill>
          <a:blip r:embed="rId3"/>
          <a:stretch>
            <a:fillRect/>
          </a:stretch>
        </p:blipFill>
        <p:spPr>
          <a:xfrm>
            <a:off x="1042598" y="1964636"/>
            <a:ext cx="3650104" cy="1018269"/>
          </a:xfrm>
          <a:prstGeom prst="rect">
            <a:avLst/>
          </a:prstGeom>
        </p:spPr>
      </p:pic>
      <p:sp>
        <p:nvSpPr>
          <p:cNvPr id="13" name="Rectangle 7">
            <a:extLst>
              <a:ext uri="{FF2B5EF4-FFF2-40B4-BE49-F238E27FC236}">
                <a16:creationId xmlns:a16="http://schemas.microsoft.com/office/drawing/2014/main" id="{5A4A60EE-8E44-C6CB-C807-EDE74A2668C0}"/>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15-24-0558-01-04ab</a:t>
            </a:r>
            <a:endParaRPr lang="en-US" altLang="en-US" sz="14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F3006B7-6CA2-95BF-7203-CE43FFCB8842}"/>
                  </a:ext>
                </a:extLst>
              </p:cNvPr>
              <p:cNvSpPr txBox="1"/>
              <p:nvPr/>
            </p:nvSpPr>
            <p:spPr>
              <a:xfrm>
                <a:off x="2667000" y="3751985"/>
                <a:ext cx="216879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m:rPr>
                              <m:sty m:val="p"/>
                            </m:rPr>
                            <a:rPr lang="en-US" sz="1600" b="0" i="0" smtClean="0">
                              <a:latin typeface="Cambria Math" panose="02040503050406030204" pitchFamily="18" charset="0"/>
                            </a:rPr>
                            <m:t>G</m:t>
                          </m:r>
                        </m:e>
                        <m:sub>
                          <m:r>
                            <a:rPr lang="en-US" sz="1600" b="0" i="0" smtClean="0">
                              <a:latin typeface="Cambria Math" panose="02040503050406030204" pitchFamily="18" charset="0"/>
                            </a:rPr>
                            <m:t>8</m:t>
                          </m:r>
                        </m:sub>
                      </m:sSub>
                      <m:d>
                        <m:dPr>
                          <m:ctrlPr>
                            <a:rPr lang="en-US" sz="1600" b="0" i="1" smtClean="0">
                              <a:latin typeface="Cambria Math" panose="02040503050406030204" pitchFamily="18" charset="0"/>
                            </a:rPr>
                          </m:ctrlPr>
                        </m:dPr>
                        <m:e>
                          <m:r>
                            <m:rPr>
                              <m:sty m:val="p"/>
                            </m:rPr>
                            <a:rPr lang="en-US" sz="1600" b="0" i="0" smtClean="0">
                              <a:latin typeface="Cambria Math" panose="02040503050406030204" pitchFamily="18" charset="0"/>
                            </a:rPr>
                            <m:t>x</m:t>
                          </m:r>
                        </m:e>
                      </m:d>
                      <m:r>
                        <a:rPr lang="en-US" sz="1600" b="0" i="0" smtClean="0">
                          <a:latin typeface="Cambria Math" panose="02040503050406030204" pitchFamily="18" charset="0"/>
                        </a:rPr>
                        <m:t>=</m:t>
                      </m:r>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x</m:t>
                          </m:r>
                        </m:e>
                        <m:sup>
                          <m:r>
                            <a:rPr lang="en-US" sz="1600" b="0" i="0" smtClean="0">
                              <a:latin typeface="Cambria Math" panose="02040503050406030204" pitchFamily="18" charset="0"/>
                            </a:rPr>
                            <m:t>8</m:t>
                          </m:r>
                        </m:sup>
                      </m:sSup>
                      <m:r>
                        <a:rPr lang="en-US" sz="1600" b="0" i="0" smtClean="0">
                          <a:latin typeface="Cambria Math" panose="02040503050406030204" pitchFamily="18" charset="0"/>
                        </a:rPr>
                        <m:t>+</m:t>
                      </m:r>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x</m:t>
                          </m:r>
                        </m:e>
                        <m:sup>
                          <m:r>
                            <a:rPr lang="en-US" sz="1600" b="0" i="0" smtClean="0">
                              <a:latin typeface="Cambria Math" panose="02040503050406030204" pitchFamily="18" charset="0"/>
                            </a:rPr>
                            <m:t>2</m:t>
                          </m:r>
                        </m:sup>
                      </m:sSup>
                      <m:r>
                        <a:rPr lang="en-US" sz="1600" b="0" i="0" smtClean="0">
                          <a:latin typeface="Cambria Math" panose="02040503050406030204" pitchFamily="18" charset="0"/>
                        </a:rPr>
                        <m:t>+</m:t>
                      </m:r>
                      <m:r>
                        <m:rPr>
                          <m:sty m:val="p"/>
                        </m:rPr>
                        <a:rPr lang="en-US" sz="1600" b="0" i="0" smtClean="0">
                          <a:latin typeface="Cambria Math" panose="02040503050406030204" pitchFamily="18" charset="0"/>
                        </a:rPr>
                        <m:t>x</m:t>
                      </m:r>
                      <m:r>
                        <a:rPr lang="en-US" sz="1600" b="0" i="0" smtClean="0">
                          <a:latin typeface="Cambria Math" panose="02040503050406030204" pitchFamily="18" charset="0"/>
                        </a:rPr>
                        <m:t>+1</m:t>
                      </m:r>
                    </m:oMath>
                  </m:oMathPara>
                </a14:m>
                <a:endParaRPr lang="en-US" sz="16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F3006B7-6CA2-95BF-7203-CE43FFCB8842}"/>
                  </a:ext>
                </a:extLst>
              </p:cNvPr>
              <p:cNvSpPr txBox="1">
                <a:spLocks noRot="1" noChangeAspect="1" noMove="1" noResize="1" noEditPoints="1" noAdjustHandles="1" noChangeArrowheads="1" noChangeShapeType="1" noTextEdit="1"/>
              </p:cNvSpPr>
              <p:nvPr/>
            </p:nvSpPr>
            <p:spPr>
              <a:xfrm>
                <a:off x="2667000" y="3751985"/>
                <a:ext cx="2168799" cy="246221"/>
              </a:xfrm>
              <a:prstGeom prst="rect">
                <a:avLst/>
              </a:prstGeom>
              <a:blipFill>
                <a:blip r:embed="rId4"/>
                <a:stretch>
                  <a:fillRect l="-1754" r="-1754" b="-20000"/>
                </a:stretch>
              </a:blipFill>
            </p:spPr>
            <p:txBody>
              <a:bodyPr/>
              <a:lstStyle/>
              <a:p>
                <a:r>
                  <a:rPr lang="en-US">
                    <a:noFill/>
                  </a:rPr>
                  <a:t> </a:t>
                </a:r>
              </a:p>
            </p:txBody>
          </p:sp>
        </mc:Fallback>
      </mc:AlternateContent>
      <p:sp>
        <p:nvSpPr>
          <p:cNvPr id="7" name="Date Placeholder 1">
            <a:extLst>
              <a:ext uri="{FF2B5EF4-FFF2-40B4-BE49-F238E27FC236}">
                <a16:creationId xmlns:a16="http://schemas.microsoft.com/office/drawing/2014/main" id="{10376AAB-35CF-0032-FB4C-EE6FB77E37F7}"/>
              </a:ext>
            </a:extLst>
          </p:cNvPr>
          <p:cNvSpPr>
            <a:spLocks noGrp="1"/>
          </p:cNvSpPr>
          <p:nvPr>
            <p:ph type="dt" sz="half" idx="10"/>
          </p:nvPr>
        </p:nvSpPr>
        <p:spPr>
          <a:xfrm>
            <a:off x="685800" y="378281"/>
            <a:ext cx="1600200" cy="215444"/>
          </a:xfrm>
        </p:spPr>
        <p:txBody>
          <a:bodyPr/>
          <a:lstStyle/>
          <a:p>
            <a:r>
              <a:rPr lang="en-US" altLang="en-US" dirty="0"/>
              <a:t>October 2024</a:t>
            </a:r>
          </a:p>
        </p:txBody>
      </p:sp>
      <p:sp>
        <p:nvSpPr>
          <p:cNvPr id="9" name="TextBox 8">
            <a:extLst>
              <a:ext uri="{FF2B5EF4-FFF2-40B4-BE49-F238E27FC236}">
                <a16:creationId xmlns:a16="http://schemas.microsoft.com/office/drawing/2014/main" id="{269AEA3A-4000-6231-F635-5FF98EE12CFB}"/>
              </a:ext>
            </a:extLst>
          </p:cNvPr>
          <p:cNvSpPr txBox="1"/>
          <p:nvPr/>
        </p:nvSpPr>
        <p:spPr>
          <a:xfrm>
            <a:off x="6772458" y="2064583"/>
            <a:ext cx="1274708" cy="276999"/>
          </a:xfrm>
          <a:prstGeom prst="rect">
            <a:avLst/>
          </a:prstGeom>
          <a:noFill/>
        </p:spPr>
        <p:txBody>
          <a:bodyPr wrap="none" rtlCol="0">
            <a:spAutoFit/>
          </a:bodyPr>
          <a:lstStyle/>
          <a:p>
            <a:r>
              <a:rPr lang="en-US" b="1" dirty="0"/>
              <a:t>TG4ab Draft 1.0</a:t>
            </a:r>
          </a:p>
        </p:txBody>
      </p:sp>
    </p:spTree>
    <p:extLst>
      <p:ext uri="{BB962C8B-B14F-4D97-AF65-F5344CB8AC3E}">
        <p14:creationId xmlns:p14="http://schemas.microsoft.com/office/powerpoint/2010/main" val="1929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06FF-27B6-3B5B-BBE7-DF8B24834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279918-8DE2-8B14-88BC-AE4E1D69321F}"/>
              </a:ext>
            </a:extLst>
          </p:cNvPr>
          <p:cNvSpPr>
            <a:spLocks noGrp="1"/>
          </p:cNvSpPr>
          <p:nvPr>
            <p:ph type="title"/>
          </p:nvPr>
        </p:nvSpPr>
        <p:spPr>
          <a:xfrm>
            <a:off x="685800" y="609600"/>
            <a:ext cx="7772400" cy="533400"/>
          </a:xfrm>
        </p:spPr>
        <p:txBody>
          <a:bodyPr/>
          <a:lstStyle/>
          <a:p>
            <a:r>
              <a:rPr lang="en-US" dirty="0"/>
              <a:t>Gaps in description of HCS generation</a:t>
            </a:r>
          </a:p>
        </p:txBody>
      </p:sp>
      <p:sp>
        <p:nvSpPr>
          <p:cNvPr id="3" name="Content Placeholder 2">
            <a:extLst>
              <a:ext uri="{FF2B5EF4-FFF2-40B4-BE49-F238E27FC236}">
                <a16:creationId xmlns:a16="http://schemas.microsoft.com/office/drawing/2014/main" id="{98D5D6EF-5C8B-CECC-CC0C-E447FA6D3D87}"/>
              </a:ext>
            </a:extLst>
          </p:cNvPr>
          <p:cNvSpPr>
            <a:spLocks noGrp="1"/>
          </p:cNvSpPr>
          <p:nvPr>
            <p:ph idx="1"/>
          </p:nvPr>
        </p:nvSpPr>
        <p:spPr>
          <a:xfrm>
            <a:off x="147122" y="1232533"/>
            <a:ext cx="5339278" cy="3339467"/>
          </a:xfrm>
        </p:spPr>
        <p:txBody>
          <a:bodyPr/>
          <a:lstStyle/>
          <a:p>
            <a:r>
              <a:rPr lang="en-US" sz="1800" dirty="0"/>
              <a:t>HCS generation using SUN OFDM PHY (Clause 21.2.4 of TG4me)</a:t>
            </a:r>
          </a:p>
          <a:p>
            <a:pPr lvl="1"/>
            <a:r>
              <a:rPr lang="en-US" sz="1400" dirty="0"/>
              <a:t>Uses 22-bits of PHR, while 4ab uses 15-bits of PHR2</a:t>
            </a:r>
          </a:p>
          <a:p>
            <a:pPr lvl="1"/>
            <a:r>
              <a:rPr lang="en-US" sz="1400" dirty="0"/>
              <a:t>Reference to ‘</a:t>
            </a:r>
            <a:r>
              <a:rPr lang="en-US" sz="1400" i="1" dirty="0"/>
              <a:t>calculation field</a:t>
            </a:r>
            <a:r>
              <a:rPr lang="en-US" sz="1400" dirty="0"/>
              <a:t>’, which is neither defined in 4ab Draft 1.0 nor TG4me clause 21.2.4</a:t>
            </a:r>
          </a:p>
          <a:p>
            <a:pPr lvl="1"/>
            <a:r>
              <a:rPr lang="en-US" sz="1400" dirty="0"/>
              <a:t>Reference to DCN </a:t>
            </a:r>
            <a:r>
              <a:rPr lang="en-US" sz="1400" dirty="0">
                <a:effectLst/>
              </a:rPr>
              <a:t>15-14-0225-00-0000 for example generation</a:t>
            </a:r>
          </a:p>
          <a:p>
            <a:pPr lvl="2"/>
            <a:r>
              <a:rPr lang="en-US" sz="1200" dirty="0">
                <a:latin typeface="TimesNewRoman"/>
              </a:rPr>
              <a:t>HCS generation details are missing. Example sequence provided </a:t>
            </a:r>
          </a:p>
          <a:p>
            <a:pPr lvl="1"/>
            <a:r>
              <a:rPr lang="en-US" sz="1400" dirty="0"/>
              <a:t>Key detail on remainder polynomial is missing</a:t>
            </a:r>
          </a:p>
          <a:p>
            <a:pPr lvl="2"/>
            <a:r>
              <a:rPr lang="en-US" sz="1100" dirty="0"/>
              <a:t>Generates a unique </a:t>
            </a:r>
            <a:r>
              <a:rPr lang="en-US" sz="1100" i="1" dirty="0"/>
              <a:t>non-zero</a:t>
            </a:r>
            <a:r>
              <a:rPr lang="en-US" sz="1100" dirty="0"/>
              <a:t> remainder</a:t>
            </a:r>
            <a:r>
              <a:rPr lang="en-US" sz="1100" dirty="0">
                <a:effectLst/>
                <a:latin typeface="TimesNewRomanPSMT"/>
              </a:rPr>
              <a:t>, when 23-bit PHR2 is used (assuming no transmission errors)</a:t>
            </a:r>
            <a:endParaRPr lang="en-US" sz="1400" dirty="0"/>
          </a:p>
          <a:p>
            <a:endParaRPr lang="en-US" sz="1800" dirty="0"/>
          </a:p>
          <a:p>
            <a:endParaRPr lang="en-US" sz="1200" dirty="0"/>
          </a:p>
        </p:txBody>
      </p:sp>
      <p:sp>
        <p:nvSpPr>
          <p:cNvPr id="5" name="Footer Placeholder 4">
            <a:extLst>
              <a:ext uri="{FF2B5EF4-FFF2-40B4-BE49-F238E27FC236}">
                <a16:creationId xmlns:a16="http://schemas.microsoft.com/office/drawing/2014/main" id="{130850D0-EC7F-71E3-D3BB-92D9DD1C122C}"/>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1C2ACB69-0C53-98E7-B03A-6F2C284253DB}"/>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4</a:t>
            </a:fld>
            <a:endParaRPr lang="en-US" altLang="en-US" dirty="0"/>
          </a:p>
        </p:txBody>
      </p:sp>
      <p:sp>
        <p:nvSpPr>
          <p:cNvPr id="13" name="Rectangle 7">
            <a:extLst>
              <a:ext uri="{FF2B5EF4-FFF2-40B4-BE49-F238E27FC236}">
                <a16:creationId xmlns:a16="http://schemas.microsoft.com/office/drawing/2014/main" id="{D8A25B5C-33D6-A4D0-A618-B0F44F20DBE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15-24-0558-01-04ab</a:t>
            </a:r>
            <a:endParaRPr lang="en-US" altLang="en-US" sz="1400" b="1" dirty="0"/>
          </a:p>
        </p:txBody>
      </p:sp>
      <p:sp>
        <p:nvSpPr>
          <p:cNvPr id="4" name="Date Placeholder 1">
            <a:extLst>
              <a:ext uri="{FF2B5EF4-FFF2-40B4-BE49-F238E27FC236}">
                <a16:creationId xmlns:a16="http://schemas.microsoft.com/office/drawing/2014/main" id="{24B78276-C558-72F6-1B66-C99FF0C8552B}"/>
              </a:ext>
            </a:extLst>
          </p:cNvPr>
          <p:cNvSpPr>
            <a:spLocks noGrp="1"/>
          </p:cNvSpPr>
          <p:nvPr>
            <p:ph type="dt" sz="half" idx="10"/>
          </p:nvPr>
        </p:nvSpPr>
        <p:spPr>
          <a:xfrm>
            <a:off x="685800" y="378281"/>
            <a:ext cx="1600200" cy="215444"/>
          </a:xfrm>
        </p:spPr>
        <p:txBody>
          <a:bodyPr/>
          <a:lstStyle/>
          <a:p>
            <a:r>
              <a:rPr lang="en-US" altLang="en-US" dirty="0"/>
              <a:t>October 2024</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A3FF6D1-1BBD-BDB6-4562-BF370F42587A}"/>
                  </a:ext>
                </a:extLst>
              </p:cNvPr>
              <p:cNvSpPr txBox="1"/>
              <p:nvPr/>
            </p:nvSpPr>
            <p:spPr>
              <a:xfrm>
                <a:off x="5412749" y="3549134"/>
                <a:ext cx="53085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3</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oMath>
                  </m:oMathPara>
                </a14:m>
                <a:endParaRPr lang="en-US"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A3FF6D1-1BBD-BDB6-4562-BF370F42587A}"/>
                  </a:ext>
                </a:extLst>
              </p:cNvPr>
              <p:cNvSpPr txBox="1">
                <a:spLocks noRot="1" noChangeAspect="1" noMove="1" noResize="1" noEditPoints="1" noAdjustHandles="1" noChangeArrowheads="1" noChangeShapeType="1" noTextEdit="1"/>
              </p:cNvSpPr>
              <p:nvPr/>
            </p:nvSpPr>
            <p:spPr>
              <a:xfrm>
                <a:off x="5412749" y="3549134"/>
                <a:ext cx="530851" cy="184666"/>
              </a:xfrm>
              <a:prstGeom prst="rect">
                <a:avLst/>
              </a:prstGeom>
              <a:blipFill>
                <a:blip r:embed="rId2"/>
                <a:stretch>
                  <a:fillRect l="-4651" b="-625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2EB99C9C-D941-F138-6656-8F4C60C4CEA4}"/>
              </a:ext>
            </a:extLst>
          </p:cNvPr>
          <p:cNvPicPr>
            <a:picLocks noChangeAspect="1"/>
          </p:cNvPicPr>
          <p:nvPr/>
        </p:nvPicPr>
        <p:blipFill>
          <a:blip r:embed="rId3"/>
          <a:stretch>
            <a:fillRect/>
          </a:stretch>
        </p:blipFill>
        <p:spPr>
          <a:xfrm>
            <a:off x="5389907" y="1494653"/>
            <a:ext cx="3469585" cy="3868694"/>
          </a:xfrm>
          <a:prstGeom prst="rect">
            <a:avLst/>
          </a:prstGeom>
          <a:solidFill>
            <a:schemeClr val="tx1"/>
          </a:solidFill>
          <a:ln>
            <a:solidFill>
              <a:schemeClr val="tx1"/>
            </a:solidFill>
          </a:ln>
        </p:spPr>
      </p:pic>
      <p:sp>
        <p:nvSpPr>
          <p:cNvPr id="9" name="TextBox 8">
            <a:extLst>
              <a:ext uri="{FF2B5EF4-FFF2-40B4-BE49-F238E27FC236}">
                <a16:creationId xmlns:a16="http://schemas.microsoft.com/office/drawing/2014/main" id="{C9DC62F3-0F1A-63C3-D422-F0727ACFDD72}"/>
              </a:ext>
            </a:extLst>
          </p:cNvPr>
          <p:cNvSpPr txBox="1"/>
          <p:nvPr/>
        </p:nvSpPr>
        <p:spPr>
          <a:xfrm>
            <a:off x="6477000" y="1211123"/>
            <a:ext cx="1587294" cy="276999"/>
          </a:xfrm>
          <a:prstGeom prst="rect">
            <a:avLst/>
          </a:prstGeom>
          <a:noFill/>
        </p:spPr>
        <p:txBody>
          <a:bodyPr wrap="none" rtlCol="0">
            <a:spAutoFit/>
          </a:bodyPr>
          <a:lstStyle/>
          <a:p>
            <a:r>
              <a:rPr lang="en-US" b="1" dirty="0"/>
              <a:t>TG4me Clause 21.2.4</a:t>
            </a:r>
          </a:p>
        </p:txBody>
      </p:sp>
      <p:sp>
        <p:nvSpPr>
          <p:cNvPr id="12" name="TextBox 11">
            <a:extLst>
              <a:ext uri="{FF2B5EF4-FFF2-40B4-BE49-F238E27FC236}">
                <a16:creationId xmlns:a16="http://schemas.microsoft.com/office/drawing/2014/main" id="{C05F61AD-5FF4-73D2-0A34-0475BBC1BE22}"/>
              </a:ext>
            </a:extLst>
          </p:cNvPr>
          <p:cNvSpPr txBox="1"/>
          <p:nvPr/>
        </p:nvSpPr>
        <p:spPr>
          <a:xfrm>
            <a:off x="2326996" y="3964314"/>
            <a:ext cx="1446230" cy="276999"/>
          </a:xfrm>
          <a:prstGeom prst="rect">
            <a:avLst/>
          </a:prstGeom>
          <a:noFill/>
        </p:spPr>
        <p:txBody>
          <a:bodyPr wrap="none" rtlCol="0">
            <a:spAutoFit/>
          </a:bodyPr>
          <a:lstStyle/>
          <a:p>
            <a:r>
              <a:rPr lang="en-US" b="1" dirty="0"/>
              <a:t>15-14-0225r0 [B10]</a:t>
            </a:r>
          </a:p>
        </p:txBody>
      </p:sp>
      <p:pic>
        <p:nvPicPr>
          <p:cNvPr id="15" name="Picture 14">
            <a:extLst>
              <a:ext uri="{FF2B5EF4-FFF2-40B4-BE49-F238E27FC236}">
                <a16:creationId xmlns:a16="http://schemas.microsoft.com/office/drawing/2014/main" id="{56FAFDBD-95E2-F593-7299-B23BFCA12C64}"/>
              </a:ext>
            </a:extLst>
          </p:cNvPr>
          <p:cNvPicPr>
            <a:picLocks noChangeAspect="1"/>
          </p:cNvPicPr>
          <p:nvPr/>
        </p:nvPicPr>
        <p:blipFill>
          <a:blip r:embed="rId4"/>
          <a:stretch>
            <a:fillRect/>
          </a:stretch>
        </p:blipFill>
        <p:spPr>
          <a:xfrm>
            <a:off x="148968" y="4254646"/>
            <a:ext cx="2787270" cy="1129667"/>
          </a:xfrm>
          <a:prstGeom prst="rect">
            <a:avLst/>
          </a:prstGeom>
          <a:ln>
            <a:solidFill>
              <a:schemeClr val="tx1"/>
            </a:solidFill>
          </a:ln>
        </p:spPr>
      </p:pic>
      <p:pic>
        <p:nvPicPr>
          <p:cNvPr id="16" name="Picture 15">
            <a:extLst>
              <a:ext uri="{FF2B5EF4-FFF2-40B4-BE49-F238E27FC236}">
                <a16:creationId xmlns:a16="http://schemas.microsoft.com/office/drawing/2014/main" id="{B5E28C04-1426-67A3-A864-1EA983BFF271}"/>
              </a:ext>
            </a:extLst>
          </p:cNvPr>
          <p:cNvPicPr>
            <a:picLocks noChangeAspect="1"/>
          </p:cNvPicPr>
          <p:nvPr/>
        </p:nvPicPr>
        <p:blipFill>
          <a:blip r:embed="rId5"/>
          <a:stretch>
            <a:fillRect/>
          </a:stretch>
        </p:blipFill>
        <p:spPr>
          <a:xfrm>
            <a:off x="3024050" y="4254646"/>
            <a:ext cx="2122255" cy="2146154"/>
          </a:xfrm>
          <a:prstGeom prst="rect">
            <a:avLst/>
          </a:prstGeom>
          <a:ln>
            <a:solidFill>
              <a:schemeClr val="tx1"/>
            </a:solidFill>
          </a:ln>
        </p:spPr>
      </p:pic>
    </p:spTree>
    <p:extLst>
      <p:ext uri="{BB962C8B-B14F-4D97-AF65-F5344CB8AC3E}">
        <p14:creationId xmlns:p14="http://schemas.microsoft.com/office/powerpoint/2010/main" val="3330365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93DF3-F01F-CE5F-F531-3CCBB0BF5B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ACB3E-FE5F-D9AB-F902-90CCFA57446B}"/>
              </a:ext>
            </a:extLst>
          </p:cNvPr>
          <p:cNvSpPr>
            <a:spLocks noGrp="1"/>
          </p:cNvSpPr>
          <p:nvPr>
            <p:ph type="title"/>
          </p:nvPr>
        </p:nvSpPr>
        <p:spPr>
          <a:xfrm>
            <a:off x="685800" y="609600"/>
            <a:ext cx="7772400" cy="533400"/>
          </a:xfrm>
        </p:spPr>
        <p:txBody>
          <a:bodyPr/>
          <a:lstStyle/>
          <a:p>
            <a:r>
              <a:rPr lang="en-US" dirty="0"/>
              <a:t>Proposed changes to address gaps</a:t>
            </a:r>
          </a:p>
        </p:txBody>
      </p:sp>
      <p:sp>
        <p:nvSpPr>
          <p:cNvPr id="3" name="Content Placeholder 2">
            <a:extLst>
              <a:ext uri="{FF2B5EF4-FFF2-40B4-BE49-F238E27FC236}">
                <a16:creationId xmlns:a16="http://schemas.microsoft.com/office/drawing/2014/main" id="{1C6DFF51-A2DD-B7D0-2CA5-CCBA9B42A6CB}"/>
              </a:ext>
            </a:extLst>
          </p:cNvPr>
          <p:cNvSpPr>
            <a:spLocks noGrp="1"/>
          </p:cNvSpPr>
          <p:nvPr>
            <p:ph idx="1"/>
          </p:nvPr>
        </p:nvSpPr>
        <p:spPr>
          <a:xfrm>
            <a:off x="533400" y="1239641"/>
            <a:ext cx="8425070" cy="5101094"/>
          </a:xfrm>
        </p:spPr>
        <p:txBody>
          <a:bodyPr/>
          <a:lstStyle/>
          <a:p>
            <a:endParaRPr lang="en-US" sz="1800" dirty="0">
              <a:cs typeface="Arial" panose="020B0604020202020204" pitchFamily="34" charset="0"/>
            </a:endParaRPr>
          </a:p>
          <a:p>
            <a:r>
              <a:rPr lang="en-US" sz="1800" dirty="0"/>
              <a:t>DCN 15-24-0559-01-04ab-Proposed-text-to-clarify-HCS-generation</a:t>
            </a:r>
          </a:p>
          <a:p>
            <a:endParaRPr lang="en-US" sz="1800" dirty="0">
              <a:cs typeface="Arial" panose="020B0604020202020204" pitchFamily="34" charset="0"/>
            </a:endParaRPr>
          </a:p>
          <a:p>
            <a:r>
              <a:rPr lang="en-US" sz="1800" dirty="0">
                <a:cs typeface="Arial" panose="020B0604020202020204" pitchFamily="34" charset="0"/>
              </a:rPr>
              <a:t>No design change. Add text/figures to clarify generation and transmission, with example</a:t>
            </a:r>
          </a:p>
          <a:p>
            <a:pPr lvl="1"/>
            <a:r>
              <a:rPr lang="en-US" sz="1400" dirty="0">
                <a:cs typeface="Arial" panose="020B0604020202020204" pitchFamily="34" charset="0"/>
              </a:rPr>
              <a:t>Improves 4ab spec. quality and to avoid potential interop issues</a:t>
            </a:r>
            <a:endParaRPr lang="en-US" sz="1800" dirty="0"/>
          </a:p>
          <a:p>
            <a:pPr marL="0" indent="0">
              <a:buNone/>
            </a:pPr>
            <a:endParaRPr lang="en-US" sz="1800" dirty="0"/>
          </a:p>
          <a:p>
            <a:r>
              <a:rPr lang="en-US" sz="1800" dirty="0"/>
              <a:t>Replace the reference to Clause 21.2.4 with the corresponding text</a:t>
            </a:r>
          </a:p>
          <a:p>
            <a:pPr lvl="1"/>
            <a:r>
              <a:rPr lang="en-US" sz="1400" dirty="0"/>
              <a:t>Clarify the calculation field and PHR bits used for HCS generation</a:t>
            </a:r>
            <a:endParaRPr lang="en-US" sz="1800" dirty="0"/>
          </a:p>
          <a:p>
            <a:endParaRPr lang="en-US" sz="1800" dirty="0"/>
          </a:p>
          <a:p>
            <a:r>
              <a:rPr lang="en-US" sz="1800" dirty="0"/>
              <a:t>Add an example HCS generation structure, showing a typical implementation</a:t>
            </a:r>
          </a:p>
          <a:p>
            <a:pPr lvl="1"/>
            <a:r>
              <a:rPr lang="en-US" sz="1400" dirty="0"/>
              <a:t>Provide an example PHR2 sequence with HCS </a:t>
            </a:r>
          </a:p>
          <a:p>
            <a:pPr marL="457200" lvl="1" indent="0">
              <a:buNone/>
            </a:pPr>
            <a:endParaRPr lang="en-US" sz="1800" dirty="0"/>
          </a:p>
          <a:p>
            <a:r>
              <a:rPr lang="en-US" sz="1800" dirty="0"/>
              <a:t>Add missing details on the expected remainder polynomial at the receiver</a:t>
            </a:r>
          </a:p>
          <a:p>
            <a:pPr marL="0" indent="0">
              <a:buNone/>
            </a:pPr>
            <a:r>
              <a:rPr lang="en-US" sz="1400" dirty="0"/>
              <a:t> </a:t>
            </a:r>
            <a:endParaRPr lang="en-US" sz="900" dirty="0">
              <a:effectLst/>
            </a:endParaRPr>
          </a:p>
        </p:txBody>
      </p:sp>
      <p:sp>
        <p:nvSpPr>
          <p:cNvPr id="5" name="Footer Placeholder 4">
            <a:extLst>
              <a:ext uri="{FF2B5EF4-FFF2-40B4-BE49-F238E27FC236}">
                <a16:creationId xmlns:a16="http://schemas.microsoft.com/office/drawing/2014/main" id="{9AFE0599-538F-949B-3BE0-F65A9AED4214}"/>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6B5CA729-C89D-851F-C46C-60E8B523D121}"/>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5</a:t>
            </a:fld>
            <a:endParaRPr lang="en-US" altLang="en-US" dirty="0"/>
          </a:p>
        </p:txBody>
      </p:sp>
      <p:sp>
        <p:nvSpPr>
          <p:cNvPr id="13" name="Rectangle 7">
            <a:extLst>
              <a:ext uri="{FF2B5EF4-FFF2-40B4-BE49-F238E27FC236}">
                <a16:creationId xmlns:a16="http://schemas.microsoft.com/office/drawing/2014/main" id="{E4CA2358-C348-ED4B-6E68-9C1E0D9C0BDA}"/>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15-24-0558-01-04ab</a:t>
            </a:r>
            <a:endParaRPr lang="en-US" altLang="en-US" sz="1400" b="1" dirty="0"/>
          </a:p>
        </p:txBody>
      </p:sp>
      <p:sp>
        <p:nvSpPr>
          <p:cNvPr id="4" name="Date Placeholder 1">
            <a:extLst>
              <a:ext uri="{FF2B5EF4-FFF2-40B4-BE49-F238E27FC236}">
                <a16:creationId xmlns:a16="http://schemas.microsoft.com/office/drawing/2014/main" id="{9FBD4BA1-DF11-CBF9-4A5F-F2D5C34B3AAF}"/>
              </a:ext>
            </a:extLst>
          </p:cNvPr>
          <p:cNvSpPr>
            <a:spLocks noGrp="1"/>
          </p:cNvSpPr>
          <p:nvPr>
            <p:ph type="dt" sz="half" idx="10"/>
          </p:nvPr>
        </p:nvSpPr>
        <p:spPr>
          <a:xfrm>
            <a:off x="685800" y="378281"/>
            <a:ext cx="1600200" cy="215444"/>
          </a:xfrm>
        </p:spPr>
        <p:txBody>
          <a:bodyPr/>
          <a:lstStyle/>
          <a:p>
            <a:r>
              <a:rPr lang="en-US" altLang="en-US" dirty="0"/>
              <a:t>October 2024</a:t>
            </a:r>
          </a:p>
        </p:txBody>
      </p:sp>
    </p:spTree>
    <p:extLst>
      <p:ext uri="{BB962C8B-B14F-4D97-AF65-F5344CB8AC3E}">
        <p14:creationId xmlns:p14="http://schemas.microsoft.com/office/powerpoint/2010/main" val="104325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11CC-9AB5-D1B1-E688-AFECA1F7EA30}"/>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325FF22C-3351-496D-8779-B99E58FFBDFB}"/>
              </a:ext>
            </a:extLst>
          </p:cNvPr>
          <p:cNvPicPr>
            <a:picLocks noChangeAspect="1"/>
          </p:cNvPicPr>
          <p:nvPr/>
        </p:nvPicPr>
        <p:blipFill>
          <a:blip r:embed="rId2"/>
          <a:stretch>
            <a:fillRect/>
          </a:stretch>
        </p:blipFill>
        <p:spPr>
          <a:xfrm>
            <a:off x="6164723" y="3927893"/>
            <a:ext cx="2774153" cy="2244307"/>
          </a:xfrm>
          <a:prstGeom prst="rect">
            <a:avLst/>
          </a:prstGeom>
          <a:ln>
            <a:solidFill>
              <a:schemeClr val="tx1"/>
            </a:solidFill>
          </a:ln>
        </p:spPr>
      </p:pic>
      <p:sp>
        <p:nvSpPr>
          <p:cNvPr id="2" name="Title 1">
            <a:extLst>
              <a:ext uri="{FF2B5EF4-FFF2-40B4-BE49-F238E27FC236}">
                <a16:creationId xmlns:a16="http://schemas.microsoft.com/office/drawing/2014/main" id="{1BCC0236-3089-F5C0-E6FE-AFDF78D3909A}"/>
              </a:ext>
            </a:extLst>
          </p:cNvPr>
          <p:cNvSpPr>
            <a:spLocks noGrp="1"/>
          </p:cNvSpPr>
          <p:nvPr>
            <p:ph type="title"/>
          </p:nvPr>
        </p:nvSpPr>
        <p:spPr>
          <a:xfrm>
            <a:off x="685800" y="609600"/>
            <a:ext cx="7772400" cy="533400"/>
          </a:xfrm>
        </p:spPr>
        <p:txBody>
          <a:bodyPr/>
          <a:lstStyle/>
          <a:p>
            <a:r>
              <a:rPr lang="en-US" dirty="0"/>
              <a:t>Typical Implementation</a:t>
            </a:r>
          </a:p>
        </p:txBody>
      </p:sp>
      <p:sp>
        <p:nvSpPr>
          <p:cNvPr id="3" name="Content Placeholder 2">
            <a:extLst>
              <a:ext uri="{FF2B5EF4-FFF2-40B4-BE49-F238E27FC236}">
                <a16:creationId xmlns:a16="http://schemas.microsoft.com/office/drawing/2014/main" id="{753F90DC-B6BB-036B-3D53-10EAD39ED7BC}"/>
              </a:ext>
            </a:extLst>
          </p:cNvPr>
          <p:cNvSpPr>
            <a:spLocks noGrp="1"/>
          </p:cNvSpPr>
          <p:nvPr>
            <p:ph idx="1"/>
          </p:nvPr>
        </p:nvSpPr>
        <p:spPr>
          <a:xfrm>
            <a:off x="533400" y="1001171"/>
            <a:ext cx="8425070" cy="5101094"/>
          </a:xfrm>
        </p:spPr>
        <p:txBody>
          <a:bodyPr/>
          <a:lstStyle/>
          <a:p>
            <a:pPr marL="0" indent="0">
              <a:buNone/>
            </a:pPr>
            <a:endParaRPr lang="en-US" sz="2000" dirty="0"/>
          </a:p>
          <a:p>
            <a:endParaRPr lang="en-US" sz="1200" dirty="0"/>
          </a:p>
        </p:txBody>
      </p:sp>
      <p:sp>
        <p:nvSpPr>
          <p:cNvPr id="5" name="Footer Placeholder 4">
            <a:extLst>
              <a:ext uri="{FF2B5EF4-FFF2-40B4-BE49-F238E27FC236}">
                <a16:creationId xmlns:a16="http://schemas.microsoft.com/office/drawing/2014/main" id="{619AAC40-984A-6202-5584-6B13706D9F81}"/>
              </a:ext>
            </a:extLst>
          </p:cNvPr>
          <p:cNvSpPr>
            <a:spLocks noGrp="1"/>
          </p:cNvSpPr>
          <p:nvPr>
            <p:ph type="ftr" sz="quarter" idx="11"/>
          </p:nvPr>
        </p:nvSpPr>
        <p:spPr/>
        <p:txBody>
          <a:bodyPr/>
          <a:lstStyle/>
          <a:p>
            <a:r>
              <a:rPr lang="en-US" altLang="en-US" dirty="0"/>
              <a:t>V. </a:t>
            </a:r>
            <a:r>
              <a:rPr lang="en-US" altLang="en-US" dirty="0" err="1"/>
              <a:t>Kristem</a:t>
            </a:r>
            <a:r>
              <a:rPr lang="en-US" altLang="en-US" dirty="0"/>
              <a:t>, et al</a:t>
            </a:r>
          </a:p>
        </p:txBody>
      </p:sp>
      <p:sp>
        <p:nvSpPr>
          <p:cNvPr id="6" name="Slide Number Placeholder 5">
            <a:extLst>
              <a:ext uri="{FF2B5EF4-FFF2-40B4-BE49-F238E27FC236}">
                <a16:creationId xmlns:a16="http://schemas.microsoft.com/office/drawing/2014/main" id="{0F0BDC6E-F097-62B8-5FC6-E96482509D9F}"/>
              </a:ext>
            </a:extLst>
          </p:cNvPr>
          <p:cNvSpPr>
            <a:spLocks noGrp="1"/>
          </p:cNvSpPr>
          <p:nvPr>
            <p:ph type="sldNum" sz="quarter" idx="12"/>
          </p:nvPr>
        </p:nvSpPr>
        <p:spPr/>
        <p:txBody>
          <a:bodyPr/>
          <a:lstStyle/>
          <a:p>
            <a:r>
              <a:rPr lang="en-US" altLang="en-US" dirty="0"/>
              <a:t>Slide </a:t>
            </a:r>
            <a:fld id="{402C19D2-AFCD-5441-8B74-E6F734CFFA69}" type="slidenum">
              <a:rPr lang="en-US" altLang="en-US" smtClean="0"/>
              <a:pPr/>
              <a:t>6</a:t>
            </a:fld>
            <a:endParaRPr lang="en-US" altLang="en-US" dirty="0"/>
          </a:p>
        </p:txBody>
      </p:sp>
      <p:sp>
        <p:nvSpPr>
          <p:cNvPr id="13" name="Rectangle 7">
            <a:extLst>
              <a:ext uri="{FF2B5EF4-FFF2-40B4-BE49-F238E27FC236}">
                <a16:creationId xmlns:a16="http://schemas.microsoft.com/office/drawing/2014/main" id="{1DAC448D-17E9-5562-6C91-DD9EB57DB054}"/>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15-24-0558-01-04ab</a:t>
            </a:r>
            <a:endParaRPr lang="en-US" altLang="en-US" sz="1400" b="1" dirty="0"/>
          </a:p>
        </p:txBody>
      </p:sp>
      <p:sp>
        <p:nvSpPr>
          <p:cNvPr id="9" name="TextBox 8">
            <a:extLst>
              <a:ext uri="{FF2B5EF4-FFF2-40B4-BE49-F238E27FC236}">
                <a16:creationId xmlns:a16="http://schemas.microsoft.com/office/drawing/2014/main" id="{96E50D55-A3B7-9757-37DA-EDFE03739A1D}"/>
              </a:ext>
            </a:extLst>
          </p:cNvPr>
          <p:cNvSpPr txBox="1"/>
          <p:nvPr/>
        </p:nvSpPr>
        <p:spPr>
          <a:xfrm>
            <a:off x="1485902" y="1398059"/>
            <a:ext cx="6248400" cy="307777"/>
          </a:xfrm>
          <a:prstGeom prst="rect">
            <a:avLst/>
          </a:prstGeom>
          <a:noFill/>
        </p:spPr>
        <p:txBody>
          <a:bodyPr wrap="square" rtlCol="0">
            <a:spAutoFit/>
          </a:bodyPr>
          <a:lstStyle/>
          <a:p>
            <a:r>
              <a:rPr lang="en-US" sz="1400" b="1" dirty="0"/>
              <a:t>Example HCS generation (Extension of Fig. 30-2 in TG4me Clause  </a:t>
            </a:r>
            <a:r>
              <a:rPr lang="en-US" sz="1400" b="1" dirty="0">
                <a:effectLst/>
                <a:cs typeface="Times New Roman" panose="02020603050405020304" pitchFamily="18" charset="0"/>
              </a:rPr>
              <a:t>30.2.2.3.4</a:t>
            </a:r>
            <a:r>
              <a:rPr lang="en-US" sz="1400" b="1" dirty="0"/>
              <a:t>) </a:t>
            </a:r>
          </a:p>
        </p:txBody>
      </p:sp>
      <p:sp>
        <p:nvSpPr>
          <p:cNvPr id="15" name="Date Placeholder 1">
            <a:extLst>
              <a:ext uri="{FF2B5EF4-FFF2-40B4-BE49-F238E27FC236}">
                <a16:creationId xmlns:a16="http://schemas.microsoft.com/office/drawing/2014/main" id="{51D2DE96-6148-7009-D67F-5AB8D8DAC76A}"/>
              </a:ext>
            </a:extLst>
          </p:cNvPr>
          <p:cNvSpPr>
            <a:spLocks noGrp="1"/>
          </p:cNvSpPr>
          <p:nvPr>
            <p:ph type="dt" sz="half" idx="10"/>
          </p:nvPr>
        </p:nvSpPr>
        <p:spPr>
          <a:xfrm>
            <a:off x="685800" y="378281"/>
            <a:ext cx="1600200" cy="215444"/>
          </a:xfrm>
        </p:spPr>
        <p:txBody>
          <a:bodyPr/>
          <a:lstStyle/>
          <a:p>
            <a:r>
              <a:rPr lang="en-US" altLang="en-US" dirty="0"/>
              <a:t>October 2024</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0FF4EFD-5137-3825-60BC-EA5CA881B8C7}"/>
                  </a:ext>
                </a:extLst>
              </p:cNvPr>
              <p:cNvSpPr txBox="1"/>
              <p:nvPr/>
            </p:nvSpPr>
            <p:spPr>
              <a:xfrm>
                <a:off x="85382" y="3925910"/>
                <a:ext cx="6467818" cy="1018997"/>
              </a:xfrm>
              <a:prstGeom prst="rect">
                <a:avLst/>
              </a:prstGeom>
              <a:noFill/>
            </p:spPr>
            <p:txBody>
              <a:bodyPr wrap="square">
                <a:spAutoFit/>
              </a:bodyPr>
              <a:lstStyle/>
              <a:p>
                <a:pPr marL="342900" marR="0" lvl="0" indent="-342900" algn="l">
                  <a:lnSpc>
                    <a:spcPts val="1150"/>
                  </a:lnSpc>
                  <a:spcBef>
                    <a:spcPts val="0"/>
                  </a:spcBef>
                  <a:spcAft>
                    <a:spcPts val="0"/>
                  </a:spcAft>
                  <a:buFont typeface="+mj-lt"/>
                  <a:buAutoNum type="arabicParenR"/>
                </a:pPr>
                <a:r>
                  <a:rPr lang="en-US" sz="1400" dirty="0">
                    <a:solidFill>
                      <a:srgbClr val="0070C0"/>
                    </a:solidFill>
                    <a:effectLst/>
                    <a:ea typeface="Times New Roman" panose="02020603050405020304" pitchFamily="18" charset="0"/>
                    <a:cs typeface="Times New Roman" panose="02020603050405020304" pitchFamily="18" charset="0"/>
                  </a:rPr>
                  <a:t>Initialize the remainder register </a:t>
                </a:r>
                <a14:m>
                  <m:oMath xmlns:m="http://schemas.openxmlformats.org/officeDocument/2006/math">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7</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400" dirty="0">
                    <a:solidFill>
                      <a:srgbClr val="0070C0"/>
                    </a:solidFill>
                    <a:effectLst/>
                    <a:ea typeface="Times New Roman" panose="02020603050405020304" pitchFamily="18" charset="0"/>
                    <a:cs typeface="Times New Roman" panose="02020603050405020304" pitchFamily="18" charset="0"/>
                  </a:rPr>
                  <a:t> to all ones.</a:t>
                </a:r>
              </a:p>
              <a:p>
                <a:pPr marL="342900" marR="0" lvl="0" indent="-342900" algn="l">
                  <a:lnSpc>
                    <a:spcPts val="1150"/>
                  </a:lnSpc>
                  <a:spcBef>
                    <a:spcPts val="0"/>
                  </a:spcBef>
                  <a:spcAft>
                    <a:spcPts val="0"/>
                  </a:spcAft>
                  <a:buFont typeface="+mj-lt"/>
                  <a:buAutoNum type="arabicParenR"/>
                </a:pP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ts val="1150"/>
                  </a:lnSpc>
                  <a:spcBef>
                    <a:spcPts val="0"/>
                  </a:spcBef>
                  <a:spcAft>
                    <a:spcPts val="0"/>
                  </a:spcAft>
                  <a:buFont typeface="+mj-lt"/>
                  <a:buAutoNum type="arabicParenR"/>
                </a:pPr>
                <a:r>
                  <a:rPr lang="en-US" sz="1400" dirty="0">
                    <a:solidFill>
                      <a:srgbClr val="0070C0"/>
                    </a:solidFill>
                    <a:effectLst/>
                    <a:ea typeface="Times New Roman" panose="02020603050405020304" pitchFamily="18" charset="0"/>
                    <a:cs typeface="Times New Roman" panose="02020603050405020304" pitchFamily="18" charset="0"/>
                  </a:rPr>
                  <a:t>Shift the sequence </a:t>
                </a:r>
                <a14:m>
                  <m:oMath xmlns:m="http://schemas.openxmlformats.org/officeDocument/2006/math">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US" sz="1400" dirty="0">
                    <a:solidFill>
                      <a:srgbClr val="0070C0"/>
                    </a:solidFill>
                    <a:effectLst/>
                    <a:ea typeface="Times New Roman" panose="02020603050405020304" pitchFamily="18" charset="0"/>
                    <a:cs typeface="Times New Roman" panose="02020603050405020304" pitchFamily="18" charset="0"/>
                  </a:rPr>
                  <a:t> into the divider beginning with </a:t>
                </a:r>
                <a14:m>
                  <m:oMath xmlns:m="http://schemas.openxmlformats.org/officeDocument/2006/math">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n-US" sz="1400" dirty="0">
                    <a:solidFill>
                      <a:srgbClr val="0070C0"/>
                    </a:solidFill>
                    <a:effectLst/>
                    <a:ea typeface="Times New Roman" panose="02020603050405020304" pitchFamily="18" charset="0"/>
                    <a:cs typeface="Times New Roman" panose="02020603050405020304" pitchFamily="18" charset="0"/>
                  </a:rPr>
                  <a:t>.</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ts val="1150"/>
                  </a:lnSpc>
                  <a:spcBef>
                    <a:spcPts val="0"/>
                  </a:spcBef>
                  <a:spcAft>
                    <a:spcPts val="0"/>
                  </a:spcAft>
                  <a:buFont typeface="+mj-lt"/>
                  <a:buAutoNum type="arabicParenR"/>
                </a:pPr>
                <a:endParaRPr lang="en-US" sz="1400" dirty="0">
                  <a:solidFill>
                    <a:srgbClr val="0070C0"/>
                  </a:solidFill>
                  <a:effectLst/>
                  <a:ea typeface="Times New Roman" panose="02020603050405020304" pitchFamily="18" charset="0"/>
                  <a:cs typeface="Times New Roman" panose="02020603050405020304" pitchFamily="18" charset="0"/>
                </a:endParaRPr>
              </a:p>
              <a:p>
                <a:pPr marL="342900" marR="0" lvl="0" indent="-342900" algn="l">
                  <a:lnSpc>
                    <a:spcPts val="1150"/>
                  </a:lnSpc>
                  <a:spcBef>
                    <a:spcPts val="0"/>
                  </a:spcBef>
                  <a:spcAft>
                    <a:spcPts val="0"/>
                  </a:spcAft>
                  <a:buFont typeface="+mj-lt"/>
                  <a:buAutoNum type="arabicParenR"/>
                </a:pPr>
                <a:r>
                  <a:rPr lang="en-US" sz="1400" dirty="0">
                    <a:solidFill>
                      <a:srgbClr val="0070C0"/>
                    </a:solidFill>
                    <a:effectLst/>
                    <a:ea typeface="Times New Roman" panose="02020603050405020304" pitchFamily="18" charset="0"/>
                    <a:cs typeface="Times New Roman" panose="02020603050405020304" pitchFamily="18" charset="0"/>
                  </a:rPr>
                  <a:t>After the last bit, </a:t>
                </a:r>
                <a14:m>
                  <m:oMath xmlns:m="http://schemas.openxmlformats.org/officeDocument/2006/math">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14</m:t>
                        </m:r>
                      </m:sub>
                    </m:sSub>
                  </m:oMath>
                </a14:m>
                <a:r>
                  <a:rPr lang="en-US" sz="1400" dirty="0">
                    <a:solidFill>
                      <a:srgbClr val="0070C0"/>
                    </a:solidFill>
                    <a:effectLst/>
                    <a:ea typeface="Times New Roman" panose="02020603050405020304" pitchFamily="18" charset="0"/>
                    <a:cs typeface="Times New Roman" panose="02020603050405020304" pitchFamily="18" charset="0"/>
                  </a:rPr>
                  <a:t>, is shifted into the divider, the one’s complement of the remainder register contains the HCS: </a:t>
                </a:r>
                <a14:m>
                  <m:oMath xmlns:m="http://schemas.openxmlformats.org/officeDocument/2006/math">
                    <m:d>
                      <m:d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15</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16</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22</m:t>
                            </m:r>
                          </m:sub>
                        </m:sSub>
                      </m:e>
                    </m:d>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𝑟</m:t>
                        </m:r>
                      </m:e>
                      <m: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7</m:t>
                        </m:r>
                      </m:sub>
                    </m:sSub>
                    <m:r>
                      <a:rPr lang="en-US" sz="1400"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D0FF4EFD-5137-3825-60BC-EA5CA881B8C7}"/>
                  </a:ext>
                </a:extLst>
              </p:cNvPr>
              <p:cNvSpPr txBox="1">
                <a:spLocks noRot="1" noChangeAspect="1" noMove="1" noResize="1" noEditPoints="1" noAdjustHandles="1" noChangeArrowheads="1" noChangeShapeType="1" noTextEdit="1"/>
              </p:cNvSpPr>
              <p:nvPr/>
            </p:nvSpPr>
            <p:spPr>
              <a:xfrm>
                <a:off x="85382" y="3925910"/>
                <a:ext cx="6467818" cy="1018997"/>
              </a:xfrm>
              <a:prstGeom prst="rect">
                <a:avLst/>
              </a:prstGeom>
              <a:blipFill>
                <a:blip r:embed="rId4"/>
                <a:stretch>
                  <a:fillRect l="-196" t="-7407" b="-4938"/>
                </a:stretch>
              </a:blipFill>
            </p:spPr>
            <p:txBody>
              <a:bodyPr/>
              <a:lstStyle/>
              <a:p>
                <a:r>
                  <a:rPr lang="en-US">
                    <a:noFill/>
                  </a:rPr>
                  <a:t> </a:t>
                </a:r>
              </a:p>
            </p:txBody>
          </p:sp>
        </mc:Fallback>
      </mc:AlternateContent>
      <p:graphicFrame>
        <p:nvGraphicFramePr>
          <p:cNvPr id="18" name="Table 17">
            <a:extLst>
              <a:ext uri="{FF2B5EF4-FFF2-40B4-BE49-F238E27FC236}">
                <a16:creationId xmlns:a16="http://schemas.microsoft.com/office/drawing/2014/main" id="{814DCC59-7B0B-877F-961F-0D2D1C707469}"/>
              </a:ext>
            </a:extLst>
          </p:cNvPr>
          <p:cNvGraphicFramePr>
            <a:graphicFrameLocks noGrp="1"/>
          </p:cNvGraphicFramePr>
          <p:nvPr>
            <p:extLst>
              <p:ext uri="{D42A27DB-BD31-4B8C-83A1-F6EECF244321}">
                <p14:modId xmlns:p14="http://schemas.microsoft.com/office/powerpoint/2010/main" val="143791849"/>
              </p:ext>
            </p:extLst>
          </p:nvPr>
        </p:nvGraphicFramePr>
        <p:xfrm>
          <a:off x="460772" y="5424678"/>
          <a:ext cx="5281856" cy="595122"/>
        </p:xfrm>
        <a:graphic>
          <a:graphicData uri="http://schemas.openxmlformats.org/drawingml/2006/table">
            <a:tbl>
              <a:tblPr>
                <a:tableStyleId>{5C22544A-7EE6-4342-B048-85BDC9FD1C3A}</a:tableStyleId>
              </a:tblPr>
              <a:tblGrid>
                <a:gridCol w="494826">
                  <a:extLst>
                    <a:ext uri="{9D8B030D-6E8A-4147-A177-3AD203B41FA5}">
                      <a16:colId xmlns:a16="http://schemas.microsoft.com/office/drawing/2014/main" val="1479887226"/>
                    </a:ext>
                  </a:extLst>
                </a:gridCol>
                <a:gridCol w="494826">
                  <a:extLst>
                    <a:ext uri="{9D8B030D-6E8A-4147-A177-3AD203B41FA5}">
                      <a16:colId xmlns:a16="http://schemas.microsoft.com/office/drawing/2014/main" val="4057934963"/>
                    </a:ext>
                  </a:extLst>
                </a:gridCol>
                <a:gridCol w="192270">
                  <a:extLst>
                    <a:ext uri="{9D8B030D-6E8A-4147-A177-3AD203B41FA5}">
                      <a16:colId xmlns:a16="http://schemas.microsoft.com/office/drawing/2014/main" val="2620010561"/>
                    </a:ext>
                  </a:extLst>
                </a:gridCol>
                <a:gridCol w="192270">
                  <a:extLst>
                    <a:ext uri="{9D8B030D-6E8A-4147-A177-3AD203B41FA5}">
                      <a16:colId xmlns:a16="http://schemas.microsoft.com/office/drawing/2014/main" val="283234703"/>
                    </a:ext>
                  </a:extLst>
                </a:gridCol>
                <a:gridCol w="192270">
                  <a:extLst>
                    <a:ext uri="{9D8B030D-6E8A-4147-A177-3AD203B41FA5}">
                      <a16:colId xmlns:a16="http://schemas.microsoft.com/office/drawing/2014/main" val="3668331364"/>
                    </a:ext>
                  </a:extLst>
                </a:gridCol>
                <a:gridCol w="192270">
                  <a:extLst>
                    <a:ext uri="{9D8B030D-6E8A-4147-A177-3AD203B41FA5}">
                      <a16:colId xmlns:a16="http://schemas.microsoft.com/office/drawing/2014/main" val="1530318585"/>
                    </a:ext>
                  </a:extLst>
                </a:gridCol>
                <a:gridCol w="192270">
                  <a:extLst>
                    <a:ext uri="{9D8B030D-6E8A-4147-A177-3AD203B41FA5}">
                      <a16:colId xmlns:a16="http://schemas.microsoft.com/office/drawing/2014/main" val="45281889"/>
                    </a:ext>
                  </a:extLst>
                </a:gridCol>
                <a:gridCol w="192270">
                  <a:extLst>
                    <a:ext uri="{9D8B030D-6E8A-4147-A177-3AD203B41FA5}">
                      <a16:colId xmlns:a16="http://schemas.microsoft.com/office/drawing/2014/main" val="2442114042"/>
                    </a:ext>
                  </a:extLst>
                </a:gridCol>
                <a:gridCol w="192270">
                  <a:extLst>
                    <a:ext uri="{9D8B030D-6E8A-4147-A177-3AD203B41FA5}">
                      <a16:colId xmlns:a16="http://schemas.microsoft.com/office/drawing/2014/main" val="3609200956"/>
                    </a:ext>
                  </a:extLst>
                </a:gridCol>
                <a:gridCol w="192270">
                  <a:extLst>
                    <a:ext uri="{9D8B030D-6E8A-4147-A177-3AD203B41FA5}">
                      <a16:colId xmlns:a16="http://schemas.microsoft.com/office/drawing/2014/main" val="3868237926"/>
                    </a:ext>
                  </a:extLst>
                </a:gridCol>
                <a:gridCol w="192270">
                  <a:extLst>
                    <a:ext uri="{9D8B030D-6E8A-4147-A177-3AD203B41FA5}">
                      <a16:colId xmlns:a16="http://schemas.microsoft.com/office/drawing/2014/main" val="3367630396"/>
                    </a:ext>
                  </a:extLst>
                </a:gridCol>
                <a:gridCol w="192270">
                  <a:extLst>
                    <a:ext uri="{9D8B030D-6E8A-4147-A177-3AD203B41FA5}">
                      <a16:colId xmlns:a16="http://schemas.microsoft.com/office/drawing/2014/main" val="655148232"/>
                    </a:ext>
                  </a:extLst>
                </a:gridCol>
                <a:gridCol w="192270">
                  <a:extLst>
                    <a:ext uri="{9D8B030D-6E8A-4147-A177-3AD203B41FA5}">
                      <a16:colId xmlns:a16="http://schemas.microsoft.com/office/drawing/2014/main" val="3142913837"/>
                    </a:ext>
                  </a:extLst>
                </a:gridCol>
                <a:gridCol w="212483">
                  <a:extLst>
                    <a:ext uri="{9D8B030D-6E8A-4147-A177-3AD203B41FA5}">
                      <a16:colId xmlns:a16="http://schemas.microsoft.com/office/drawing/2014/main" val="680796644"/>
                    </a:ext>
                  </a:extLst>
                </a:gridCol>
                <a:gridCol w="327459">
                  <a:extLst>
                    <a:ext uri="{9D8B030D-6E8A-4147-A177-3AD203B41FA5}">
                      <a16:colId xmlns:a16="http://schemas.microsoft.com/office/drawing/2014/main" val="2905236464"/>
                    </a:ext>
                  </a:extLst>
                </a:gridCol>
                <a:gridCol w="261967">
                  <a:extLst>
                    <a:ext uri="{9D8B030D-6E8A-4147-A177-3AD203B41FA5}">
                      <a16:colId xmlns:a16="http://schemas.microsoft.com/office/drawing/2014/main" val="2915704893"/>
                    </a:ext>
                  </a:extLst>
                </a:gridCol>
                <a:gridCol w="196475">
                  <a:extLst>
                    <a:ext uri="{9D8B030D-6E8A-4147-A177-3AD203B41FA5}">
                      <a16:colId xmlns:a16="http://schemas.microsoft.com/office/drawing/2014/main" val="4097423099"/>
                    </a:ext>
                  </a:extLst>
                </a:gridCol>
                <a:gridCol w="196475">
                  <a:extLst>
                    <a:ext uri="{9D8B030D-6E8A-4147-A177-3AD203B41FA5}">
                      <a16:colId xmlns:a16="http://schemas.microsoft.com/office/drawing/2014/main" val="2051227664"/>
                    </a:ext>
                  </a:extLst>
                </a:gridCol>
                <a:gridCol w="196475">
                  <a:extLst>
                    <a:ext uri="{9D8B030D-6E8A-4147-A177-3AD203B41FA5}">
                      <a16:colId xmlns:a16="http://schemas.microsoft.com/office/drawing/2014/main" val="3188758118"/>
                    </a:ext>
                  </a:extLst>
                </a:gridCol>
                <a:gridCol w="196475">
                  <a:extLst>
                    <a:ext uri="{9D8B030D-6E8A-4147-A177-3AD203B41FA5}">
                      <a16:colId xmlns:a16="http://schemas.microsoft.com/office/drawing/2014/main" val="1468247212"/>
                    </a:ext>
                  </a:extLst>
                </a:gridCol>
                <a:gridCol w="196475">
                  <a:extLst>
                    <a:ext uri="{9D8B030D-6E8A-4147-A177-3AD203B41FA5}">
                      <a16:colId xmlns:a16="http://schemas.microsoft.com/office/drawing/2014/main" val="2525066609"/>
                    </a:ext>
                  </a:extLst>
                </a:gridCol>
                <a:gridCol w="196475">
                  <a:extLst>
                    <a:ext uri="{9D8B030D-6E8A-4147-A177-3AD203B41FA5}">
                      <a16:colId xmlns:a16="http://schemas.microsoft.com/office/drawing/2014/main" val="3367315984"/>
                    </a:ext>
                  </a:extLst>
                </a:gridCol>
                <a:gridCol w="196475">
                  <a:extLst>
                    <a:ext uri="{9D8B030D-6E8A-4147-A177-3AD203B41FA5}">
                      <a16:colId xmlns:a16="http://schemas.microsoft.com/office/drawing/2014/main" val="1960431599"/>
                    </a:ext>
                  </a:extLst>
                </a:gridCol>
              </a:tblGrid>
              <a:tr h="245745">
                <a:tc>
                  <a:txBody>
                    <a:bodyPr/>
                    <a:lstStyle/>
                    <a:p>
                      <a:pPr marL="0" marR="0" algn="l">
                        <a:lnSpc>
                          <a:spcPct val="115000"/>
                        </a:lnSpc>
                        <a:spcBef>
                          <a:spcPts val="0"/>
                        </a:spcBef>
                        <a:spcAft>
                          <a:spcPts val="1000"/>
                        </a:spcAft>
                      </a:pPr>
                      <a:r>
                        <a:rPr lang="en-US" sz="1200">
                          <a:ln>
                            <a:noFill/>
                          </a:ln>
                          <a:effectLst/>
                        </a:rPr>
                        <a:t>Bits: 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dirty="0">
                          <a:ln>
                            <a:noFill/>
                          </a:ln>
                          <a:effectLst/>
                        </a:rPr>
                        <a:t>1</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gridSpan="12">
                  <a:txBody>
                    <a:bodyPr/>
                    <a:lstStyle/>
                    <a:p>
                      <a:pPr marL="0" marR="0" algn="l">
                        <a:lnSpc>
                          <a:spcPct val="115000"/>
                        </a:lnSpc>
                        <a:spcBef>
                          <a:spcPts val="0"/>
                        </a:spcBef>
                        <a:spcAft>
                          <a:spcPts val="1000"/>
                        </a:spcAft>
                      </a:pPr>
                      <a:r>
                        <a:rPr lang="en-US" sz="1200" dirty="0">
                          <a:ln>
                            <a:noFill/>
                          </a:ln>
                          <a:effectLst/>
                        </a:rPr>
                        <a:t>2-13</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1000"/>
                        </a:spcAft>
                      </a:pPr>
                      <a:r>
                        <a:rPr lang="en-US" sz="1200" dirty="0">
                          <a:ln>
                            <a:noFill/>
                          </a:ln>
                          <a:effectLst/>
                        </a:rPr>
                        <a:t>14</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gridSpan="8">
                  <a:txBody>
                    <a:bodyPr/>
                    <a:lstStyle/>
                    <a:p>
                      <a:pPr marL="0" marR="0" algn="l">
                        <a:lnSpc>
                          <a:spcPct val="115000"/>
                        </a:lnSpc>
                        <a:spcBef>
                          <a:spcPts val="0"/>
                        </a:spcBef>
                        <a:spcAft>
                          <a:spcPts val="1000"/>
                        </a:spcAft>
                      </a:pPr>
                      <a:r>
                        <a:rPr lang="en-US" sz="1200" dirty="0">
                          <a:ln>
                            <a:noFill/>
                          </a:ln>
                          <a:effectLst/>
                        </a:rPr>
                        <a:t>15-22</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5769903"/>
                  </a:ext>
                </a:extLst>
              </a:tr>
              <a:tr h="0">
                <a:tc>
                  <a:txBody>
                    <a:bodyPr/>
                    <a:lstStyle/>
                    <a:p>
                      <a:pPr marL="0" marR="0" algn="l">
                        <a:lnSpc>
                          <a:spcPct val="115000"/>
                        </a:lnSpc>
                        <a:spcBef>
                          <a:spcPts val="0"/>
                        </a:spcBef>
                        <a:spcAft>
                          <a:spcPts val="1000"/>
                        </a:spcAft>
                      </a:pPr>
                      <a:r>
                        <a:rPr lang="en-US" sz="1200" dirty="0">
                          <a:ln>
                            <a:noFill/>
                          </a:ln>
                          <a:effectLst/>
                        </a:rPr>
                        <a:t>0</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1</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a:ln>
                            <a:noFill/>
                          </a:ln>
                          <a:effectLst/>
                        </a:rPr>
                        <a:t>0</a:t>
                      </a:r>
                      <a:endParaRPr lang="en-US" sz="120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tc>
                  <a:txBody>
                    <a:bodyPr/>
                    <a:lstStyle/>
                    <a:p>
                      <a:pPr marL="0" marR="0" algn="l">
                        <a:lnSpc>
                          <a:spcPct val="115000"/>
                        </a:lnSpc>
                        <a:spcBef>
                          <a:spcPts val="0"/>
                        </a:spcBef>
                        <a:spcAft>
                          <a:spcPts val="1000"/>
                        </a:spcAft>
                      </a:pPr>
                      <a:r>
                        <a:rPr lang="en-US" sz="1200" dirty="0">
                          <a:ln>
                            <a:noFill/>
                          </a:ln>
                          <a:effectLst/>
                        </a:rPr>
                        <a:t>0</a:t>
                      </a:r>
                      <a:endParaRPr lang="en-US" sz="1200" dirty="0">
                        <a:ln>
                          <a:noFill/>
                        </a:ln>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accent1">
                        <a:tint val="20000"/>
                      </a:schemeClr>
                    </a:solidFill>
                  </a:tcPr>
                </a:tc>
                <a:extLst>
                  <a:ext uri="{0D108BD9-81ED-4DB2-BD59-A6C34878D82A}">
                    <a16:rowId xmlns:a16="http://schemas.microsoft.com/office/drawing/2014/main" val="320022966"/>
                  </a:ext>
                </a:extLst>
              </a:tr>
            </a:tbl>
          </a:graphicData>
        </a:graphic>
      </p:graphicFrame>
      <p:sp>
        <p:nvSpPr>
          <p:cNvPr id="19" name="TextBox 18">
            <a:extLst>
              <a:ext uri="{FF2B5EF4-FFF2-40B4-BE49-F238E27FC236}">
                <a16:creationId xmlns:a16="http://schemas.microsoft.com/office/drawing/2014/main" id="{24DFC2A9-2BBB-E68E-8536-25EB0D72982B}"/>
              </a:ext>
            </a:extLst>
          </p:cNvPr>
          <p:cNvSpPr txBox="1"/>
          <p:nvPr/>
        </p:nvSpPr>
        <p:spPr>
          <a:xfrm>
            <a:off x="262685" y="5051530"/>
            <a:ext cx="5678029" cy="307777"/>
          </a:xfrm>
          <a:prstGeom prst="rect">
            <a:avLst/>
          </a:prstGeom>
          <a:noFill/>
        </p:spPr>
        <p:txBody>
          <a:bodyPr wrap="none" rtlCol="0">
            <a:spAutoFit/>
          </a:bodyPr>
          <a:lstStyle/>
          <a:p>
            <a:r>
              <a:rPr lang="en-US" sz="1400" b="1" dirty="0"/>
              <a:t>Example PHR2 with HCS (Similar to Fig. 22-5 in TG4me Clause 22.2.3)</a:t>
            </a:r>
          </a:p>
        </p:txBody>
      </p:sp>
      <p:sp>
        <p:nvSpPr>
          <p:cNvPr id="20" name="TextBox 19">
            <a:extLst>
              <a:ext uri="{FF2B5EF4-FFF2-40B4-BE49-F238E27FC236}">
                <a16:creationId xmlns:a16="http://schemas.microsoft.com/office/drawing/2014/main" id="{5218FB62-6AA8-5DF9-45EB-8C1D17922A28}"/>
              </a:ext>
            </a:extLst>
          </p:cNvPr>
          <p:cNvSpPr txBox="1"/>
          <p:nvPr/>
        </p:nvSpPr>
        <p:spPr>
          <a:xfrm>
            <a:off x="6758152" y="3643458"/>
            <a:ext cx="1818126" cy="276999"/>
          </a:xfrm>
          <a:prstGeom prst="rect">
            <a:avLst/>
          </a:prstGeom>
          <a:noFill/>
        </p:spPr>
        <p:txBody>
          <a:bodyPr wrap="none" rtlCol="0">
            <a:spAutoFit/>
          </a:bodyPr>
          <a:lstStyle/>
          <a:p>
            <a:r>
              <a:rPr lang="en-US" b="1" dirty="0"/>
              <a:t>TG4me Clause 30.2.2.3.4</a:t>
            </a:r>
          </a:p>
        </p:txBody>
      </p:sp>
      <p:sp>
        <p:nvSpPr>
          <p:cNvPr id="21" name="TextBox 20">
            <a:extLst>
              <a:ext uri="{FF2B5EF4-FFF2-40B4-BE49-F238E27FC236}">
                <a16:creationId xmlns:a16="http://schemas.microsoft.com/office/drawing/2014/main" id="{D30173D1-27D1-B4EC-DF75-366E368126F4}"/>
              </a:ext>
            </a:extLst>
          </p:cNvPr>
          <p:cNvSpPr txBox="1"/>
          <p:nvPr/>
        </p:nvSpPr>
        <p:spPr>
          <a:xfrm>
            <a:off x="85382" y="6168217"/>
            <a:ext cx="8281306" cy="307777"/>
          </a:xfrm>
          <a:prstGeom prst="rect">
            <a:avLst/>
          </a:prstGeom>
          <a:noFill/>
        </p:spPr>
        <p:txBody>
          <a:bodyPr wrap="none" rtlCol="0">
            <a:spAutoFit/>
          </a:bodyPr>
          <a:lstStyle/>
          <a:p>
            <a:pPr marL="285750" indent="-285750">
              <a:buFont typeface="Arial" panose="020B0604020202020204" pitchFamily="34" charset="0"/>
              <a:buChar char="•"/>
            </a:pPr>
            <a:r>
              <a:rPr lang="en-US" sz="1400" b="1" dirty="0"/>
              <a:t>Unique remainder polynomial of                                                 (HCS output of 0x0C) with 23-bit PHR2 </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CCF85FF1-66C5-F4CA-9FEF-6B777A4705A8}"/>
                  </a:ext>
                </a:extLst>
              </p:cNvPr>
              <p:cNvSpPr txBox="1"/>
              <p:nvPr/>
            </p:nvSpPr>
            <p:spPr>
              <a:xfrm>
                <a:off x="3040348" y="6205819"/>
                <a:ext cx="2065052" cy="223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400" i="1"/>
                          </m:ctrlPr>
                        </m:sSupPr>
                        <m:e>
                          <m:r>
                            <a:rPr lang="en-US" sz="1400" i="1"/>
                            <m:t>𝑥</m:t>
                          </m:r>
                        </m:e>
                        <m:sup>
                          <m:r>
                            <a:rPr lang="en-US" sz="1400" i="1"/>
                            <m:t>7</m:t>
                          </m:r>
                        </m:sup>
                      </m:sSup>
                      <m:r>
                        <a:rPr lang="en-US" sz="1400" i="1"/>
                        <m:t>+</m:t>
                      </m:r>
                      <m:sSup>
                        <m:sSupPr>
                          <m:ctrlPr>
                            <a:rPr lang="en-US" sz="1400" i="1"/>
                          </m:ctrlPr>
                        </m:sSupPr>
                        <m:e>
                          <m:r>
                            <a:rPr lang="en-US" sz="1400" i="1"/>
                            <m:t>𝑥</m:t>
                          </m:r>
                        </m:e>
                        <m:sup>
                          <m:r>
                            <a:rPr lang="en-US" sz="1400" i="1"/>
                            <m:t>6</m:t>
                          </m:r>
                        </m:sup>
                      </m:sSup>
                      <m:r>
                        <a:rPr lang="en-US" sz="1400" i="1"/>
                        <m:t>+</m:t>
                      </m:r>
                      <m:sSup>
                        <m:sSupPr>
                          <m:ctrlPr>
                            <a:rPr lang="en-US" sz="1400" i="1"/>
                          </m:ctrlPr>
                        </m:sSupPr>
                        <m:e>
                          <m:r>
                            <a:rPr lang="en-US" sz="1400" i="1"/>
                            <m:t>𝑥</m:t>
                          </m:r>
                        </m:e>
                        <m:sup>
                          <m:r>
                            <a:rPr lang="en-US" sz="1400" i="1"/>
                            <m:t>5</m:t>
                          </m:r>
                        </m:sup>
                      </m:sSup>
                      <m:r>
                        <a:rPr lang="en-US" sz="1400" i="1"/>
                        <m:t>+</m:t>
                      </m:r>
                      <m:sSup>
                        <m:sSupPr>
                          <m:ctrlPr>
                            <a:rPr lang="en-US" sz="1400" i="1"/>
                          </m:ctrlPr>
                        </m:sSupPr>
                        <m:e>
                          <m:r>
                            <a:rPr lang="en-US" sz="1400" i="1"/>
                            <m:t>𝑥</m:t>
                          </m:r>
                        </m:e>
                        <m:sup>
                          <m:r>
                            <a:rPr lang="en-US" sz="1400" i="1"/>
                            <m:t>4</m:t>
                          </m:r>
                        </m:sup>
                      </m:sSup>
                      <m:r>
                        <a:rPr lang="en-US" sz="1400" i="1"/>
                        <m:t>+</m:t>
                      </m:r>
                      <m:r>
                        <a:rPr lang="en-US" sz="1400" i="1"/>
                        <m:t>𝑥</m:t>
                      </m:r>
                      <m:r>
                        <a:rPr lang="en-US" sz="1400" i="1"/>
                        <m:t>+1</m:t>
                      </m:r>
                    </m:oMath>
                  </m:oMathPara>
                </a14:m>
                <a:endParaRPr lang="en-US" sz="1400" dirty="0">
                  <a:latin typeface="Arial" panose="020B0604020202020204" pitchFamily="34" charset="0"/>
                  <a:cs typeface="Arial" panose="020B0604020202020204" pitchFamily="34" charset="0"/>
                </a:endParaRPr>
              </a:p>
            </p:txBody>
          </p:sp>
        </mc:Choice>
        <mc:Fallback>
          <p:sp>
            <p:nvSpPr>
              <p:cNvPr id="22" name="TextBox 21">
                <a:extLst>
                  <a:ext uri="{FF2B5EF4-FFF2-40B4-BE49-F238E27FC236}">
                    <a16:creationId xmlns:a16="http://schemas.microsoft.com/office/drawing/2014/main" id="{CCF85FF1-66C5-F4CA-9FEF-6B777A4705A8}"/>
                  </a:ext>
                </a:extLst>
              </p:cNvPr>
              <p:cNvSpPr txBox="1">
                <a:spLocks noRot="1" noChangeAspect="1" noMove="1" noResize="1" noEditPoints="1" noAdjustHandles="1" noChangeArrowheads="1" noChangeShapeType="1" noTextEdit="1"/>
              </p:cNvSpPr>
              <p:nvPr/>
            </p:nvSpPr>
            <p:spPr>
              <a:xfrm>
                <a:off x="3040348" y="6205819"/>
                <a:ext cx="2065052" cy="223459"/>
              </a:xfrm>
              <a:prstGeom prst="rect">
                <a:avLst/>
              </a:prstGeom>
              <a:blipFill>
                <a:blip r:embed="rId5"/>
                <a:stretch>
                  <a:fillRect l="-610" r="-1220" b="-5263"/>
                </a:stretch>
              </a:blipFill>
            </p:spPr>
            <p:txBody>
              <a:bodyPr/>
              <a:lstStyle/>
              <a:p>
                <a:r>
                  <a:rPr lang="en-US">
                    <a:noFill/>
                  </a:rPr>
                  <a:t> </a:t>
                </a:r>
              </a:p>
            </p:txBody>
          </p:sp>
        </mc:Fallback>
      </mc:AlternateContent>
      <p:pic>
        <p:nvPicPr>
          <p:cNvPr id="7" name="Picture 6" descr="A black background with a black square&#10;&#10;Description automatically generated with medium confidence">
            <a:extLst>
              <a:ext uri="{FF2B5EF4-FFF2-40B4-BE49-F238E27FC236}">
                <a16:creationId xmlns:a16="http://schemas.microsoft.com/office/drawing/2014/main" id="{4A270CBB-ADAC-C739-F4B8-817FDD105EC9}"/>
              </a:ext>
            </a:extLst>
          </p:cNvPr>
          <p:cNvPicPr>
            <a:picLocks noChangeAspect="1"/>
          </p:cNvPicPr>
          <p:nvPr/>
        </p:nvPicPr>
        <p:blipFill>
          <a:blip r:embed="rId6"/>
          <a:stretch>
            <a:fillRect/>
          </a:stretch>
        </p:blipFill>
        <p:spPr>
          <a:xfrm>
            <a:off x="1751647" y="1705836"/>
            <a:ext cx="6092538" cy="1955401"/>
          </a:xfrm>
          <a:prstGeom prst="rect">
            <a:avLst/>
          </a:prstGeom>
        </p:spPr>
      </p:pic>
    </p:spTree>
    <p:extLst>
      <p:ext uri="{BB962C8B-B14F-4D97-AF65-F5344CB8AC3E}">
        <p14:creationId xmlns:p14="http://schemas.microsoft.com/office/powerpoint/2010/main" val="270642439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66343</TotalTime>
  <Words>808</Words>
  <Application>Microsoft Macintosh PowerPoint</Application>
  <PresentationFormat>On-screen Show (4:3)</PresentationFormat>
  <Paragraphs>132</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Cambria Math</vt:lpstr>
      <vt:lpstr>Times New Roman</vt:lpstr>
      <vt:lpstr>TimesNewRoman</vt:lpstr>
      <vt:lpstr>TimesNewRomanPSMT</vt:lpstr>
      <vt:lpstr>Office Theme</vt:lpstr>
      <vt:lpstr>PowerPoint Presentation</vt:lpstr>
      <vt:lpstr>PowerPoint Presentation</vt:lpstr>
      <vt:lpstr>Introduction</vt:lpstr>
      <vt:lpstr>Gaps in description of HCS generation</vt:lpstr>
      <vt:lpstr>Proposed changes to address gaps</vt:lpstr>
      <vt:lpstr>Typical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Vinod Kristem</cp:lastModifiedBy>
  <cp:revision>1518</cp:revision>
  <cp:lastPrinted>1998-02-10T13:28:06Z</cp:lastPrinted>
  <dcterms:created xsi:type="dcterms:W3CDTF">2021-07-16T20:39:58Z</dcterms:created>
  <dcterms:modified xsi:type="dcterms:W3CDTF">2024-10-10T21:33:47Z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