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30"/>
  </p:notesMasterIdLst>
  <p:sldIdLst>
    <p:sldId id="259" r:id="rId5"/>
    <p:sldId id="258" r:id="rId6"/>
    <p:sldId id="5610" r:id="rId7"/>
    <p:sldId id="5833" r:id="rId8"/>
    <p:sldId id="284" r:id="rId9"/>
    <p:sldId id="281" r:id="rId10"/>
    <p:sldId id="271" r:id="rId11"/>
    <p:sldId id="273" r:id="rId12"/>
    <p:sldId id="274" r:id="rId13"/>
    <p:sldId id="282" r:id="rId14"/>
    <p:sldId id="276" r:id="rId15"/>
    <p:sldId id="262" r:id="rId16"/>
    <p:sldId id="263" r:id="rId17"/>
    <p:sldId id="264" r:id="rId18"/>
    <p:sldId id="5084" r:id="rId19"/>
    <p:sldId id="5836" r:id="rId20"/>
    <p:sldId id="5851" r:id="rId21"/>
    <p:sldId id="5852" r:id="rId22"/>
    <p:sldId id="5845" r:id="rId23"/>
    <p:sldId id="5842" r:id="rId24"/>
    <p:sldId id="5621" r:id="rId25"/>
    <p:sldId id="256" r:id="rId26"/>
    <p:sldId id="5854" r:id="rId27"/>
    <p:sldId id="5830" r:id="rId28"/>
    <p:sldId id="4944" r:id="rId29"/>
  </p:sldIdLst>
  <p:sldSz cx="9144000" cy="6858000" type="screen4x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44" autoAdjust="0"/>
    <p:restoredTop sz="94660"/>
  </p:normalViewPr>
  <p:slideViewPr>
    <p:cSldViewPr snapToGrid="0" showGuides="1">
      <p:cViewPr varScale="1">
        <p:scale>
          <a:sx n="75" d="100"/>
          <a:sy n="75" d="100"/>
        </p:scale>
        <p:origin x="1022" y="32"/>
      </p:cViewPr>
      <p:guideLst>
        <p:guide orient="horz" pos="2183"/>
        <p:guide pos="2880"/>
      </p:guideLst>
    </p:cSldViewPr>
  </p:slideViewPr>
  <p:notesTextViewPr>
    <p:cViewPr>
      <p:scale>
        <a:sx n="1" d="1"/>
        <a:sy n="1" d="1"/>
      </p:scale>
      <p:origin x="0" y="0"/>
    </p:cViewPr>
  </p:notesTextViewPr>
  <p:sorterViewPr>
    <p:cViewPr varScale="1">
      <p:scale>
        <a:sx n="1" d="1"/>
        <a:sy n="1" d="1"/>
      </p:scale>
      <p:origin x="0" y="0"/>
    </p:cViewPr>
  </p:sorterViewPr>
  <p:notesViewPr>
    <p:cSldViewPr snapToGrid="0" showGuides="1">
      <p:cViewPr varScale="1">
        <p:scale>
          <a:sx n="48" d="100"/>
          <a:sy n="48" d="100"/>
        </p:scale>
        <p:origin x="1408" y="24"/>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8417226C-9B8F-4835-A7EC-48E95E209A76}" type="datetimeFigureOut">
              <a:rPr kumimoji="1" lang="ja-JP" altLang="en-US" smtClean="0"/>
              <a:t>2024/11/10</a:t>
            </a:fld>
            <a:endParaRPr kumimoji="1" lang="ja-JP" altLang="en-US"/>
          </a:p>
        </p:txBody>
      </p:sp>
      <p:sp>
        <p:nvSpPr>
          <p:cNvPr id="4" name="スライド イメージ プレースホルダー 3"/>
          <p:cNvSpPr>
            <a:spLocks noGrp="1" noRot="1" noChangeAspect="1"/>
          </p:cNvSpPr>
          <p:nvPr>
            <p:ph type="sldImg" idx="2"/>
          </p:nvPr>
        </p:nvSpPr>
        <p:spPr>
          <a:xfrm>
            <a:off x="1247775" y="1279525"/>
            <a:ext cx="4603750" cy="3454400"/>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950015" y="10691723"/>
            <a:ext cx="806146" cy="20669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3765">
              <a:defRPr sz="2500">
                <a:solidFill>
                  <a:schemeClr val="tx1"/>
                </a:solidFill>
                <a:latin typeface="Times New Roman" pitchFamily="18" charset="0"/>
              </a:defRPr>
            </a:lvl1pPr>
            <a:lvl2pPr marL="771366" indent="-296679" defTabSz="1003765">
              <a:defRPr sz="2500">
                <a:solidFill>
                  <a:schemeClr val="tx1"/>
                </a:solidFill>
                <a:latin typeface="Times New Roman" pitchFamily="18" charset="0"/>
              </a:defRPr>
            </a:lvl2pPr>
            <a:lvl3pPr marL="1186717" indent="-237343" defTabSz="1003765">
              <a:defRPr sz="2500">
                <a:solidFill>
                  <a:schemeClr val="tx1"/>
                </a:solidFill>
                <a:latin typeface="Times New Roman" pitchFamily="18" charset="0"/>
              </a:defRPr>
            </a:lvl3pPr>
            <a:lvl4pPr marL="1661403" indent="-237343" defTabSz="1003765">
              <a:defRPr sz="2500">
                <a:solidFill>
                  <a:schemeClr val="tx1"/>
                </a:solidFill>
                <a:latin typeface="Times New Roman" pitchFamily="18" charset="0"/>
              </a:defRPr>
            </a:lvl4pPr>
            <a:lvl5pPr marL="2136090" indent="-237343" defTabSz="1003765">
              <a:defRPr sz="2500">
                <a:solidFill>
                  <a:schemeClr val="tx1"/>
                </a:solidFill>
                <a:latin typeface="Times New Roman" pitchFamily="18" charset="0"/>
              </a:defRPr>
            </a:lvl5pPr>
            <a:lvl6pPr marL="2610776" indent="-237343" defTabSz="1003765" eaLnBrk="0" fontAlgn="base" hangingPunct="0">
              <a:spcBef>
                <a:spcPct val="0"/>
              </a:spcBef>
              <a:spcAft>
                <a:spcPct val="0"/>
              </a:spcAft>
              <a:defRPr sz="2500">
                <a:solidFill>
                  <a:schemeClr val="tx1"/>
                </a:solidFill>
                <a:latin typeface="Times New Roman" pitchFamily="18" charset="0"/>
              </a:defRPr>
            </a:lvl6pPr>
            <a:lvl7pPr marL="3085463" indent="-237343" defTabSz="1003765" eaLnBrk="0" fontAlgn="base" hangingPunct="0">
              <a:spcBef>
                <a:spcPct val="0"/>
              </a:spcBef>
              <a:spcAft>
                <a:spcPct val="0"/>
              </a:spcAft>
              <a:defRPr sz="2500">
                <a:solidFill>
                  <a:schemeClr val="tx1"/>
                </a:solidFill>
                <a:latin typeface="Times New Roman" pitchFamily="18" charset="0"/>
              </a:defRPr>
            </a:lvl7pPr>
            <a:lvl8pPr marL="3560150" indent="-237343" defTabSz="1003765" eaLnBrk="0" fontAlgn="base" hangingPunct="0">
              <a:spcBef>
                <a:spcPct val="0"/>
              </a:spcBef>
              <a:spcAft>
                <a:spcPct val="0"/>
              </a:spcAft>
              <a:defRPr sz="2500">
                <a:solidFill>
                  <a:schemeClr val="tx1"/>
                </a:solidFill>
                <a:latin typeface="Times New Roman" pitchFamily="18" charset="0"/>
              </a:defRPr>
            </a:lvl8pPr>
            <a:lvl9pPr marL="4034837" indent="-237343" defTabSz="1003765" eaLnBrk="0" fontAlgn="base" hangingPunct="0">
              <a:spcBef>
                <a:spcPct val="0"/>
              </a:spcBef>
              <a:spcAft>
                <a:spcPct val="0"/>
              </a:spcAft>
              <a:defRPr sz="2500">
                <a:solidFill>
                  <a:schemeClr val="tx1"/>
                </a:solidFill>
                <a:latin typeface="Times New Roman" pitchFamily="18" charset="0"/>
              </a:defRPr>
            </a:lvl9pPr>
          </a:lstStyle>
          <a:p>
            <a:fld id="{992FAEED-E543-438D-A759-E74A5D2C8D14}" type="slidenum">
              <a:rPr lang="en-US" altLang="ja-JP" sz="1300"/>
              <a:pPr/>
              <a:t>11</a:t>
            </a:fld>
            <a:endParaRPr lang="en-US" altLang="ja-JP" sz="1300" dirty="0"/>
          </a:p>
        </p:txBody>
      </p:sp>
      <p:sp>
        <p:nvSpPr>
          <p:cNvPr id="10243" name="Rectangle 2"/>
          <p:cNvSpPr>
            <a:spLocks noGrp="1" noRot="1" noChangeAspect="1" noChangeArrowheads="1" noTextEdit="1"/>
          </p:cNvSpPr>
          <p:nvPr>
            <p:ph type="sldImg"/>
          </p:nvPr>
        </p:nvSpPr>
        <p:spPr>
          <a:xfrm>
            <a:off x="735013" y="835025"/>
            <a:ext cx="5502275" cy="4127500"/>
          </a:xfrm>
          <a:ln/>
        </p:spPr>
      </p:sp>
      <p:sp>
        <p:nvSpPr>
          <p:cNvPr id="10244" name="Rectangle 3"/>
          <p:cNvSpPr>
            <a:spLocks noGrp="1" noChangeArrowheads="1"/>
          </p:cNvSpPr>
          <p:nvPr>
            <p:ph type="body" idx="1"/>
          </p:nvPr>
        </p:nvSpPr>
        <p:spPr>
          <a:xfrm>
            <a:off x="929064" y="5245746"/>
            <a:ext cx="5114636" cy="49699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12</a:t>
            </a:fld>
            <a:endParaRPr kumimoji="1" lang="ja-JP" altLang="en-US"/>
          </a:p>
        </p:txBody>
      </p:sp>
    </p:spTree>
    <p:extLst>
      <p:ext uri="{BB962C8B-B14F-4D97-AF65-F5344CB8AC3E}">
        <p14:creationId xmlns:p14="http://schemas.microsoft.com/office/powerpoint/2010/main" val="6820729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13</a:t>
            </a:fld>
            <a:endParaRPr kumimoji="1" lang="ja-JP" altLang="en-US"/>
          </a:p>
        </p:txBody>
      </p:sp>
    </p:spTree>
    <p:extLst>
      <p:ext uri="{BB962C8B-B14F-4D97-AF65-F5344CB8AC3E}">
        <p14:creationId xmlns:p14="http://schemas.microsoft.com/office/powerpoint/2010/main" val="26567476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14</a:t>
            </a:fld>
            <a:endParaRPr kumimoji="1" lang="ja-JP" altLang="en-US"/>
          </a:p>
        </p:txBody>
      </p:sp>
    </p:spTree>
    <p:extLst>
      <p:ext uri="{BB962C8B-B14F-4D97-AF65-F5344CB8AC3E}">
        <p14:creationId xmlns:p14="http://schemas.microsoft.com/office/powerpoint/2010/main" val="28106118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21</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22</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34171E-72F8-4220-2CC3-EFF36FCF76CB}"/>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A6859942-995A-BB84-2421-09BC4CED05A9}"/>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217B314A-281B-C1D0-0B8E-D36CF0E93959}"/>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2F214A1C-159F-B0B7-2E8A-28E53FBF84FF}"/>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6020772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1"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950178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25</a:t>
            </a:fld>
            <a:endParaRPr kumimoji="1" lang="ja-JP" altLang="en-US"/>
          </a:p>
        </p:txBody>
      </p:sp>
    </p:spTree>
    <p:extLst>
      <p:ext uri="{BB962C8B-B14F-4D97-AF65-F5344CB8AC3E}">
        <p14:creationId xmlns:p14="http://schemas.microsoft.com/office/powerpoint/2010/main" val="2263886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411839" y="10691724"/>
            <a:ext cx="2830292" cy="206691"/>
          </a:xfrm>
        </p:spPr>
        <p:txBody>
          <a:bodyPr/>
          <a:lstStyle/>
          <a:p>
            <a:pPr lvl="4"/>
            <a:r>
              <a:rPr lang="en-US" altLang="ja-JP" dirty="0"/>
              <a:t>Ryuji Kohno(YNU/YRP-IAI)</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00262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8015993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5</a:t>
            </a:fld>
            <a:endParaRPr kumimoji="1" lang="ja-JP" altLang="en-US"/>
          </a:p>
        </p:txBody>
      </p:sp>
    </p:spTree>
    <p:extLst>
      <p:ext uri="{BB962C8B-B14F-4D97-AF65-F5344CB8AC3E}">
        <p14:creationId xmlns:p14="http://schemas.microsoft.com/office/powerpoint/2010/main" val="728670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4" name="Rectangle 4">
            <a:extLst>
              <a:ext uri="{FF2B5EF4-FFF2-40B4-BE49-F238E27FC236}">
                <a16:creationId xmlns:a16="http://schemas.microsoft.com/office/drawing/2014/main" id="{9B0A9CB7-51DC-CF78-4E37-B90DB9235AC7}"/>
              </a:ext>
            </a:extLst>
          </p:cNvPr>
          <p:cNvSpPr>
            <a:spLocks noGrp="1" noChangeArrowheads="1"/>
          </p:cNvSpPr>
          <p:nvPr>
            <p:ph type="dt" sz="half" idx="2"/>
          </p:nvPr>
        </p:nvSpPr>
        <p:spPr bwMode="auto">
          <a:xfrm>
            <a:off x="762590" y="392379"/>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9293"/>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410925286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01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802.15-24-0566-01-06ma</a:t>
            </a:r>
          </a:p>
        </p:txBody>
      </p:sp>
      <p:sp>
        <p:nvSpPr>
          <p:cNvPr id="1032" name="Line 8"/>
          <p:cNvSpPr>
            <a:spLocks noChangeShapeType="1"/>
          </p:cNvSpPr>
          <p:nvPr/>
        </p:nvSpPr>
        <p:spPr bwMode="auto">
          <a:xfrm>
            <a:off x="685800" y="60946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762590" y="38174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4.xml"/><Relationship Id="rId1" Type="http://schemas.openxmlformats.org/officeDocument/2006/relationships/slideLayout" Target="../slideLayouts/slideLayout5.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grouper.ieee.org/groups/802/15/pub/Meeting_Plan.html" TargetMode="Externa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www.ieee802.org/15/pub/TG6ma.html" TargetMode="External"/><Relationship Id="rId2" Type="http://schemas.openxmlformats.org/officeDocument/2006/relationships/hyperlink" Target="mailto:kohno@yrp-iai.jp?subject=TG15.6ma%20mail" TargetMode="Externa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hyperlink" Target="mailto:marco.hernandez@ieee.org" TargetMode="External"/><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hyperlink" Target="http://standards.ieee.org/about/sasb/patcom/material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77E4C77B-93AE-D301-F3B3-CAE516EC170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573024"/>
            <a:ext cx="899160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[TG15.6ma(Revision of IEEE802.15.6-2012) Opening Information for November 2024]</a:t>
            </a:r>
          </a:p>
          <a:p>
            <a:r>
              <a:rPr lang="en-US" altLang="ja-JP" sz="1600" b="1" dirty="0">
                <a:ea typeface="ＭＳ Ｐゴシック" charset="-128"/>
              </a:rPr>
              <a:t>Date Submitted: </a:t>
            </a:r>
            <a:r>
              <a:rPr lang="en-US" altLang="ja-JP" sz="1600" dirty="0">
                <a:ea typeface="ＭＳ Ｐゴシック" charset="-128"/>
              </a:rPr>
              <a:t>9</a:t>
            </a:r>
            <a:r>
              <a:rPr lang="en-US" altLang="ja-JP" sz="1600" baseline="30000" dirty="0">
                <a:ea typeface="ＭＳ Ｐゴシック" charset="-128"/>
              </a:rPr>
              <a:t>th</a:t>
            </a:r>
            <a:r>
              <a:rPr lang="en-US" altLang="ja-JP" sz="1600" dirty="0">
                <a:ea typeface="ＭＳ Ｐゴシック" charset="-128"/>
              </a:rPr>
              <a:t> November 2024</a:t>
            </a:r>
          </a:p>
          <a:p>
            <a:r>
              <a:rPr lang="en-US" altLang="ja-JP" sz="1600" b="1" dirty="0">
                <a:ea typeface="ＭＳ Ｐゴシック" charset="-128"/>
              </a:rPr>
              <a:t>Source:</a:t>
            </a:r>
            <a:r>
              <a:rPr lang="en-US" altLang="ja-JP" sz="1600" dirty="0">
                <a:ea typeface="ＭＳ Ｐゴシック" charset="-128"/>
              </a:rPr>
              <a:t>  [Ryuji Kohno] [1;Yokohama National University(YNU), 2;YRP International Alliance Institute(YRP-IAI)]                                  </a:t>
            </a:r>
          </a:p>
          <a:p>
            <a:r>
              <a:rPr lang="en-US" altLang="ja-JP" sz="1600" dirty="0">
                <a:ea typeface="ＭＳ Ｐゴシック" charset="-128"/>
              </a:rPr>
              <a:t>Address [1; 79-5 </a:t>
            </a:r>
            <a:r>
              <a:rPr lang="en-US" altLang="ja-JP" sz="1600" dirty="0" err="1">
                <a:ea typeface="ＭＳ Ｐゴシック" charset="-128"/>
              </a:rPr>
              <a:t>Tokiwadai</a:t>
            </a:r>
            <a:r>
              <a:rPr lang="en-US" altLang="ja-JP" sz="1600" dirty="0">
                <a:ea typeface="ＭＳ Ｐゴシック" charset="-128"/>
              </a:rPr>
              <a:t>, Hodogaya-ku, Yokohama, 240-8501 Japan</a:t>
            </a:r>
          </a:p>
          <a:p>
            <a:r>
              <a:rPr lang="en-US" altLang="ja-JP" sz="1600" dirty="0">
                <a:ea typeface="ＭＳ Ｐゴシック" charset="-128"/>
              </a:rPr>
              <a:t>               2; </a:t>
            </a:r>
            <a:r>
              <a:rPr lang="pl-PL" altLang="ja-JP" sz="1600" dirty="0">
                <a:ea typeface="ＭＳ Ｐゴシック" charset="-128"/>
              </a:rPr>
              <a:t>YRP1 Blg., 3-4 HikarinoOka, Yokosuka-City, Kanagawa, 239-0847 Japan</a:t>
            </a:r>
            <a:r>
              <a:rPr lang="en-US" altLang="ja-JP" sz="1600" dirty="0">
                <a:ea typeface="ＭＳ Ｐゴシック" charset="-128"/>
              </a:rPr>
              <a:t>]</a:t>
            </a:r>
          </a:p>
          <a:p>
            <a:r>
              <a:rPr lang="en-US" altLang="ja-JP" sz="1600" dirty="0">
                <a:ea typeface="ＭＳ Ｐゴシック" charset="-128"/>
              </a:rPr>
              <a:t>Voice:[1; +81-90-5408-0611], FAX: [+81-45-383-5528], </a:t>
            </a:r>
          </a:p>
          <a:p>
            <a:r>
              <a:rPr lang="en-US" altLang="ja-JP" sz="1600" dirty="0">
                <a:ea typeface="ＭＳ Ｐゴシック" charset="-128"/>
              </a:rPr>
              <a:t>Email:[1: kohno@ynu.ac.jp,  2: kohno@yrp-iai.jp] Re: []</a:t>
            </a: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TG15.6ma, that is a task group of </a:t>
            </a:r>
            <a:r>
              <a:rPr lang="en-US" altLang="ja-JP" sz="1600" dirty="0">
                <a:ea typeface="ＭＳ Ｐゴシック" charset="-128"/>
              </a:rPr>
              <a:t>Revision of IEEE802.15.6-2012, </a:t>
            </a:r>
            <a:r>
              <a:rPr lang="en-US" altLang="ja-JP" sz="1600" dirty="0">
                <a:solidFill>
                  <a:schemeClr val="tx2"/>
                </a:solidFill>
                <a:ea typeface="ＭＳ Ｐゴシック" charset="-128"/>
              </a:rPr>
              <a:t>meeting in November 2024.]</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F58F5BD5-42D1-AA7C-9691-CB9534F7018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10</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AF5BA22B-E1D3-025B-1078-D3F6F305C7D1}"/>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88139A-1E9B-E591-0458-8C1D8CC3993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7"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Instructions for Chairs of </a:t>
            </a:r>
            <a:br>
              <a:rPr u="sng" dirty="0">
                <a:latin typeface="+mj-lt"/>
              </a:rPr>
            </a:br>
            <a:r>
              <a:rPr lang="en-IE" sz="2600" b="1" u="sng" strike="noStrike" cap="all" spc="-1" dirty="0">
                <a:solidFill>
                  <a:srgbClr val="000000"/>
                </a:solidFill>
                <a:latin typeface="+mj-lt"/>
                <a:ea typeface="MS PGothic"/>
              </a:rPr>
              <a:t>standards development activities</a:t>
            </a:r>
            <a:endParaRPr lang="en-IE" sz="2600" b="0" u="sng" strike="noStrike" spc="-1" dirty="0">
              <a:latin typeface="+mj-lt"/>
            </a:endParaRPr>
          </a:p>
        </p:txBody>
      </p:sp>
      <p:sp>
        <p:nvSpPr>
          <p:cNvPr id="158" name="CustomShape 2"/>
          <p:cNvSpPr/>
          <p:nvPr/>
        </p:nvSpPr>
        <p:spPr>
          <a:xfrm>
            <a:off x="955469" y="176688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buClr>
                <a:srgbClr val="000000"/>
              </a:buClr>
              <a:buSzPct val="45000"/>
              <a:buFont typeface="Wingdings" charset="2"/>
              <a:buChar char=""/>
            </a:pPr>
            <a:r>
              <a:rPr lang="en-IE" sz="2400" b="1" strike="noStrike" spc="-1" dirty="0">
                <a:solidFill>
                  <a:srgbClr val="000000"/>
                </a:solidFill>
                <a:latin typeface="Montserrat"/>
                <a:ea typeface="MS PGothic"/>
              </a:rPr>
              <a:t>At the beginning of each standards development meeting the chair or a designee is to:</a:t>
            </a:r>
            <a:endParaRPr lang="en-IE" sz="2400" b="0" strike="noStrike" spc="-1" dirty="0">
              <a:latin typeface="Arial"/>
            </a:endParaRPr>
          </a:p>
          <a:p>
            <a:pPr>
              <a:lnSpc>
                <a:spcPct val="90000"/>
              </a:lnSpc>
            </a:pPr>
            <a:endParaRPr lang="en-IE" sz="24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Show the following slides (or provide them beforehand)</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Advise the standards development group participants that: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SA’s copyright policy is described in Clause 7 of the IEEE SA Standards Board Bylaws and Clause 6.1 of the IEEE SA Standards Board Operations Manual;</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Any material submitted during standards development, whether verbal, recorded, or in written form, is a Contribution and shall comply with the IEEE SA Copyright Policy;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Instruct the Secretary to record in the minutes of the relevant meeting: </a:t>
            </a:r>
            <a:endParaRPr lang="en-IE" b="0" strike="noStrike" spc="-1" dirty="0">
              <a:latin typeface="Arial"/>
            </a:endParaRPr>
          </a:p>
          <a:p>
            <a:pPr marL="432000" lvl="1" indent="-213840">
              <a:lnSpc>
                <a:spcPct val="80000"/>
              </a:lnSpc>
              <a:spcBef>
                <a:spcPts val="173"/>
              </a:spcBef>
              <a:buClr>
                <a:srgbClr val="000000"/>
              </a:buClr>
              <a:buSzPct val="45000"/>
              <a:buFont typeface="Wingdings" charset="2"/>
              <a:buChar char=""/>
            </a:pPr>
            <a:r>
              <a:rPr lang="en-IE" b="0" strike="noStrike" spc="-1" dirty="0">
                <a:solidFill>
                  <a:srgbClr val="000000"/>
                </a:solidFill>
                <a:latin typeface="Calibri"/>
                <a:ea typeface="MS PGothic"/>
              </a:rPr>
              <a:t>That the foregoing information was provided and that the copyright slides were shown (or provided beforehand). </a:t>
            </a:r>
            <a:endParaRPr lang="en-IE" b="0" strike="noStrike" spc="-1" dirty="0">
              <a:latin typeface="Arial"/>
            </a:endParaRPr>
          </a:p>
        </p:txBody>
      </p:sp>
      <p:sp>
        <p:nvSpPr>
          <p:cNvPr id="2" name="日付プレースホルダー 1">
            <a:extLst>
              <a:ext uri="{FF2B5EF4-FFF2-40B4-BE49-F238E27FC236}">
                <a16:creationId xmlns:a16="http://schemas.microsoft.com/office/drawing/2014/main" id="{4DC265A7-DBF7-4F14-A422-0CD6415477A1}"/>
              </a:ext>
            </a:extLst>
          </p:cNvPr>
          <p:cNvSpPr>
            <a:spLocks noGrp="1"/>
          </p:cNvSpPr>
          <p:nvPr>
            <p:ph type="dt" sz="half" idx="2"/>
          </p:nvPr>
        </p:nvSpPr>
        <p:spPr/>
        <p:txBody>
          <a:bodyPr/>
          <a:lstStyle/>
          <a:p>
            <a:r>
              <a:rPr lang="en-US" altLang="ja-JP"/>
              <a:t>November 2024</a:t>
            </a:r>
            <a:endParaRPr lang="en-US" altLang="ja-JP" dirty="0"/>
          </a:p>
        </p:txBody>
      </p:sp>
      <p:sp>
        <p:nvSpPr>
          <p:cNvPr id="3" name="スライド番号プレースホルダー 2">
            <a:extLst>
              <a:ext uri="{FF2B5EF4-FFF2-40B4-BE49-F238E27FC236}">
                <a16:creationId xmlns:a16="http://schemas.microsoft.com/office/drawing/2014/main" id="{F62D58AF-B8E8-47A5-8C5F-2AD173779417}"/>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12</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B584997-39A2-62E3-A1EA-753FC6982EA0}"/>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9"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0" name="CustomShape 2"/>
          <p:cNvSpPr/>
          <p:nvPr/>
        </p:nvSpPr>
        <p:spPr>
          <a:xfrm>
            <a:off x="609480" y="177336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spcBef>
                <a:spcPts val="564"/>
              </a:spcBef>
              <a:buClr>
                <a:srgbClr val="000000"/>
              </a:buClr>
              <a:buSzPct val="45000"/>
              <a:buFont typeface="Wingdings" charset="2"/>
              <a:buChar char=""/>
            </a:pPr>
            <a:r>
              <a:rPr lang="en-IE" sz="2000" b="1" strike="noStrike" spc="-1" dirty="0">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lang="en-IE" sz="2000" b="0" strike="noStrike" spc="-1" dirty="0">
              <a:latin typeface="Arial"/>
            </a:endParaRPr>
          </a:p>
          <a:p>
            <a:pPr>
              <a:lnSpc>
                <a:spcPct val="90000"/>
              </a:lnSpc>
            </a:pP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For material that is not previously Published, IEEE is automatically granted a license to use any material that is presented or submitted.</a:t>
            </a:r>
            <a:endParaRPr lang="en-IE" sz="2000" b="0" strike="noStrike" spc="-1" dirty="0">
              <a:latin typeface="Arial"/>
            </a:endParaRPr>
          </a:p>
        </p:txBody>
      </p:sp>
      <p:sp>
        <p:nvSpPr>
          <p:cNvPr id="2" name="日付プレースホルダー 1">
            <a:extLst>
              <a:ext uri="{FF2B5EF4-FFF2-40B4-BE49-F238E27FC236}">
                <a16:creationId xmlns:a16="http://schemas.microsoft.com/office/drawing/2014/main" id="{7A012C68-2903-4575-A6DD-AC121D0F7F13}"/>
              </a:ext>
            </a:extLst>
          </p:cNvPr>
          <p:cNvSpPr>
            <a:spLocks noGrp="1"/>
          </p:cNvSpPr>
          <p:nvPr>
            <p:ph type="dt" sz="half" idx="2"/>
          </p:nvPr>
        </p:nvSpPr>
        <p:spPr/>
        <p:txBody>
          <a:bodyPr/>
          <a:lstStyle/>
          <a:p>
            <a:r>
              <a:rPr lang="en-US" altLang="ja-JP"/>
              <a:t>November 2024</a:t>
            </a:r>
            <a:endParaRPr lang="en-US" altLang="ja-JP" dirty="0"/>
          </a:p>
        </p:txBody>
      </p:sp>
      <p:sp>
        <p:nvSpPr>
          <p:cNvPr id="3" name="スライド番号プレースホルダー 2">
            <a:extLst>
              <a:ext uri="{FF2B5EF4-FFF2-40B4-BE49-F238E27FC236}">
                <a16:creationId xmlns:a16="http://schemas.microsoft.com/office/drawing/2014/main" id="{C5FE8A96-B00A-413E-944D-C3C1FF50C8AF}"/>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13</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5D3FAF88-AA8E-0656-6BAF-6C5C70A610CC}"/>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61" name="CustomShape 1"/>
          <p:cNvSpPr/>
          <p:nvPr/>
        </p:nvSpPr>
        <p:spPr>
          <a:xfrm>
            <a:off x="324000" y="630360"/>
            <a:ext cx="8680320" cy="704169"/>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2" name="CustomShape 2"/>
          <p:cNvSpPr/>
          <p:nvPr/>
        </p:nvSpPr>
        <p:spPr>
          <a:xfrm>
            <a:off x="428760" y="1334529"/>
            <a:ext cx="871524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The IEEE SA Copyright Policy is described in the IEEE SA Standards Board Bylaws and IEEE SA Standards Board Operations Manual</a:t>
            </a:r>
            <a:br>
              <a:rPr sz="2400" dirty="0"/>
            </a:br>
            <a:r>
              <a:rPr lang="en-IE" b="0" strike="noStrike" spc="-1" dirty="0">
                <a:solidFill>
                  <a:srgbClr val="000000"/>
                </a:solidFill>
                <a:latin typeface="Calibri"/>
                <a:ea typeface="DejaVu Sans"/>
              </a:rPr>
              <a: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b="0" strike="noStrike" spc="-1" dirty="0">
                <a:solidFill>
                  <a:srgbClr val="000000"/>
                </a:solidFill>
                <a:latin typeface="Calibri"/>
                <a:ea typeface="MS PGothic"/>
              </a:rPr>
              <a:t>IEEE SA Copyright Policy, see </a:t>
            </a:r>
            <a:br>
              <a:rPr sz="2400" dirty="0"/>
            </a:br>
            <a:r>
              <a:rPr lang="en-IE" b="0" strike="noStrike" spc="-1" dirty="0">
                <a:solidFill>
                  <a:srgbClr val="000000"/>
                </a:solidFill>
                <a:latin typeface="Calibri"/>
                <a:ea typeface="MS PGothic"/>
              </a:rPr>
              <a:t>	Clause 7 of the IEEE SA Standards Board Bylaws</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3"/>
              </a:rPr>
              <a:t>https://standards.ieee.org/about/policies/bylaws/sect6-7.html#7</a:t>
            </a:r>
            <a:br>
              <a:rPr sz="2400" dirty="0"/>
            </a:br>
            <a:r>
              <a:rPr lang="en-IE" b="0" strike="noStrike" spc="-1" dirty="0">
                <a:solidFill>
                  <a:srgbClr val="000000"/>
                </a:solidFill>
                <a:latin typeface="Calibri"/>
                <a:ea typeface="MS PGothic"/>
              </a:rPr>
              <a:t>	Clause 6.1 of the IEEE SA Standards Board Operations Manual</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Permission</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5"/>
              </a:rPr>
              <a:t>https://standards.ieee.org/content/dam/ieee-standards/standards/web/documents/other/permissionltrs.zip</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FAQs</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6"/>
              </a:rPr>
              <a:t>http://standards.ieee.org/faqs/copyrights.html/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Best Practices for IEEE Standards Development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7"/>
              </a:rPr>
              <a:t>https://standards.ieee.org/develop/policies/best_practices_for_ieee_standards_development_051215.pdf</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Distribution of Draft Standards (see 6.1.3 of the SASB Operations Manual)</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a:lnSpc>
                <a:spcPct val="90000"/>
              </a:lnSpc>
              <a:spcBef>
                <a:spcPts val="564"/>
              </a:spcBef>
            </a:pPr>
            <a:endParaRPr lang="en-IE" sz="1600" b="0" strike="noStrike" spc="-1" dirty="0">
              <a:latin typeface="Arial"/>
            </a:endParaRPr>
          </a:p>
        </p:txBody>
      </p:sp>
      <p:sp>
        <p:nvSpPr>
          <p:cNvPr id="2" name="日付プレースホルダー 1">
            <a:extLst>
              <a:ext uri="{FF2B5EF4-FFF2-40B4-BE49-F238E27FC236}">
                <a16:creationId xmlns:a16="http://schemas.microsoft.com/office/drawing/2014/main" id="{EB189FE5-A484-49E7-8DB8-6663A1685FC6}"/>
              </a:ext>
            </a:extLst>
          </p:cNvPr>
          <p:cNvSpPr>
            <a:spLocks noGrp="1"/>
          </p:cNvSpPr>
          <p:nvPr>
            <p:ph type="dt" sz="half" idx="2"/>
          </p:nvPr>
        </p:nvSpPr>
        <p:spPr/>
        <p:txBody>
          <a:bodyPr/>
          <a:lstStyle/>
          <a:p>
            <a:r>
              <a:rPr lang="en-US" altLang="ja-JP"/>
              <a:t>November 2024</a:t>
            </a:r>
            <a:endParaRPr lang="en-US" altLang="ja-JP" dirty="0"/>
          </a:p>
        </p:txBody>
      </p:sp>
      <p:sp>
        <p:nvSpPr>
          <p:cNvPr id="3" name="スライド番号プレースホルダー 2">
            <a:extLst>
              <a:ext uri="{FF2B5EF4-FFF2-40B4-BE49-F238E27FC236}">
                <a16:creationId xmlns:a16="http://schemas.microsoft.com/office/drawing/2014/main" id="{759BB984-5C01-428D-AAFD-0EB1C3F8FC3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14</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34DA7F1-15B3-CF95-0BEF-873CD42367C6}"/>
              </a:ext>
            </a:extLst>
          </p:cNvPr>
          <p:cNvSpPr>
            <a:spLocks noGrp="1"/>
          </p:cNvSpPr>
          <p:nvPr>
            <p:ph type="sldNum" sz="quarter" idx="12"/>
          </p:nvPr>
        </p:nvSpPr>
        <p:spPr/>
        <p:txBody>
          <a:bodyPr/>
          <a:lstStyle/>
          <a:p>
            <a:r>
              <a:rPr lang="en-US" altLang="ja-JP" dirty="0"/>
              <a:t>Slide </a:t>
            </a:r>
            <a:fld id="{266A080E-4E30-4968-B029-7CF782D6220C}" type="slidenum">
              <a:rPr lang="en-US" altLang="ja-JP" smtClean="0"/>
              <a:pPr/>
              <a:t>15</a:t>
            </a:fld>
            <a:endParaRPr lang="en-US" altLang="ja-JP" dirty="0"/>
          </a:p>
        </p:txBody>
      </p:sp>
      <p:sp>
        <p:nvSpPr>
          <p:cNvPr id="3" name="日付プレースホルダー 2">
            <a:extLst>
              <a:ext uri="{FF2B5EF4-FFF2-40B4-BE49-F238E27FC236}">
                <a16:creationId xmlns:a16="http://schemas.microsoft.com/office/drawing/2014/main" id="{514F5116-E768-3755-A0F7-391704D43F31}"/>
              </a:ext>
            </a:extLst>
          </p:cNvPr>
          <p:cNvSpPr>
            <a:spLocks noGrp="1"/>
          </p:cNvSpPr>
          <p:nvPr>
            <p:ph type="dt" sz="half" idx="2"/>
          </p:nvPr>
        </p:nvSpPr>
        <p:spPr/>
        <p:txBody>
          <a:bodyPr/>
          <a:lstStyle/>
          <a:p>
            <a:r>
              <a:rPr lang="en-US" altLang="ja-JP"/>
              <a:t>November 2024</a:t>
            </a:r>
            <a:endParaRPr lang="en-US" altLang="ja-JP" dirty="0"/>
          </a:p>
        </p:txBody>
      </p:sp>
      <p:sp>
        <p:nvSpPr>
          <p:cNvPr id="5" name="テキスト ボックス 4">
            <a:extLst>
              <a:ext uri="{FF2B5EF4-FFF2-40B4-BE49-F238E27FC236}">
                <a16:creationId xmlns:a16="http://schemas.microsoft.com/office/drawing/2014/main" id="{4D1291A2-EAE4-4D36-8479-8186D4D0A212}"/>
              </a:ext>
            </a:extLst>
          </p:cNvPr>
          <p:cNvSpPr txBox="1"/>
          <p:nvPr/>
        </p:nvSpPr>
        <p:spPr>
          <a:xfrm>
            <a:off x="368423" y="781546"/>
            <a:ext cx="8407154" cy="830997"/>
          </a:xfrm>
          <a:prstGeom prst="rect">
            <a:avLst/>
          </a:prstGeom>
          <a:noFill/>
        </p:spPr>
        <p:txBody>
          <a:bodyPr wrap="square">
            <a:spAutoFit/>
          </a:bodyPr>
          <a:lstStyle/>
          <a:p>
            <a:pPr algn="ctr"/>
            <a:r>
              <a:rPr lang="en-US" altLang="ja-JP" sz="2400" b="1" dirty="0"/>
              <a:t>[802.15-ALL] 142nd IEEE 802.15 WSN Session</a:t>
            </a:r>
          </a:p>
          <a:p>
            <a:pPr algn="ctr"/>
            <a:r>
              <a:rPr lang="en-US" altLang="ja-JP" sz="2400" b="1" dirty="0"/>
              <a:t>Registration for this Session</a:t>
            </a:r>
          </a:p>
        </p:txBody>
      </p:sp>
      <p:sp>
        <p:nvSpPr>
          <p:cNvPr id="7" name="テキスト ボックス 6">
            <a:extLst>
              <a:ext uri="{FF2B5EF4-FFF2-40B4-BE49-F238E27FC236}">
                <a16:creationId xmlns:a16="http://schemas.microsoft.com/office/drawing/2014/main" id="{BEBD09BC-8827-7A8F-8DB4-EF59B561EB21}"/>
              </a:ext>
            </a:extLst>
          </p:cNvPr>
          <p:cNvSpPr txBox="1"/>
          <p:nvPr/>
        </p:nvSpPr>
        <p:spPr>
          <a:xfrm>
            <a:off x="773549" y="1970761"/>
            <a:ext cx="8002028" cy="3416320"/>
          </a:xfrm>
          <a:prstGeom prst="rect">
            <a:avLst/>
          </a:prstGeom>
          <a:noFill/>
        </p:spPr>
        <p:txBody>
          <a:bodyPr wrap="square">
            <a:spAutoFit/>
          </a:bodyPr>
          <a:lstStyle/>
          <a:p>
            <a:r>
              <a:rPr lang="en-US" altLang="ja-JP" sz="2400" dirty="0">
                <a:effectLst/>
                <a:latin typeface="Calibri" panose="020F0502020204030204" pitchFamily="34" charset="0"/>
                <a:ea typeface="游ゴシック" panose="020B0400000000000000" pitchFamily="50" charset="-128"/>
              </a:rPr>
              <a:t>This session is part of the Nov. IEEE 802 Mtg.</a:t>
            </a:r>
          </a:p>
          <a:p>
            <a:r>
              <a:rPr lang="en-US" altLang="ja-JP" sz="2400" dirty="0">
                <a:effectLst/>
                <a:latin typeface="Calibri" panose="020F0502020204030204" pitchFamily="34" charset="0"/>
                <a:ea typeface="游ゴシック" panose="020B0400000000000000" pitchFamily="50" charset="-128"/>
              </a:rPr>
              <a:t>  - You must pay the registration fee in order to attend</a:t>
            </a:r>
          </a:p>
          <a:p>
            <a:r>
              <a:rPr lang="en-US" altLang="ja-JP" sz="2400" dirty="0">
                <a:effectLst/>
                <a:latin typeface="Calibri" panose="020F0502020204030204" pitchFamily="34" charset="0"/>
                <a:ea typeface="游ゴシック" panose="020B0400000000000000" pitchFamily="50" charset="-128"/>
              </a:rPr>
              <a:t>  - If you have not already done so, you can follow the registration link below</a:t>
            </a:r>
          </a:p>
          <a:p>
            <a:r>
              <a:rPr lang="en-US" altLang="ja-JP" sz="2400" dirty="0">
                <a:effectLst/>
                <a:latin typeface="Calibri" panose="020F0502020204030204" pitchFamily="34" charset="0"/>
                <a:ea typeface="游ゴシック" panose="020B0400000000000000" pitchFamily="50" charset="-128"/>
              </a:rPr>
              <a:t>  - If you do not intend to register for this session you must leave this meeting and, if you have already logged attendance on IMAT,</a:t>
            </a:r>
          </a:p>
          <a:p>
            <a:r>
              <a:rPr lang="en-US" altLang="ja-JP" sz="2400" dirty="0">
                <a:effectLst/>
                <a:latin typeface="Calibri" panose="020F0502020204030204" pitchFamily="34" charset="0"/>
                <a:ea typeface="游ゴシック" panose="020B0400000000000000" pitchFamily="50" charset="-128"/>
              </a:rPr>
              <a:t>    email Jon </a:t>
            </a:r>
            <a:r>
              <a:rPr lang="en-US" altLang="ja-JP" sz="2400" dirty="0" err="1">
                <a:effectLst/>
                <a:latin typeface="Calibri" panose="020F0502020204030204" pitchFamily="34" charset="0"/>
                <a:ea typeface="游ゴシック" panose="020B0400000000000000" pitchFamily="50" charset="-128"/>
              </a:rPr>
              <a:t>Rosdahl</a:t>
            </a:r>
            <a:r>
              <a:rPr lang="en-US" altLang="ja-JP" sz="2400" dirty="0">
                <a:effectLst/>
                <a:latin typeface="Calibri" panose="020F0502020204030204" pitchFamily="34" charset="0"/>
                <a:ea typeface="游ゴシック" panose="020B0400000000000000" pitchFamily="50" charset="-128"/>
              </a:rPr>
              <a:t> (jrosdahl@ieee.org), or your WG leadership to have it removed</a:t>
            </a:r>
            <a:endParaRPr lang="ja-JP" altLang="ja-JP" sz="2400" dirty="0">
              <a:effectLst/>
              <a:latin typeface="Calibri" panose="020F0502020204030204" pitchFamily="34" charset="0"/>
              <a:ea typeface="游ゴシック" panose="020B0400000000000000" pitchFamily="50" charset="-128"/>
            </a:endParaRPr>
          </a:p>
        </p:txBody>
      </p:sp>
    </p:spTree>
    <p:extLst>
      <p:ext uri="{BB962C8B-B14F-4D97-AF65-F5344CB8AC3E}">
        <p14:creationId xmlns:p14="http://schemas.microsoft.com/office/powerpoint/2010/main" val="5057628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1798144-4A7A-A25D-3859-8B37311E7FA3}"/>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16</a:t>
            </a:fld>
            <a:endParaRPr lang="en-US" altLang="ja-JP" dirty="0"/>
          </a:p>
        </p:txBody>
      </p:sp>
      <p:sp>
        <p:nvSpPr>
          <p:cNvPr id="3" name="日付プレースホルダー 2">
            <a:extLst>
              <a:ext uri="{FF2B5EF4-FFF2-40B4-BE49-F238E27FC236}">
                <a16:creationId xmlns:a16="http://schemas.microsoft.com/office/drawing/2014/main" id="{AB879855-0153-7284-3FEB-660B4FB86925}"/>
              </a:ext>
            </a:extLst>
          </p:cNvPr>
          <p:cNvSpPr>
            <a:spLocks noGrp="1"/>
          </p:cNvSpPr>
          <p:nvPr>
            <p:ph type="dt" sz="half" idx="2"/>
          </p:nvPr>
        </p:nvSpPr>
        <p:spPr/>
        <p:txBody>
          <a:bodyPr/>
          <a:lstStyle/>
          <a:p>
            <a:r>
              <a:rPr lang="en-US" altLang="ja-JP"/>
              <a:t>November 2024</a:t>
            </a:r>
            <a:endParaRPr lang="en-US" altLang="ja-JP" dirty="0"/>
          </a:p>
        </p:txBody>
      </p:sp>
      <p:sp>
        <p:nvSpPr>
          <p:cNvPr id="7" name="テキスト ボックス 6">
            <a:extLst>
              <a:ext uri="{FF2B5EF4-FFF2-40B4-BE49-F238E27FC236}">
                <a16:creationId xmlns:a16="http://schemas.microsoft.com/office/drawing/2014/main" id="{2EC6E6D7-AAFC-0AA0-4B35-4AFA34C2D281}"/>
              </a:ext>
            </a:extLst>
          </p:cNvPr>
          <p:cNvSpPr txBox="1"/>
          <p:nvPr/>
        </p:nvSpPr>
        <p:spPr>
          <a:xfrm>
            <a:off x="2551813" y="614737"/>
            <a:ext cx="4572000" cy="461665"/>
          </a:xfrm>
          <a:prstGeom prst="rect">
            <a:avLst/>
          </a:prstGeom>
          <a:noFill/>
        </p:spPr>
        <p:txBody>
          <a:bodyPr wrap="square">
            <a:spAutoFit/>
          </a:bodyPr>
          <a:lstStyle/>
          <a:p>
            <a:r>
              <a:rPr lang="en-US" altLang="ja-JP" sz="2400" b="1" dirty="0">
                <a:latin typeface="Arial" panose="020B0604020202020204" pitchFamily="34" charset="0"/>
              </a:rPr>
              <a:t>Necessary Registration</a:t>
            </a:r>
            <a:endParaRPr lang="ja-JP" altLang="en-US" sz="2400" dirty="0"/>
          </a:p>
        </p:txBody>
      </p:sp>
      <p:pic>
        <p:nvPicPr>
          <p:cNvPr id="6" name="図 5">
            <a:extLst>
              <a:ext uri="{FF2B5EF4-FFF2-40B4-BE49-F238E27FC236}">
                <a16:creationId xmlns:a16="http://schemas.microsoft.com/office/drawing/2014/main" id="{607960E1-DDE8-CD1D-BD4A-7BF7215B55DE}"/>
              </a:ext>
            </a:extLst>
          </p:cNvPr>
          <p:cNvPicPr>
            <a:picLocks noChangeAspect="1"/>
          </p:cNvPicPr>
          <p:nvPr/>
        </p:nvPicPr>
        <p:blipFill>
          <a:blip r:embed="rId2"/>
          <a:stretch>
            <a:fillRect/>
          </a:stretch>
        </p:blipFill>
        <p:spPr>
          <a:xfrm>
            <a:off x="0" y="1076401"/>
            <a:ext cx="9144000" cy="5265131"/>
          </a:xfrm>
          <a:prstGeom prst="rect">
            <a:avLst/>
          </a:prstGeom>
        </p:spPr>
      </p:pic>
    </p:spTree>
    <p:extLst>
      <p:ext uri="{BB962C8B-B14F-4D97-AF65-F5344CB8AC3E}">
        <p14:creationId xmlns:p14="http://schemas.microsoft.com/office/powerpoint/2010/main" val="42777182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520176-BF43-733B-FD48-0B2F6D0DAFA4}"/>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8ED3E87-1D03-7EE6-F8E6-21C737CE5BF0}"/>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17</a:t>
            </a:fld>
            <a:endParaRPr lang="en-US" altLang="ja-JP" dirty="0"/>
          </a:p>
        </p:txBody>
      </p:sp>
      <p:sp>
        <p:nvSpPr>
          <p:cNvPr id="3" name="日付プレースホルダー 2">
            <a:extLst>
              <a:ext uri="{FF2B5EF4-FFF2-40B4-BE49-F238E27FC236}">
                <a16:creationId xmlns:a16="http://schemas.microsoft.com/office/drawing/2014/main" id="{92BD62B2-AE4D-2C37-BD01-575F22F0267E}"/>
              </a:ext>
            </a:extLst>
          </p:cNvPr>
          <p:cNvSpPr>
            <a:spLocks noGrp="1"/>
          </p:cNvSpPr>
          <p:nvPr>
            <p:ph type="dt" sz="half" idx="2"/>
          </p:nvPr>
        </p:nvSpPr>
        <p:spPr/>
        <p:txBody>
          <a:bodyPr/>
          <a:lstStyle/>
          <a:p>
            <a:r>
              <a:rPr lang="en-US" altLang="ja-JP"/>
              <a:t>November 2024</a:t>
            </a:r>
            <a:endParaRPr lang="en-US" altLang="ja-JP" dirty="0"/>
          </a:p>
        </p:txBody>
      </p:sp>
      <p:sp>
        <p:nvSpPr>
          <p:cNvPr id="7" name="テキスト ボックス 6">
            <a:extLst>
              <a:ext uri="{FF2B5EF4-FFF2-40B4-BE49-F238E27FC236}">
                <a16:creationId xmlns:a16="http://schemas.microsoft.com/office/drawing/2014/main" id="{513CEC20-D29D-683C-ABB6-42B2057C3BB9}"/>
              </a:ext>
            </a:extLst>
          </p:cNvPr>
          <p:cNvSpPr txBox="1"/>
          <p:nvPr/>
        </p:nvSpPr>
        <p:spPr>
          <a:xfrm>
            <a:off x="2551813" y="614737"/>
            <a:ext cx="4572000" cy="461665"/>
          </a:xfrm>
          <a:prstGeom prst="rect">
            <a:avLst/>
          </a:prstGeom>
          <a:noFill/>
        </p:spPr>
        <p:txBody>
          <a:bodyPr wrap="square">
            <a:spAutoFit/>
          </a:bodyPr>
          <a:lstStyle/>
          <a:p>
            <a:r>
              <a:rPr lang="en-US" altLang="ja-JP" sz="2400" b="1" dirty="0">
                <a:latin typeface="Arial" panose="020B0604020202020204" pitchFamily="34" charset="0"/>
              </a:rPr>
              <a:t>Necessary Registration</a:t>
            </a:r>
            <a:endParaRPr lang="ja-JP" altLang="en-US" sz="2400" dirty="0"/>
          </a:p>
        </p:txBody>
      </p:sp>
      <p:pic>
        <p:nvPicPr>
          <p:cNvPr id="5" name="図 4">
            <a:extLst>
              <a:ext uri="{FF2B5EF4-FFF2-40B4-BE49-F238E27FC236}">
                <a16:creationId xmlns:a16="http://schemas.microsoft.com/office/drawing/2014/main" id="{EF264D97-7B59-8211-84F6-B185892205CD}"/>
              </a:ext>
            </a:extLst>
          </p:cNvPr>
          <p:cNvPicPr>
            <a:picLocks noChangeAspect="1"/>
          </p:cNvPicPr>
          <p:nvPr/>
        </p:nvPicPr>
        <p:blipFill>
          <a:blip r:embed="rId2"/>
          <a:stretch>
            <a:fillRect/>
          </a:stretch>
        </p:blipFill>
        <p:spPr>
          <a:xfrm>
            <a:off x="0" y="1414054"/>
            <a:ext cx="9144000" cy="4029891"/>
          </a:xfrm>
          <a:prstGeom prst="rect">
            <a:avLst/>
          </a:prstGeom>
        </p:spPr>
      </p:pic>
    </p:spTree>
    <p:extLst>
      <p:ext uri="{BB962C8B-B14F-4D97-AF65-F5344CB8AC3E}">
        <p14:creationId xmlns:p14="http://schemas.microsoft.com/office/powerpoint/2010/main" val="29218208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DD914E-78D8-8774-309C-D591435E0343}"/>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CD0904E3-3CB8-9866-6B92-7C6A7A0601EB}"/>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18</a:t>
            </a:fld>
            <a:endParaRPr lang="en-US" altLang="ja-JP" dirty="0"/>
          </a:p>
        </p:txBody>
      </p:sp>
      <p:sp>
        <p:nvSpPr>
          <p:cNvPr id="3" name="日付プレースホルダー 2">
            <a:extLst>
              <a:ext uri="{FF2B5EF4-FFF2-40B4-BE49-F238E27FC236}">
                <a16:creationId xmlns:a16="http://schemas.microsoft.com/office/drawing/2014/main" id="{3D4CE093-B8DC-FECA-E764-AF7C7A1457FE}"/>
              </a:ext>
            </a:extLst>
          </p:cNvPr>
          <p:cNvSpPr>
            <a:spLocks noGrp="1"/>
          </p:cNvSpPr>
          <p:nvPr>
            <p:ph type="dt" sz="half" idx="2"/>
          </p:nvPr>
        </p:nvSpPr>
        <p:spPr/>
        <p:txBody>
          <a:bodyPr/>
          <a:lstStyle/>
          <a:p>
            <a:r>
              <a:rPr lang="en-US" altLang="ja-JP"/>
              <a:t>November 2024</a:t>
            </a:r>
            <a:endParaRPr lang="en-US" altLang="ja-JP" dirty="0"/>
          </a:p>
        </p:txBody>
      </p:sp>
      <p:pic>
        <p:nvPicPr>
          <p:cNvPr id="6" name="図 5">
            <a:extLst>
              <a:ext uri="{FF2B5EF4-FFF2-40B4-BE49-F238E27FC236}">
                <a16:creationId xmlns:a16="http://schemas.microsoft.com/office/drawing/2014/main" id="{A3EC3930-7EB8-8D9A-91E4-D4D8A82D7C3C}"/>
              </a:ext>
            </a:extLst>
          </p:cNvPr>
          <p:cNvPicPr>
            <a:picLocks noChangeAspect="1"/>
          </p:cNvPicPr>
          <p:nvPr/>
        </p:nvPicPr>
        <p:blipFill>
          <a:blip r:embed="rId2"/>
          <a:stretch>
            <a:fillRect/>
          </a:stretch>
        </p:blipFill>
        <p:spPr>
          <a:xfrm>
            <a:off x="1257062" y="1096432"/>
            <a:ext cx="6629876" cy="5207001"/>
          </a:xfrm>
          <a:prstGeom prst="rect">
            <a:avLst/>
          </a:prstGeom>
        </p:spPr>
      </p:pic>
      <p:sp>
        <p:nvSpPr>
          <p:cNvPr id="8" name="テキスト ボックス 7">
            <a:extLst>
              <a:ext uri="{FF2B5EF4-FFF2-40B4-BE49-F238E27FC236}">
                <a16:creationId xmlns:a16="http://schemas.microsoft.com/office/drawing/2014/main" id="{216977CC-3F43-C5EA-2DF5-FE8918E1D0C5}"/>
              </a:ext>
            </a:extLst>
          </p:cNvPr>
          <p:cNvSpPr txBox="1"/>
          <p:nvPr/>
        </p:nvSpPr>
        <p:spPr>
          <a:xfrm>
            <a:off x="2551813" y="614737"/>
            <a:ext cx="4572000" cy="461665"/>
          </a:xfrm>
          <a:prstGeom prst="rect">
            <a:avLst/>
          </a:prstGeom>
          <a:noFill/>
        </p:spPr>
        <p:txBody>
          <a:bodyPr wrap="square">
            <a:spAutoFit/>
          </a:bodyPr>
          <a:lstStyle/>
          <a:p>
            <a:r>
              <a:rPr lang="en-US" altLang="ja-JP" sz="2400" b="1" dirty="0">
                <a:latin typeface="Arial" panose="020B0604020202020204" pitchFamily="34" charset="0"/>
              </a:rPr>
              <a:t>Hotel Reservation</a:t>
            </a:r>
            <a:endParaRPr lang="ja-JP" altLang="en-US" sz="2400" dirty="0"/>
          </a:p>
        </p:txBody>
      </p:sp>
    </p:spTree>
    <p:extLst>
      <p:ext uri="{BB962C8B-B14F-4D97-AF65-F5344CB8AC3E}">
        <p14:creationId xmlns:p14="http://schemas.microsoft.com/office/powerpoint/2010/main" val="25368842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BE324FD-2AD8-6D2B-A316-B31A720DA19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19</a:t>
            </a:fld>
            <a:endParaRPr lang="en-US" altLang="ja-JP" dirty="0"/>
          </a:p>
        </p:txBody>
      </p:sp>
      <p:sp>
        <p:nvSpPr>
          <p:cNvPr id="3" name="日付プレースホルダー 2">
            <a:extLst>
              <a:ext uri="{FF2B5EF4-FFF2-40B4-BE49-F238E27FC236}">
                <a16:creationId xmlns:a16="http://schemas.microsoft.com/office/drawing/2014/main" id="{484E8DDA-6391-967A-4C4F-20AEBF3D7B16}"/>
              </a:ext>
            </a:extLst>
          </p:cNvPr>
          <p:cNvSpPr>
            <a:spLocks noGrp="1"/>
          </p:cNvSpPr>
          <p:nvPr>
            <p:ph type="dt" sz="half" idx="2"/>
          </p:nvPr>
        </p:nvSpPr>
        <p:spPr/>
        <p:txBody>
          <a:bodyPr/>
          <a:lstStyle/>
          <a:p>
            <a:r>
              <a:rPr lang="en-US" altLang="ja-JP"/>
              <a:t>November 2024</a:t>
            </a:r>
            <a:endParaRPr lang="en-US" altLang="ja-JP" dirty="0"/>
          </a:p>
        </p:txBody>
      </p:sp>
      <p:sp>
        <p:nvSpPr>
          <p:cNvPr id="5" name="テキスト ボックス 4">
            <a:extLst>
              <a:ext uri="{FF2B5EF4-FFF2-40B4-BE49-F238E27FC236}">
                <a16:creationId xmlns:a16="http://schemas.microsoft.com/office/drawing/2014/main" id="{0A839AAC-F518-5E0D-9EC4-A4DE60D9CD7A}"/>
              </a:ext>
            </a:extLst>
          </p:cNvPr>
          <p:cNvSpPr txBox="1"/>
          <p:nvPr/>
        </p:nvSpPr>
        <p:spPr>
          <a:xfrm>
            <a:off x="284517" y="934311"/>
            <a:ext cx="8761229" cy="892552"/>
          </a:xfrm>
          <a:prstGeom prst="rect">
            <a:avLst/>
          </a:prstGeom>
          <a:noFill/>
        </p:spPr>
        <p:txBody>
          <a:bodyPr wrap="square">
            <a:spAutoFit/>
          </a:bodyPr>
          <a:lstStyle/>
          <a:p>
            <a:r>
              <a:rPr lang="en-US" altLang="ja-JP" sz="2800" b="1" i="0" u="none" strike="noStrike" dirty="0">
                <a:effectLst/>
                <a:latin typeface="Arial" panose="020B0604020202020204" pitchFamily="34" charset="0"/>
              </a:rPr>
              <a:t>Future Meeting Schedule</a:t>
            </a:r>
            <a:r>
              <a:rPr lang="en-US" altLang="ja-JP" dirty="0"/>
              <a:t> </a:t>
            </a:r>
            <a:r>
              <a:rPr lang="en-US" altLang="ja-JP" sz="2400" b="0" i="0" u="sng" strike="noStrike" dirty="0">
                <a:solidFill>
                  <a:srgbClr val="0000FF"/>
                </a:solidFill>
                <a:effectLst/>
                <a:latin typeface="Arial" panose="020B0604020202020204" pitchFamily="34" charset="0"/>
                <a:hlinkClick r:id="rId2"/>
              </a:rPr>
              <a:t>https://grouper.ieee.org/groups/802/15/pub/Meeting_Plan.html</a:t>
            </a:r>
            <a:r>
              <a:rPr lang="en-US" altLang="ja-JP" sz="1600" dirty="0"/>
              <a:t> </a:t>
            </a:r>
            <a:endParaRPr lang="ja-JP" altLang="en-US" dirty="0"/>
          </a:p>
        </p:txBody>
      </p:sp>
      <p:pic>
        <p:nvPicPr>
          <p:cNvPr id="8" name="図 7" descr="テーブル&#10;&#10;低い精度で自動的に生成された説明">
            <a:extLst>
              <a:ext uri="{FF2B5EF4-FFF2-40B4-BE49-F238E27FC236}">
                <a16:creationId xmlns:a16="http://schemas.microsoft.com/office/drawing/2014/main" id="{C434ABBF-70F4-9509-C2E1-7FF487FE0552}"/>
              </a:ext>
            </a:extLst>
          </p:cNvPr>
          <p:cNvPicPr>
            <a:picLocks noChangeAspect="1"/>
          </p:cNvPicPr>
          <p:nvPr/>
        </p:nvPicPr>
        <p:blipFill>
          <a:blip r:embed="rId3"/>
          <a:stretch>
            <a:fillRect/>
          </a:stretch>
        </p:blipFill>
        <p:spPr>
          <a:xfrm>
            <a:off x="416699" y="1980527"/>
            <a:ext cx="8496867" cy="2310669"/>
          </a:xfrm>
          <a:prstGeom prst="rect">
            <a:avLst/>
          </a:prstGeom>
        </p:spPr>
      </p:pic>
    </p:spTree>
    <p:extLst>
      <p:ext uri="{BB962C8B-B14F-4D97-AF65-F5344CB8AC3E}">
        <p14:creationId xmlns:p14="http://schemas.microsoft.com/office/powerpoint/2010/main" val="1933190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78F5AB9-524A-146E-2821-1D409BB4D58E}"/>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92696" y="620688"/>
            <a:ext cx="7558608" cy="5832068"/>
          </a:xfrm>
        </p:spPr>
        <p:txBody>
          <a:bodyPr/>
          <a:lstStyle/>
          <a:p>
            <a:r>
              <a:rPr lang="en-US" altLang="ja-JP" b="1" dirty="0">
                <a:ea typeface="ＭＳ Ｐゴシック" pitchFamily="50" charset="-128"/>
              </a:rPr>
              <a:t>IEEE 802.15 TG15.6ma </a:t>
            </a:r>
            <a:br>
              <a:rPr lang="en-US" altLang="ja-JP" b="1" dirty="0">
                <a:ea typeface="ＭＳ Ｐゴシック" pitchFamily="50" charset="-128"/>
              </a:rPr>
            </a:br>
            <a:r>
              <a:rPr lang="en-US" altLang="ja-JP" sz="3600" dirty="0">
                <a:ea typeface="ＭＳ Ｐゴシック" charset="-128"/>
              </a:rPr>
              <a:t>(Revision of IEEE802.15.6-2012) </a:t>
            </a: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Interim Session</a:t>
            </a:r>
            <a:br>
              <a:rPr lang="en-US" altLang="ja-JP" sz="2800" dirty="0">
                <a:ea typeface="ＭＳ Ｐゴシック" pitchFamily="50" charset="-128"/>
              </a:rPr>
            </a:br>
            <a:r>
              <a:rPr lang="en-US" altLang="ja-JP" sz="2800" dirty="0">
                <a:ea typeface="ＭＳ Ｐゴシック" pitchFamily="50" charset="-128"/>
              </a:rPr>
              <a:t>Vancouver, B.C., Canada</a:t>
            </a:r>
            <a:br>
              <a:rPr lang="en-US" altLang="ja-JP" sz="2800" dirty="0">
                <a:ea typeface="ＭＳ Ｐゴシック" pitchFamily="50" charset="-128"/>
              </a:rPr>
            </a:br>
            <a:br>
              <a:rPr lang="en-US" altLang="ja-JP" sz="2800" dirty="0">
                <a:ea typeface="ＭＳ Ｐゴシック" pitchFamily="50" charset="-128"/>
              </a:rPr>
            </a:br>
            <a:r>
              <a:rPr lang="en-US" altLang="ja-JP" sz="2800" dirty="0">
                <a:ea typeface="ＭＳ Ｐゴシック" pitchFamily="50" charset="-128"/>
              </a:rPr>
              <a:t>November 11</a:t>
            </a:r>
            <a:r>
              <a:rPr lang="en-US" altLang="ja-JP" sz="2800" baseline="30000" dirty="0">
                <a:ea typeface="ＭＳ Ｐゴシック" pitchFamily="50" charset="-128"/>
              </a:rPr>
              <a:t>th</a:t>
            </a:r>
            <a:r>
              <a:rPr lang="en-US" altLang="ja-JP" sz="2800" dirty="0">
                <a:ea typeface="ＭＳ Ｐゴシック" pitchFamily="50" charset="-128"/>
              </a:rPr>
              <a:t>, 2024</a:t>
            </a:r>
            <a:br>
              <a:rPr lang="en-US" altLang="ja-JP" sz="2800" dirty="0">
                <a:ea typeface="ＭＳ Ｐゴシック" pitchFamily="50" charset="-128"/>
              </a:rPr>
            </a:br>
            <a:r>
              <a:rPr lang="en-US" altLang="ja-JP" sz="2800" dirty="0">
                <a:ea typeface="ＭＳ Ｐゴシック" pitchFamily="50" charset="-128"/>
              </a:rPr>
              <a:t>Ryuji K</a:t>
            </a:r>
            <a:r>
              <a:rPr lang="en-US" altLang="ja-JP" sz="3200" dirty="0">
                <a:ea typeface="ＭＳ Ｐゴシック" pitchFamily="50" charset="-128"/>
              </a:rPr>
              <a:t>ohno</a:t>
            </a:r>
            <a:br>
              <a:rPr lang="en-US" altLang="ja-JP" sz="3200" dirty="0">
                <a:ea typeface="ＭＳ Ｐゴシック" pitchFamily="50" charset="-128"/>
              </a:rPr>
            </a:br>
            <a:r>
              <a:rPr lang="en-US" altLang="ja-JP" sz="2400" dirty="0">
                <a:ea typeface="ＭＳ Ｐゴシック" pitchFamily="50" charset="-128"/>
              </a:rPr>
              <a:t>Yokohama National University(YNU),</a:t>
            </a:r>
            <a:br>
              <a:rPr lang="en-US" altLang="ja-JP" sz="2400" dirty="0">
                <a:ea typeface="ＭＳ Ｐゴシック" pitchFamily="50" charset="-128"/>
              </a:rPr>
            </a:br>
            <a:r>
              <a:rPr lang="en-US" altLang="ja-JP" sz="24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7D9E3D2-F7A2-96A3-122F-5FDF799E50B8}"/>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20</a:t>
            </a:fld>
            <a:endParaRPr lang="en-US" altLang="ja-JP" dirty="0"/>
          </a:p>
        </p:txBody>
      </p:sp>
      <p:sp>
        <p:nvSpPr>
          <p:cNvPr id="3" name="日付プレースホルダー 2">
            <a:extLst>
              <a:ext uri="{FF2B5EF4-FFF2-40B4-BE49-F238E27FC236}">
                <a16:creationId xmlns:a16="http://schemas.microsoft.com/office/drawing/2014/main" id="{4F1F6A68-5744-1909-9926-4198EBF4AA6B}"/>
              </a:ext>
            </a:extLst>
          </p:cNvPr>
          <p:cNvSpPr>
            <a:spLocks noGrp="1"/>
          </p:cNvSpPr>
          <p:nvPr>
            <p:ph type="dt" sz="half" idx="2"/>
          </p:nvPr>
        </p:nvSpPr>
        <p:spPr/>
        <p:txBody>
          <a:bodyPr/>
          <a:lstStyle/>
          <a:p>
            <a:r>
              <a:rPr lang="en-US" altLang="ja-JP"/>
              <a:t>November 2024</a:t>
            </a:r>
            <a:endParaRPr lang="en-US" altLang="ja-JP" dirty="0"/>
          </a:p>
        </p:txBody>
      </p:sp>
      <p:sp>
        <p:nvSpPr>
          <p:cNvPr id="4" name="Rectangle 3">
            <a:extLst>
              <a:ext uri="{FF2B5EF4-FFF2-40B4-BE49-F238E27FC236}">
                <a16:creationId xmlns:a16="http://schemas.microsoft.com/office/drawing/2014/main" id="{E389BFE1-7906-201B-E891-80D2D8D08092}"/>
              </a:ext>
            </a:extLst>
          </p:cNvPr>
          <p:cNvSpPr txBox="1">
            <a:spLocks noChangeArrowheads="1"/>
          </p:cNvSpPr>
          <p:nvPr/>
        </p:nvSpPr>
        <p:spPr>
          <a:xfrm>
            <a:off x="266700" y="1447703"/>
            <a:ext cx="8686800" cy="495456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233363" indent="0" defTabSz="914400" fontAlgn="b">
              <a:lnSpc>
                <a:spcPct val="80000"/>
              </a:lnSpc>
              <a:spcAft>
                <a:spcPts val="0"/>
              </a:spcAft>
              <a:buFontTx/>
              <a:buNone/>
              <a:defRPr/>
            </a:pPr>
            <a:r>
              <a:rPr lang="en-US" sz="1000" kern="1200">
                <a:latin typeface="Arial" panose="020B0604020202020204" pitchFamily="34" charset="0"/>
                <a:cs typeface="Arial" panose="020B0604020202020204" pitchFamily="34" charset="0"/>
              </a:rPr>
              <a:t>Chair: </a:t>
            </a:r>
            <a:r>
              <a:rPr lang="en-US" sz="1000" b="1" kern="1200">
                <a:latin typeface="Arial" panose="020B0604020202020204" pitchFamily="34" charset="0"/>
                <a:cs typeface="Arial" panose="020B0604020202020204" pitchFamily="34" charset="0"/>
                <a:hlinkClick r:id="rId2"/>
              </a:rPr>
              <a:t>Ryuji Kohno</a:t>
            </a:r>
            <a:endParaRPr lang="en-US" sz="1000" b="1" kern="1200">
              <a:solidFill>
                <a:srgbClr val="0000FF"/>
              </a:solidFill>
              <a:latin typeface="Arial" panose="020B0604020202020204" pitchFamily="34" charset="0"/>
              <a:cs typeface="Arial" panose="020B0604020202020204" pitchFamily="34" charset="0"/>
            </a:endParaRPr>
          </a:p>
          <a:p>
            <a:pPr marL="0" indent="0" defTabSz="914400" fontAlgn="b">
              <a:lnSpc>
                <a:spcPct val="80000"/>
              </a:lnSpc>
              <a:spcAft>
                <a:spcPts val="0"/>
              </a:spcAft>
              <a:buFontTx/>
              <a:buNone/>
              <a:defRPr/>
            </a:pPr>
            <a:endParaRPr lang="en-US" sz="1000" kern="120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defRPr/>
            </a:pPr>
            <a:r>
              <a:rPr lang="en-US" sz="1000" kern="1200">
                <a:latin typeface="Arial" panose="020B0604020202020204" pitchFamily="34" charset="0"/>
                <a:cs typeface="Arial" panose="020B0604020202020204" pitchFamily="34" charset="0"/>
              </a:rPr>
              <a:t>Objective:</a:t>
            </a:r>
          </a:p>
          <a:p>
            <a:pPr marL="457200" indent="0" defTabSz="914400" fontAlgn="b">
              <a:lnSpc>
                <a:spcPct val="80000"/>
              </a:lnSpc>
              <a:spcAft>
                <a:spcPts val="0"/>
              </a:spcAft>
              <a:buFontTx/>
              <a:buNone/>
              <a:tabLst>
                <a:tab pos="446088" algn="l"/>
              </a:tabLst>
              <a:defRPr/>
            </a:pPr>
            <a:r>
              <a:rPr lang="en-US" sz="1000" kern="1200">
                <a:latin typeface="Arial" panose="020B0604020202020204" pitchFamily="34" charset="0"/>
                <a:cs typeface="Arial" panose="020B0604020202020204" pitchFamily="34" charset="0"/>
              </a:rPr>
              <a:t>Enhancements to the Body Area Networks (BAN) Ultra Wideband (UWB) physical layer (PHY) and media access control (MAC) to support enhanced dependability to a human BAN (HBAN) and adds support for vehicle BAN (VBAN), a coordinator in a vehicle with devices around the vehicular body.</a:t>
            </a:r>
          </a:p>
          <a:p>
            <a:pPr marL="457200" indent="0" defTabSz="914400" fontAlgn="b">
              <a:lnSpc>
                <a:spcPct val="80000"/>
              </a:lnSpc>
              <a:spcAft>
                <a:spcPts val="0"/>
              </a:spcAft>
              <a:buFontTx/>
              <a:buNone/>
              <a:tabLst>
                <a:tab pos="446088" algn="l"/>
              </a:tabLst>
              <a:defRPr/>
            </a:pPr>
            <a:endParaRPr lang="en-US" sz="1000" kern="120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r>
              <a:rPr lang="en-US" sz="1000" kern="1200">
                <a:solidFill>
                  <a:srgbClr val="0000FF"/>
                </a:solidFill>
                <a:latin typeface="Arial" panose="020B0604020202020204" pitchFamily="34" charset="0"/>
                <a:cs typeface="Arial" panose="020B0604020202020204" pitchFamily="34" charset="0"/>
                <a:hlinkClick r:id="rId3"/>
              </a:rPr>
              <a:t>TG6ma Webpage</a:t>
            </a:r>
            <a:endParaRPr lang="en-US" sz="1000" kern="1200">
              <a:solidFill>
                <a:srgbClr val="0000FF"/>
              </a:solidFill>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endParaRPr lang="en-US" sz="1000" kern="120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r>
              <a:rPr lang="en-US" sz="1000" kern="1200">
                <a:latin typeface="Arial" panose="020B0604020202020204" pitchFamily="34" charset="0"/>
                <a:cs typeface="Arial" panose="020B0604020202020204" pitchFamily="34" charset="0"/>
              </a:rPr>
              <a:t>Areas being worked on include:</a:t>
            </a:r>
          </a:p>
          <a:p>
            <a:pPr marL="574675"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Channel Modeling</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Precise modeling of radio propagation of implant and wearable human BANs and around vehicle BANs for dependable data transmission</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Classified modeling of multiple BANs and coexistence with other radios for resolution in PHY and MAC</a:t>
            </a:r>
          </a:p>
          <a:p>
            <a:pPr marL="574675" indent="-119063"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Data transmission</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Cognition of channel environment and coexistence</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Initial acquisition and synchronization in coexisting BANs</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Channel coding in forward error correction (FEC) and hybrid automatic repeat request (HARQ) according to required QoS levels of data packets in various channel propagation models and coexistence classes </a:t>
            </a:r>
          </a:p>
          <a:p>
            <a:pPr marL="574675" indent="-119063"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Packet contention</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Control and data channels, superframe formant, and MAC function to avoid packet contention in various classes of coexistence</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Hybrid protocol of contention-free and contention access according to required QoS levels of data packets</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Inter coordinators or hubs negotiation among coexisting BANs</a:t>
            </a:r>
          </a:p>
          <a:p>
            <a:pPr marL="574675" indent="-119063"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Interference mitigation in coexistence:</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Interference surprising and canceling technologies for theoretical and feasible implementation in coexistence</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Result in simpler classes of coexistence by mitigation of interference from non-BAN</a:t>
            </a:r>
          </a:p>
          <a:p>
            <a:pPr marL="690563" indent="-119063"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altLang="ja-JP" sz="1000" kern="1200">
                <a:latin typeface="Arial" panose="020B0604020202020204" pitchFamily="34" charset="0"/>
                <a:cs typeface="Arial" panose="020B0604020202020204" pitchFamily="34" charset="0"/>
              </a:rPr>
              <a:t>Ranging:</a:t>
            </a:r>
          </a:p>
          <a:p>
            <a:pPr marL="690563" indent="-119063" defTabSz="914400" fontAlgn="b">
              <a:lnSpc>
                <a:spcPct val="80000"/>
              </a:lnSpc>
              <a:spcAft>
                <a:spcPts val="0"/>
              </a:spcAft>
              <a:tabLst>
                <a:tab pos="446088" algn="l"/>
              </a:tabLst>
              <a:defRPr/>
            </a:pPr>
            <a:r>
              <a:rPr lang="en-US" altLang="ja-JP" sz="1000" kern="1200">
                <a:latin typeface="Arial" panose="020B0604020202020204" pitchFamily="34" charset="0"/>
                <a:cs typeface="Arial" panose="020B0604020202020204" pitchFamily="34" charset="0"/>
              </a:rPr>
              <a:t>Optional ranging for cognition of dynamism of coexisting BANs</a:t>
            </a:r>
          </a:p>
          <a:p>
            <a:pPr marL="404813" indent="-171450"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r>
              <a:rPr lang="en-US" sz="1000" kern="1200">
                <a:latin typeface="Arial" panose="020B0604020202020204" pitchFamily="34" charset="0"/>
                <a:cs typeface="Arial" panose="020B0604020202020204" pitchFamily="34" charset="0"/>
              </a:rPr>
              <a:t>This revision builds on the existing standard 802.15.6-2012 with enhanced dependability for human BAN and additional vehicle BAN</a:t>
            </a:r>
            <a:endParaRPr lang="en-US" sz="1000" kern="1200">
              <a:latin typeface="Arial Rounded MT Bold" pitchFamily="34" charset="0"/>
              <a:cs typeface="Arial" charset="0"/>
            </a:endParaRPr>
          </a:p>
          <a:p>
            <a:pPr marL="457200" indent="-457200" defTabSz="914400" fontAlgn="b">
              <a:lnSpc>
                <a:spcPct val="80000"/>
              </a:lnSpc>
              <a:spcAft>
                <a:spcPts val="0"/>
              </a:spcAft>
              <a:buFontTx/>
              <a:buNone/>
              <a:defRPr/>
            </a:pPr>
            <a:endParaRPr lang="en-US" sz="1000" kern="1200">
              <a:latin typeface="Arial Rounded MT Bold" pitchFamily="34" charset="0"/>
              <a:cs typeface="Arial" charset="0"/>
            </a:endParaRPr>
          </a:p>
          <a:p>
            <a:pPr marL="457200" indent="-457200" defTabSz="914400" fontAlgn="b">
              <a:lnSpc>
                <a:spcPct val="80000"/>
              </a:lnSpc>
              <a:spcAft>
                <a:spcPts val="0"/>
              </a:spcAft>
              <a:buFontTx/>
              <a:buNone/>
              <a:tabLst>
                <a:tab pos="446088" algn="l"/>
              </a:tabLst>
              <a:defRPr/>
            </a:pPr>
            <a:endParaRPr lang="en-US" sz="2000" kern="1200" dirty="0">
              <a:latin typeface="Arial Rounded MT Bold" pitchFamily="34" charset="0"/>
              <a:cs typeface="Arial" charset="0"/>
            </a:endParaRPr>
          </a:p>
        </p:txBody>
      </p:sp>
      <p:sp>
        <p:nvSpPr>
          <p:cNvPr id="5" name="AutoShape 4" descr="2520542a.jpg">
            <a:extLst>
              <a:ext uri="{FF2B5EF4-FFF2-40B4-BE49-F238E27FC236}">
                <a16:creationId xmlns:a16="http://schemas.microsoft.com/office/drawing/2014/main" id="{BFC5E471-F3B3-86C7-BD1B-95506CFE26DD}"/>
              </a:ext>
            </a:extLst>
          </p:cNvPr>
          <p:cNvSpPr>
            <a:spLocks noChangeAspect="1" noChangeArrowheads="1"/>
          </p:cNvSpPr>
          <p:nvPr/>
        </p:nvSpPr>
        <p:spPr bwMode="auto">
          <a:xfrm>
            <a:off x="547503" y="127967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Rectangle 4">
            <a:extLst>
              <a:ext uri="{FF2B5EF4-FFF2-40B4-BE49-F238E27FC236}">
                <a16:creationId xmlns:a16="http://schemas.microsoft.com/office/drawing/2014/main" id="{23C6FB50-065E-BC99-8BBA-59B9A6CC8FA8}"/>
              </a:ext>
            </a:extLst>
          </p:cNvPr>
          <p:cNvSpPr txBox="1">
            <a:spLocks noChangeArrowheads="1"/>
          </p:cNvSpPr>
          <p:nvPr/>
        </p:nvSpPr>
        <p:spPr bwMode="auto">
          <a:xfrm>
            <a:off x="533400" y="704481"/>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marL="644525" indent="-644525" fontAlgn="b">
              <a:lnSpc>
                <a:spcPct val="80000"/>
              </a:lnSpc>
              <a:spcAft>
                <a:spcPts val="0"/>
              </a:spcAft>
              <a:buFontTx/>
              <a:buNone/>
              <a:tabLst>
                <a:tab pos="446088" algn="l"/>
              </a:tabLst>
              <a:defRPr/>
            </a:pPr>
            <a:r>
              <a:rPr lang="en-US" sz="3200" dirty="0">
                <a:latin typeface="Arial Rounded MT Bold" pitchFamily="34" charset="0"/>
                <a:cs typeface="Arial" charset="0"/>
              </a:rPr>
              <a:t>TG6ma(BAN/VAN)</a:t>
            </a:r>
            <a:r>
              <a:rPr lang="en-US" sz="3200" kern="1200" dirty="0">
                <a:latin typeface="Arial Rounded MT Bold" pitchFamily="34" charset="0"/>
                <a:cs typeface="Arial" charset="0"/>
              </a:rPr>
              <a:t> – BAN with Enhanced Dependability Revision</a:t>
            </a:r>
          </a:p>
        </p:txBody>
      </p:sp>
    </p:spTree>
    <p:extLst>
      <p:ext uri="{BB962C8B-B14F-4D97-AF65-F5344CB8AC3E}">
        <p14:creationId xmlns:p14="http://schemas.microsoft.com/office/powerpoint/2010/main" val="17352508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477887"/>
            <a:ext cx="8824450" cy="5206793"/>
          </a:xfrm>
        </p:spPr>
        <p:txBody>
          <a:bodyPr/>
          <a:lstStyle/>
          <a:p>
            <a:pPr marL="0" indent="0">
              <a:lnSpc>
                <a:spcPts val="1900"/>
              </a:lnSpc>
              <a:buNone/>
            </a:pPr>
            <a:r>
              <a:rPr lang="en-US" altLang="ja-JP" sz="1800" b="1" dirty="0"/>
              <a:t>Objective</a:t>
            </a:r>
            <a:r>
              <a:rPr lang="en-US" altLang="ja-JP" sz="1800" dirty="0"/>
              <a:t>: E</a:t>
            </a:r>
            <a:r>
              <a:rPr kumimoji="1" lang="en-US" altLang="ja-JP" sz="1800" dirty="0"/>
              <a:t>nhancements to the BAN Ultra Wideband (UWB) physical layer (PHY) and media access control (MAC) to support enhanced dependability to a human BAN (</a:t>
            </a:r>
            <a:r>
              <a:rPr kumimoji="1" lang="en-US" altLang="ja-JP" sz="1800" dirty="0">
                <a:solidFill>
                  <a:srgbClr val="FF0000"/>
                </a:solidFill>
              </a:rPr>
              <a:t>HBAN</a:t>
            </a:r>
            <a:r>
              <a:rPr kumimoji="1" lang="en-US" altLang="ja-JP" sz="1800" dirty="0"/>
              <a:t>) and adds support for vehicle body area networks (</a:t>
            </a:r>
            <a:r>
              <a:rPr kumimoji="1" lang="en-US" altLang="ja-JP" sz="1800" dirty="0">
                <a:solidFill>
                  <a:srgbClr val="FF0000"/>
                </a:solidFill>
              </a:rPr>
              <a:t>VBAN</a:t>
            </a:r>
            <a:r>
              <a:rPr kumimoji="1" lang="en-US" altLang="ja-JP" sz="1800" dirty="0"/>
              <a:t>), a coordinator in a vehicle with devices around the vehicular cabin.</a:t>
            </a:r>
          </a:p>
          <a:p>
            <a:pPr marL="0" indent="0">
              <a:lnSpc>
                <a:spcPts val="1900"/>
              </a:lnSpc>
              <a:buNone/>
            </a:pPr>
            <a:r>
              <a:rPr lang="en-US" altLang="ja-JP" sz="1800" b="1" dirty="0"/>
              <a:t>Action:  </a:t>
            </a:r>
          </a:p>
          <a:p>
            <a:pPr marL="0" indent="0">
              <a:lnSpc>
                <a:spcPts val="1900"/>
              </a:lnSpc>
              <a:buNone/>
            </a:pPr>
            <a:r>
              <a:rPr lang="en-US" altLang="ja-JP" sz="1600" dirty="0">
                <a:solidFill>
                  <a:srgbClr val="FF0000"/>
                </a:solidFill>
                <a:highlight>
                  <a:srgbClr val="FFFF00"/>
                </a:highlight>
              </a:rPr>
              <a:t>•Review of Letter Ballot 210				</a:t>
            </a:r>
          </a:p>
          <a:p>
            <a:pPr marL="0" indent="0">
              <a:lnSpc>
                <a:spcPts val="1900"/>
              </a:lnSpc>
              <a:buNone/>
            </a:pPr>
            <a:r>
              <a:rPr lang="en-US" altLang="ja-JP" sz="1600" dirty="0">
                <a:solidFill>
                  <a:srgbClr val="FF0000"/>
                </a:solidFill>
                <a:highlight>
                  <a:srgbClr val="FFFF00"/>
                </a:highlight>
              </a:rPr>
              <a:t>•Comment resolution for LB 210 of draft D03				</a:t>
            </a:r>
          </a:p>
          <a:p>
            <a:pPr marL="0" indent="0">
              <a:lnSpc>
                <a:spcPts val="1900"/>
              </a:lnSpc>
              <a:buNone/>
            </a:pPr>
            <a:r>
              <a:rPr lang="en-US" altLang="ja-JP" sz="1600" dirty="0">
                <a:solidFill>
                  <a:srgbClr val="FF0000"/>
                </a:solidFill>
                <a:highlight>
                  <a:srgbClr val="FFFF00"/>
                </a:highlight>
              </a:rPr>
              <a:t>•Necessary documentation for Letter Ballot such as Coexistence Assurance Document, </a:t>
            </a:r>
            <a:r>
              <a:rPr lang="en-US" altLang="ja-JP" sz="1600" dirty="0" err="1">
                <a:solidFill>
                  <a:srgbClr val="FF0000"/>
                </a:solidFill>
                <a:highlight>
                  <a:srgbClr val="FFFF00"/>
                </a:highlight>
              </a:rPr>
              <a:t>Progess</a:t>
            </a:r>
            <a:r>
              <a:rPr lang="en-US" altLang="ja-JP" sz="1600" dirty="0">
                <a:solidFill>
                  <a:srgbClr val="FF0000"/>
                </a:solidFill>
                <a:highlight>
                  <a:srgbClr val="FFFF00"/>
                </a:highlight>
              </a:rPr>
              <a:t> Report,  Project Task List				</a:t>
            </a:r>
          </a:p>
          <a:p>
            <a:pPr marL="0" indent="0">
              <a:lnSpc>
                <a:spcPts val="1900"/>
              </a:lnSpc>
              <a:buNone/>
            </a:pPr>
            <a:r>
              <a:rPr lang="en-US" altLang="ja-JP" sz="1600" dirty="0">
                <a:solidFill>
                  <a:srgbClr val="FF0000"/>
                </a:solidFill>
                <a:highlight>
                  <a:srgbClr val="FFFF00"/>
                </a:highlight>
              </a:rPr>
              <a:t>•Performance Evaluation of Technologies in PHY; Channel Coding According to 8 QoS Levels of Packets and  Coexistence Levels, Interference Mitigation, etc. 			</a:t>
            </a:r>
          </a:p>
          <a:p>
            <a:pPr marL="0" indent="0">
              <a:lnSpc>
                <a:spcPts val="1900"/>
              </a:lnSpc>
              <a:buNone/>
            </a:pPr>
            <a:r>
              <a:rPr lang="en-US" altLang="ja-JP" sz="1600" dirty="0">
                <a:solidFill>
                  <a:srgbClr val="FF0000"/>
                </a:solidFill>
                <a:highlight>
                  <a:srgbClr val="FFFF00"/>
                </a:highlight>
              </a:rPr>
              <a:t>•Performance Evaluation of Technologies in MAC; Channel Management, CCA, Hybrid Contention Free/Access Protocol According to 8 </a:t>
            </a:r>
            <a:r>
              <a:rPr lang="en-US" altLang="ja-JP" sz="1600" dirty="0" err="1">
                <a:solidFill>
                  <a:srgbClr val="FF0000"/>
                </a:solidFill>
                <a:highlight>
                  <a:srgbClr val="FFFF00"/>
                </a:highlight>
              </a:rPr>
              <a:t>QoSs</a:t>
            </a:r>
            <a:r>
              <a:rPr lang="en-US" altLang="ja-JP" sz="1600" dirty="0">
                <a:solidFill>
                  <a:srgbClr val="FF0000"/>
                </a:solidFill>
                <a:highlight>
                  <a:srgbClr val="FFFF00"/>
                </a:highlight>
              </a:rPr>
              <a:t> and Coexistences.		</a:t>
            </a:r>
          </a:p>
          <a:p>
            <a:pPr marL="0" indent="0">
              <a:lnSpc>
                <a:spcPts val="1900"/>
              </a:lnSpc>
              <a:buNone/>
            </a:pPr>
            <a:r>
              <a:rPr lang="en-US" altLang="ja-JP" sz="1600" dirty="0">
                <a:solidFill>
                  <a:srgbClr val="FF0000"/>
                </a:solidFill>
                <a:highlight>
                  <a:srgbClr val="FFFF00"/>
                </a:highlight>
              </a:rPr>
              <a:t>•Harmonization or Commonality with 4ab in Coexistence and Feasible Implementation of 6ma and 4ab				</a:t>
            </a:r>
          </a:p>
          <a:p>
            <a:pPr marL="0" indent="0">
              <a:lnSpc>
                <a:spcPts val="1900"/>
              </a:lnSpc>
              <a:buNone/>
            </a:pPr>
            <a:r>
              <a:rPr lang="en-US" altLang="ja-JP" sz="1600" dirty="0">
                <a:solidFill>
                  <a:srgbClr val="FF0000"/>
                </a:solidFill>
                <a:highlight>
                  <a:srgbClr val="FFFF00"/>
                </a:highlight>
              </a:rPr>
              <a:t>•Feasibility of TSN of 802.1 in MAC				</a:t>
            </a:r>
          </a:p>
          <a:p>
            <a:pPr marL="0" indent="0">
              <a:lnSpc>
                <a:spcPts val="1900"/>
              </a:lnSpc>
              <a:buNone/>
            </a:pPr>
            <a:r>
              <a:rPr lang="en-US" altLang="ja-JP" sz="1600" dirty="0">
                <a:solidFill>
                  <a:srgbClr val="FF0000"/>
                </a:solidFill>
                <a:highlight>
                  <a:srgbClr val="FFFF00"/>
                </a:highlight>
              </a:rPr>
              <a:t>•WG Motion to Recirculation				</a:t>
            </a:r>
          </a:p>
          <a:p>
            <a:pPr marL="0" indent="0">
              <a:lnSpc>
                <a:spcPts val="1900"/>
              </a:lnSpc>
              <a:buNone/>
            </a:pPr>
            <a:r>
              <a:rPr lang="en-US" altLang="ja-JP" sz="1800" b="1" dirty="0"/>
              <a:t>Next Things to Do</a:t>
            </a:r>
            <a:r>
              <a:rPr lang="ja-JP" altLang="en-US" sz="1800" b="1" dirty="0"/>
              <a:t>：</a:t>
            </a:r>
            <a:r>
              <a:rPr lang="en-US" altLang="ja-JP" sz="1800" dirty="0">
                <a:solidFill>
                  <a:srgbClr val="FF0000"/>
                </a:solidFill>
              </a:rPr>
              <a:t>     Recirculation of draft D04 for 2nd Letter Ballot</a:t>
            </a:r>
            <a:endParaRPr lang="en-US" altLang="ja-JP" sz="1800" dirty="0"/>
          </a:p>
          <a:p>
            <a:pPr marL="0" indent="0">
              <a:lnSpc>
                <a:spcPts val="1900"/>
              </a:lnSpc>
              <a:buNone/>
            </a:pPr>
            <a:endParaRPr kumimoji="1" lang="ja-JP" altLang="en-US" sz="18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21</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November 2024</a:t>
            </a:r>
            <a:endParaRPr lang="en-US" altLang="ja-JP" dirty="0"/>
          </a:p>
        </p:txBody>
      </p:sp>
    </p:spTree>
    <p:extLst>
      <p:ext uri="{BB962C8B-B14F-4D97-AF65-F5344CB8AC3E}">
        <p14:creationId xmlns:p14="http://schemas.microsoft.com/office/powerpoint/2010/main" val="3561759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172275" y="989993"/>
            <a:ext cx="9026759" cy="5517434"/>
          </a:xfrm>
          <a:ln/>
        </p:spPr>
        <p:txBody>
          <a:bodyPr>
            <a:noAutofit/>
          </a:bodyPr>
          <a:lstStyle/>
          <a:p>
            <a:pPr>
              <a:lnSpc>
                <a:spcPts val="1300"/>
              </a:lnSpc>
            </a:pPr>
            <a:r>
              <a:rPr lang="en-US" altLang="ja-JP" sz="1200" dirty="0"/>
              <a:t>TG15.6ma meeting call to order</a:t>
            </a:r>
          </a:p>
          <a:p>
            <a:pPr>
              <a:lnSpc>
                <a:spcPts val="1300"/>
              </a:lnSpc>
            </a:pPr>
            <a:r>
              <a:rPr lang="en-US" altLang="ja-JP" sz="1200" dirty="0"/>
              <a:t>Call for essential patents and policies &amp; procedures reminder                                                      </a:t>
            </a:r>
            <a:r>
              <a:rPr kumimoji="1" lang="en-US" altLang="ja-JP" sz="1200" b="0" i="0" u="none" strike="noStrike" kern="0" cap="none" spc="0" normalizeH="0" baseline="0" noProof="0" dirty="0">
                <a:ln>
                  <a:noFill/>
                </a:ln>
                <a:solidFill>
                  <a:srgbClr val="000000"/>
                </a:solidFill>
                <a:effectLst/>
                <a:uLnTx/>
                <a:uFillTx/>
                <a:latin typeface="Arial"/>
                <a:ea typeface="+mn-ea"/>
                <a:cs typeface="+mn-cs"/>
              </a:rPr>
              <a:t>doc.#15-24-0566-0</a:t>
            </a:r>
            <a:r>
              <a:rPr lang="en-US" altLang="ja-JP" sz="1200" dirty="0">
                <a:solidFill>
                  <a:srgbClr val="000000"/>
                </a:solidFill>
                <a:latin typeface="Arial"/>
              </a:rPr>
              <a:t>1</a:t>
            </a:r>
            <a:r>
              <a:rPr kumimoji="1" lang="en-US" altLang="ja-JP" sz="1200" b="0" i="0" u="none" strike="noStrike" kern="0" cap="none" spc="0" normalizeH="0" baseline="0" noProof="0" dirty="0">
                <a:ln>
                  <a:noFill/>
                </a:ln>
                <a:solidFill>
                  <a:srgbClr val="000000"/>
                </a:solidFill>
                <a:effectLst/>
                <a:uLnTx/>
                <a:uFillTx/>
                <a:latin typeface="Arial"/>
                <a:ea typeface="+mn-ea"/>
                <a:cs typeface="+mn-cs"/>
              </a:rPr>
              <a:t>-06ma </a:t>
            </a:r>
            <a:endParaRPr lang="en-US" altLang="ja-JP" sz="1200" dirty="0"/>
          </a:p>
          <a:p>
            <a:pPr>
              <a:lnSpc>
                <a:spcPts val="1300"/>
              </a:lnSpc>
            </a:pPr>
            <a:r>
              <a:rPr lang="en-US" altLang="ja-JP" sz="1200" dirty="0"/>
              <a:t>Approve last meeting minutes: TG 15.6ma Meeting Minutes for July 2024                                   doc.#</a:t>
            </a:r>
            <a:r>
              <a:rPr kumimoji="0" lang="en-US" altLang="ja-JP" sz="1200" b="0" i="0" u="none" strike="noStrike" kern="1200" cap="none" spc="0" normalizeH="0" baseline="0" noProof="0" dirty="0">
                <a:ln>
                  <a:noFill/>
                </a:ln>
                <a:solidFill>
                  <a:srgbClr val="000000"/>
                </a:solidFill>
                <a:effectLst/>
                <a:uLnTx/>
                <a:uFillTx/>
                <a:latin typeface="Arial"/>
                <a:ea typeface="+mn-ea"/>
                <a:cs typeface="+mn-cs"/>
              </a:rPr>
              <a:t>15-24-0534-00</a:t>
            </a:r>
            <a:r>
              <a:rPr lang="en-US" altLang="ja-JP" sz="1200" dirty="0"/>
              <a:t>-06ma</a:t>
            </a:r>
          </a:p>
          <a:p>
            <a:pPr>
              <a:lnSpc>
                <a:spcPts val="1300"/>
              </a:lnSpc>
            </a:pPr>
            <a:r>
              <a:rPr lang="en-US" altLang="ja-JP" sz="1200" dirty="0"/>
              <a:t>Agenda of TG15.6ma November Meeting                                                                                     doc.#15-24-0565-02-06ma   </a:t>
            </a:r>
          </a:p>
          <a:p>
            <a:pPr>
              <a:lnSpc>
                <a:spcPts val="1300"/>
              </a:lnSpc>
            </a:pPr>
            <a:r>
              <a:rPr lang="en-US" altLang="ja-JP" sz="1200" dirty="0"/>
              <a:t>Review and Summary</a:t>
            </a:r>
          </a:p>
          <a:p>
            <a:pPr marR="0" lvl="1" indent="-228600" algn="l" defTabSz="914400" rtl="0" eaLnBrk="1" fontAlgn="base" latinLnBrk="0" hangingPunct="1">
              <a:lnSpc>
                <a:spcPts val="1300"/>
              </a:lnSpc>
              <a:spcBef>
                <a:spcPts val="0"/>
              </a:spcBef>
              <a:spcAft>
                <a:spcPts val="0"/>
              </a:spcAft>
              <a:buClrTx/>
              <a:buSzTx/>
              <a:buAutoNum type="arabicPeriod"/>
              <a:tabLst/>
              <a:defRPr/>
            </a:pP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Overview of IG, SG, TG15.6ma doe Dependable BAN Revision of IEEE802.15.6-2012     doc.#15-23-0455-05-06ma</a:t>
            </a:r>
          </a:p>
          <a:p>
            <a:pPr marR="0" lvl="1" indent="-228600" algn="l" defTabSz="914400" rtl="0" eaLnBrk="1" fontAlgn="base" latinLnBrk="0" hangingPunct="1">
              <a:lnSpc>
                <a:spcPts val="1300"/>
              </a:lnSpc>
              <a:spcBef>
                <a:spcPts val="0"/>
              </a:spcBef>
              <a:spcAft>
                <a:spcPts val="0"/>
              </a:spcAft>
              <a:buClrTx/>
              <a:buSzTx/>
              <a:buAutoNum type="arabicPeriod"/>
              <a:tabLst/>
              <a:defRPr/>
            </a:pPr>
            <a:r>
              <a:rPr kumimoji="0" lang="en-US" altLang="ja-JP" sz="1200" dirty="0">
                <a:solidFill>
                  <a:srgbClr val="000000"/>
                </a:solidFill>
                <a:ea typeface="Times New Roman"/>
                <a:cs typeface="Times New Roman"/>
                <a:sym typeface="Times New Roman"/>
              </a:rPr>
              <a:t>Bas</a:t>
            </a:r>
            <a:r>
              <a:rPr kumimoji="0" lang="en-US" altLang="ja-JP" sz="1200" b="0" i="0" u="none" strike="noStrike" kern="0" cap="none" spc="0" normalizeH="0" baseline="0" noProof="0" dirty="0" err="1">
                <a:ln>
                  <a:noFill/>
                </a:ln>
                <a:solidFill>
                  <a:srgbClr val="000000"/>
                </a:solidFill>
                <a:effectLst/>
                <a:uLnTx/>
                <a:uFillTx/>
                <a:ea typeface="Times New Roman"/>
                <a:cs typeface="Times New Roman"/>
                <a:sym typeface="Times New Roman"/>
              </a:rPr>
              <a:t>ic</a:t>
            </a: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 Consensus in MAC and PHY of Revision of IEEE802.15.6-2012(IEEE802.15.6ma)</a:t>
            </a:r>
            <a:r>
              <a:rPr lang="en-US" altLang="ja-JP" sz="1200" dirty="0">
                <a:solidFill>
                  <a:srgbClr val="000000"/>
                </a:solidFill>
                <a:cs typeface="Times New Roman" pitchFamily="18" charset="0"/>
              </a:rPr>
              <a:t> </a:t>
            </a:r>
            <a:r>
              <a:rPr lang="en-US" altLang="ja-JP" sz="1200" dirty="0">
                <a:solidFill>
                  <a:srgbClr val="000000"/>
                </a:solidFill>
                <a:latin typeface="Arial"/>
                <a:cs typeface="Times New Roman" pitchFamily="18" charset="0"/>
              </a:rPr>
              <a:t>doc.#15-23-0557-05-06ma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Review of Letter Ballot(LB)210 for draft D03                                                                       doc.#15-24-0xxx-00-06ma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Consolidated comments &amp; resolutions LB210                                                                     doc.#15-24-0575-00-06ma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Rescheduling Timeline                                                                                                        doc.#15-23-0361-08-06ma</a:t>
            </a:r>
          </a:p>
          <a:p>
            <a:pPr marL="171450" lvl="1" indent="-171450">
              <a:lnSpc>
                <a:spcPts val="13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     Presentation</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1.. Performance Improvement by Proper Sets of Preamble Codes in UWB Wireless Communications in a Presence of Multiple Coexisting VBANs                                                                                                       </a:t>
            </a:r>
            <a:r>
              <a:rPr kumimoji="1" lang="en-US" altLang="ja-JP" sz="1200" b="0" i="0" u="none" strike="noStrike" kern="0" cap="none" spc="0" normalizeH="0" baseline="0" noProof="0" dirty="0">
                <a:ln>
                  <a:noFill/>
                </a:ln>
                <a:solidFill>
                  <a:srgbClr val="000000"/>
                </a:solidFill>
                <a:effectLst/>
                <a:uLnTx/>
                <a:uFillTx/>
                <a:latin typeface="Arial"/>
                <a:ea typeface="+mn-ea"/>
                <a:cs typeface="Times New Roman" pitchFamily="18" charset="0"/>
              </a:rPr>
              <a:t>doc.#15-24-0567-00-06ma</a:t>
            </a:r>
            <a:endParaRPr lang="en-US" altLang="ja-JP" sz="1200" dirty="0">
              <a:solidFill>
                <a:srgbClr val="000000"/>
              </a:solidFill>
              <a:latin typeface="Arial"/>
              <a:cs typeface="Times New Roman" pitchFamily="18" charset="0"/>
            </a:endParaRP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2.  Hybrid ARQ Scheme for High QoS Packets in High Class of Coexistence of IEEE 802.15.6ma  #15-23-0576-06-06ma         3.  Evaluation of IEEE 802.15.6 Ultra-wideband Physical Layer Utilizing Super Orthogonal Convolutional 22-0562-12-06ma</a:t>
            </a:r>
          </a:p>
          <a:p>
            <a:pPr marL="514350" marR="0" lvl="1" indent="0" algn="l" defTabSz="914400" rtl="0" eaLnBrk="1" fontAlgn="base" latinLnBrk="0" hangingPunct="1">
              <a:lnSpc>
                <a:spcPts val="13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4.  Ranging Accuracy Evaluation under TG6ma Communication </a:t>
            </a:r>
            <a:r>
              <a:rPr kumimoji="1" lang="en-US" altLang="ja-JP" sz="1200" b="0" i="0" u="none" strike="noStrike" kern="0" cap="none" spc="0" normalizeH="0" baseline="0" noProof="0" dirty="0" err="1">
                <a:ln>
                  <a:noFill/>
                </a:ln>
                <a:solidFill>
                  <a:srgbClr val="000000"/>
                </a:solidFill>
                <a:effectLst/>
                <a:uLnTx/>
                <a:uFillTx/>
                <a:latin typeface="Arial"/>
                <a:cs typeface="Times New Roman" pitchFamily="18" charset="0"/>
              </a:rPr>
              <a:t>Senarios</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doc.#15-24-0248-03-06ma                 </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5. Simulation results of performance evaluation for MAC of UWB-BAN draft  of  IEEE802.15,6ma in cases of random geographical distribution of multiple coexisting BANs                                                               doc.#15-24-0yyy-00-06ma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6  MAC Performance Evaluation of Multiple BAN Coexistence Under TG6ma Channel           doc.#15-24-0246-03-06ma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7  MAC </a:t>
            </a:r>
            <a:r>
              <a:rPr lang="en-US" altLang="ja-JP" sz="1200" dirty="0" err="1">
                <a:solidFill>
                  <a:srgbClr val="000000"/>
                </a:solidFill>
                <a:latin typeface="Arial"/>
                <a:cs typeface="Times New Roman" pitchFamily="18" charset="0"/>
              </a:rPr>
              <a:t>superframe</a:t>
            </a:r>
            <a:r>
              <a:rPr lang="en-US" altLang="ja-JP" sz="1200" dirty="0">
                <a:solidFill>
                  <a:srgbClr val="000000"/>
                </a:solidFill>
                <a:latin typeface="Arial"/>
                <a:cs typeface="Times New Roman" pitchFamily="18" charset="0"/>
              </a:rPr>
              <a:t> structure and frames                                                                                 doc.#15-24-0573-00-06ma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8  MAC Service Feature                                                                                                           doc.#15-24-0356-00-06ma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9. TG Motion to Recirculation                                                                                                   doc.#15-24-0zzz-00-06ma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10. Interference </a:t>
            </a:r>
            <a:r>
              <a:rPr lang="en-US" altLang="ja-JP" sz="1200" dirty="0" err="1">
                <a:solidFill>
                  <a:srgbClr val="000000"/>
                </a:solidFill>
                <a:latin typeface="Arial"/>
                <a:cs typeface="Times New Roman" pitchFamily="18" charset="0"/>
              </a:rPr>
              <a:t>Mittigation</a:t>
            </a:r>
            <a:r>
              <a:rPr lang="en-US" altLang="ja-JP" sz="1200" dirty="0">
                <a:solidFill>
                  <a:srgbClr val="000000"/>
                </a:solidFill>
                <a:latin typeface="Arial"/>
                <a:cs typeface="Times New Roman" pitchFamily="18" charset="0"/>
              </a:rPr>
              <a:t> Schemes in Class 3, 5, 6, and 7 of </a:t>
            </a:r>
            <a:r>
              <a:rPr lang="en-US" altLang="ja-JP" sz="1200" dirty="0" err="1">
                <a:solidFill>
                  <a:srgbClr val="000000"/>
                </a:solidFill>
                <a:latin typeface="Arial"/>
                <a:cs typeface="Times New Roman" pitchFamily="18" charset="0"/>
              </a:rPr>
              <a:t>Coexisitence</a:t>
            </a:r>
            <a:r>
              <a:rPr lang="en-US" altLang="ja-JP" sz="1200" dirty="0">
                <a:solidFill>
                  <a:srgbClr val="000000"/>
                </a:solidFill>
                <a:latin typeface="Arial"/>
                <a:cs typeface="Times New Roman" pitchFamily="18" charset="0"/>
              </a:rPr>
              <a:t> in TG6ma           doc.#15-24-0074-05-06ma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11. Coordinator-to-Coordinator(C2C) Ranging and Communication for Multiple BAN Coexistence</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15-24-0vvv-00-06ma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12. TG15.6ma Coexistence Assessment Document                                                                  doc.#15-24-0348-02-06ma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13  MAC services support for IEEE P802.1ACea                                                                       doc.#15-24-0594-00-6a       </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14..</a:t>
            </a:r>
            <a:r>
              <a:rPr lang="it-IT" altLang="ja-JP" sz="1200" dirty="0">
                <a:solidFill>
                  <a:srgbClr val="000000"/>
                </a:solidFill>
                <a:latin typeface="Arial"/>
                <a:cs typeface="Times New Roman" pitchFamily="18" charset="0"/>
              </a:rPr>
              <a:t>TG6ma Channel Model Document for Enhanced Dependability                                           doc.#15-22-0519-07-06ma</a:t>
            </a:r>
            <a:endParaRPr lang="en-US" altLang="ja-JP" sz="1200" dirty="0">
              <a:solidFill>
                <a:srgbClr val="000000"/>
              </a:solidFill>
              <a:latin typeface="Arial"/>
              <a:cs typeface="Times New Roman" pitchFamily="18" charset="0"/>
            </a:endParaRP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15. Comments to channel-model-document                                                                               doc.#15-24-0073-02-06ma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16. Progress Report of TG6ma                                                                                                  doc.#15-23-0056-07-06ma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17. Timeline of TG6ma                                                                                                               doc.#15.23-0056-08-06ma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18. TG15.6ma Closing Report for November 2024                                                                   doc.#15-24-0vvv-00-06ma    </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19. TG15.6ma Meeting Minutes for September 2024                                                                 doc.#15-24-0sss-00-06ma</a:t>
            </a:r>
          </a:p>
          <a:p>
            <a:pPr marL="514350" marR="0" lvl="1" indent="0" algn="l" defTabSz="914400" rtl="0" eaLnBrk="1" fontAlgn="base" latinLnBrk="0" hangingPunct="1">
              <a:lnSpc>
                <a:spcPts val="1300"/>
              </a:lnSpc>
              <a:spcBef>
                <a:spcPts val="0"/>
              </a:spcBef>
              <a:spcAft>
                <a:spcPts val="0"/>
              </a:spcAft>
              <a:buClrTx/>
              <a:buSz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a:t>
            </a:r>
          </a:p>
          <a:p>
            <a:pPr marL="0" indent="0">
              <a:lnSpc>
                <a:spcPts val="1300"/>
              </a:lnSpc>
              <a:buNone/>
            </a:pPr>
            <a:endParaRPr lang="en-US" altLang="ja-JP" sz="1400" dirty="0"/>
          </a:p>
        </p:txBody>
      </p:sp>
      <p:sp>
        <p:nvSpPr>
          <p:cNvPr id="4098" name="Rectangle 2"/>
          <p:cNvSpPr>
            <a:spLocks noGrp="1" noChangeArrowheads="1"/>
          </p:cNvSpPr>
          <p:nvPr>
            <p:ph type="title"/>
          </p:nvPr>
        </p:nvSpPr>
        <p:spPr>
          <a:xfrm>
            <a:off x="684483" y="592351"/>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22</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5297EB-EAA5-3D7F-10F0-E7626F499360}"/>
            </a:ext>
          </a:extLst>
        </p:cNvPr>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CFB973B5-AB61-E1F4-9B37-7E5164C345F4}"/>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6A65F382-066C-494A-E9F0-8CAE242CB1F3}"/>
              </a:ext>
            </a:extLst>
          </p:cNvPr>
          <p:cNvSpPr txBox="1"/>
          <p:nvPr/>
        </p:nvSpPr>
        <p:spPr>
          <a:xfrm>
            <a:off x="386132" y="1115532"/>
            <a:ext cx="875786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Nov.11</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Vancouver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9:00-11:00 Nov.12(TUE)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Nov.12</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Vancouver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9:00-11:00 Nov.13(WED)in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Vancouver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9:00-11:00 Nov.14(THU)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  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Nov.14</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Vancouver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  6:30- 8:30 Nov,15(FRI)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0D268C98-9464-57C5-BEEA-424526BD871B}"/>
              </a:ext>
            </a:extLst>
          </p:cNvPr>
          <p:cNvSpPr>
            <a:spLocks noGrp="1"/>
          </p:cNvSpPr>
          <p:nvPr>
            <p:ph type="title"/>
          </p:nvPr>
        </p:nvSpPr>
        <p:spPr>
          <a:xfrm>
            <a:off x="212259" y="618697"/>
            <a:ext cx="8757866"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10</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-15</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November 2024</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3E1966D7-6854-9E5B-6941-54FC0373DA51}"/>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November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7B07FAB6-DFA0-BF32-A5C4-410F590EBA50}"/>
              </a:ext>
            </a:extLst>
          </p:cNvPr>
          <p:cNvSpPr>
            <a:spLocks noGrp="1"/>
          </p:cNvSpPr>
          <p:nvPr>
            <p:ph type="sldNum" sz="quarter" idx="12"/>
          </p:nvPr>
        </p:nvSpPr>
        <p:spPr>
          <a:xfrm>
            <a:off x="4344988" y="6475413"/>
            <a:ext cx="530225" cy="182562"/>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rPr>
              <a:t>Slide </a:t>
            </a:r>
            <a:fld id="{38E6254A-D985-444C-BBE9-59789D09939F}" type="slidenum">
              <a:rPr kumimoji="0" lang="en-US" altLang="ja-JP" sz="1400" b="0" i="0" u="none" strike="noStrike" kern="1200" cap="none" spc="0" normalizeH="0" baseline="0" noProof="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23</a:t>
            </a:fld>
            <a:endPar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pic>
        <p:nvPicPr>
          <p:cNvPr id="9" name="図 8">
            <a:extLst>
              <a:ext uri="{FF2B5EF4-FFF2-40B4-BE49-F238E27FC236}">
                <a16:creationId xmlns:a16="http://schemas.microsoft.com/office/drawing/2014/main" id="{95EE3B6E-DBA0-6CAE-E665-1E0D96C2FEE3}"/>
              </a:ext>
            </a:extLst>
          </p:cNvPr>
          <p:cNvPicPr>
            <a:picLocks noChangeAspect="1"/>
          </p:cNvPicPr>
          <p:nvPr/>
        </p:nvPicPr>
        <p:blipFill>
          <a:blip r:embed="rId3"/>
          <a:stretch>
            <a:fillRect/>
          </a:stretch>
        </p:blipFill>
        <p:spPr>
          <a:xfrm>
            <a:off x="104135" y="2281765"/>
            <a:ext cx="1370569" cy="2954863"/>
          </a:xfrm>
          <a:prstGeom prst="rect">
            <a:avLst/>
          </a:prstGeom>
        </p:spPr>
      </p:pic>
      <p:pic>
        <p:nvPicPr>
          <p:cNvPr id="6" name="図 5">
            <a:extLst>
              <a:ext uri="{FF2B5EF4-FFF2-40B4-BE49-F238E27FC236}">
                <a16:creationId xmlns:a16="http://schemas.microsoft.com/office/drawing/2014/main" id="{F76F2C8F-C898-1845-E5BA-B07F017FBE78}"/>
              </a:ext>
            </a:extLst>
          </p:cNvPr>
          <p:cNvPicPr>
            <a:picLocks noChangeAspect="1"/>
          </p:cNvPicPr>
          <p:nvPr/>
        </p:nvPicPr>
        <p:blipFill>
          <a:blip r:embed="rId4"/>
          <a:stretch>
            <a:fillRect/>
          </a:stretch>
        </p:blipFill>
        <p:spPr>
          <a:xfrm>
            <a:off x="1481668" y="2164358"/>
            <a:ext cx="7332133" cy="4172942"/>
          </a:xfrm>
          <a:prstGeom prst="rect">
            <a:avLst/>
          </a:prstGeom>
        </p:spPr>
      </p:pic>
    </p:spTree>
    <p:extLst>
      <p:ext uri="{BB962C8B-B14F-4D97-AF65-F5344CB8AC3E}">
        <p14:creationId xmlns:p14="http://schemas.microsoft.com/office/powerpoint/2010/main" val="40880649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71782" y="1326842"/>
            <a:ext cx="8296718" cy="5004852"/>
          </a:xfrm>
        </p:spPr>
        <p:txBody>
          <a:bodyPr/>
          <a:lstStyle/>
          <a:p>
            <a:pPr marL="514350" marR="0" lvl="0" indent="-514350" algn="l" defTabSz="914400" rtl="0" eaLnBrk="1" fontAlgn="base" latinLnBrk="0" hangingPunct="1">
              <a:lnSpc>
                <a:spcPct val="100000"/>
              </a:lnSpc>
              <a:spcBef>
                <a:spcPct val="20000"/>
              </a:spcBef>
              <a:spcAft>
                <a:spcPct val="0"/>
              </a:spcAft>
              <a:buClrTx/>
              <a:buSzTx/>
              <a:buFont typeface="+mj-lt"/>
              <a:buAutoNum type="arabicPeriod"/>
              <a:tabLst/>
              <a:defRPr/>
            </a:pPr>
            <a:r>
              <a:rPr kumimoji="1" lang="en-US" altLang="ja-JP" sz="2000" b="0" i="0" u="none" strike="noStrike" kern="0" cap="none" spc="0" normalizeH="0" baseline="0" noProof="0" dirty="0">
                <a:ln>
                  <a:noFill/>
                </a:ln>
                <a:solidFill>
                  <a:srgbClr val="000000"/>
                </a:solidFill>
                <a:effectLst/>
                <a:uLnTx/>
                <a:uFillTx/>
                <a:latin typeface="Arial"/>
              </a:rPr>
              <a:t>Chair; Ryuji Kohno, YNU/YRP-IAI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 kohno@ynu.ac.jp, kohno@yrp-iai.jp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2"/>
              <a:tabLst/>
              <a:defRPr/>
            </a:pPr>
            <a:r>
              <a:rPr kumimoji="1" lang="en-US" altLang="ja-JP" sz="2000" b="0" i="0" u="none" strike="noStrike" kern="0" cap="none" spc="0" normalizeH="0" baseline="0" noProof="0" dirty="0">
                <a:ln>
                  <a:noFill/>
                </a:ln>
                <a:solidFill>
                  <a:srgbClr val="000000"/>
                </a:solidFill>
                <a:effectLst/>
                <a:uLnTx/>
                <a:uFillTx/>
                <a:latin typeface="Arial"/>
              </a:rPr>
              <a:t>1</a:t>
            </a:r>
            <a:r>
              <a:rPr kumimoji="1" lang="en-US" altLang="ja-JP" sz="2000" b="0" i="0" u="none" strike="noStrike" kern="0" cap="none" spc="0" normalizeH="0" baseline="30000" noProof="0" dirty="0">
                <a:ln>
                  <a:noFill/>
                </a:ln>
                <a:solidFill>
                  <a:srgbClr val="000000"/>
                </a:solidFill>
                <a:effectLst/>
                <a:uLnTx/>
                <a:uFillTx/>
                <a:latin typeface="Arial"/>
              </a:rPr>
              <a:t>st</a:t>
            </a:r>
            <a:r>
              <a:rPr kumimoji="1" lang="en-US" altLang="ja-JP" sz="2000" b="0" i="0" u="none" strike="noStrike" kern="0" cap="none" spc="0" normalizeH="0" baseline="0" noProof="0" dirty="0">
                <a:ln>
                  <a:noFill/>
                </a:ln>
                <a:solidFill>
                  <a:srgbClr val="000000"/>
                </a:solidFill>
                <a:effectLst/>
                <a:uLnTx/>
                <a:uFillTx/>
                <a:latin typeface="Arial"/>
              </a:rPr>
              <a:t> Vice-Chair;   Marco Hernandez, YRP-IAI/CWC</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m</a:t>
            </a:r>
            <a:r>
              <a:rPr lang="en-US" altLang="ja-JP" sz="2000" dirty="0">
                <a:solidFill>
                  <a:srgbClr val="000000"/>
                </a:solidFill>
                <a:latin typeface="Arial"/>
              </a:rPr>
              <a:t>arco.hernandez@ieee.org</a:t>
            </a:r>
            <a:endParaRPr kumimoji="1" lang="en-US" altLang="ja-JP" sz="20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2</a:t>
            </a:r>
            <a:r>
              <a:rPr lang="en-US" altLang="ja-JP" sz="2000" baseline="30000" dirty="0">
                <a:solidFill>
                  <a:srgbClr val="000000"/>
                </a:solidFill>
                <a:latin typeface="Arial"/>
              </a:rPr>
              <a:t>nd</a:t>
            </a:r>
            <a:r>
              <a:rPr lang="en-US" altLang="ja-JP" sz="2000" dirty="0">
                <a:solidFill>
                  <a:srgbClr val="000000"/>
                </a:solidFill>
                <a:latin typeface="Arial"/>
              </a:rPr>
              <a:t> Vice-Chair; Daisuke Anzai, NIT</a:t>
            </a:r>
            <a:r>
              <a:rPr kumimoji="1" lang="en-US" altLang="ja-JP" sz="2000" b="0" i="0" u="none" strike="noStrike" kern="0" cap="none" spc="0" normalizeH="0" baseline="0" noProof="0" dirty="0">
                <a:ln>
                  <a:noFill/>
                </a:ln>
                <a:solidFill>
                  <a:srgbClr val="000000"/>
                </a:solidFill>
                <a:effectLst/>
                <a:uLnTx/>
                <a:uFillTx/>
                <a:latin typeface="Arial"/>
              </a:rPr>
              <a:t>    </a:t>
            </a: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anzai@nitech.ac.jp</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3.   Secretary;      Takumi Kobayashi, YNU/TCU</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kobayashi-takumi@yrp-iai.jp, kobayashi@nitech.ac.jp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4"/>
              <a:tabLst/>
              <a:defRPr/>
            </a:pPr>
            <a:r>
              <a:rPr kumimoji="1" lang="en-US" altLang="ja-JP" sz="2000" b="0" i="0" u="none" strike="noStrike" kern="0" cap="none" spc="0" normalizeH="0" baseline="0" noProof="0" dirty="0">
                <a:ln>
                  <a:noFill/>
                </a:ln>
                <a:solidFill>
                  <a:srgbClr val="000000"/>
                </a:solidFill>
                <a:effectLst/>
                <a:uLnTx/>
                <a:uFillTx/>
                <a:latin typeface="Arial"/>
              </a:rPr>
              <a:t>Technical Editors;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Minsoo Kim, YRP-IAI   minsoo@minsookim.com</a:t>
            </a:r>
          </a:p>
          <a:p>
            <a:pPr marL="0" marR="0" lvl="0" indent="0" algn="just"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Seong-Soon Joo, KPST     wowbk@kpst.co.kr</a:t>
            </a:r>
          </a:p>
          <a:p>
            <a:pPr marL="0" marR="0" lvl="0" indent="0" algn="just"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Kento </a:t>
            </a:r>
            <a:r>
              <a:rPr kumimoji="1" lang="en-US" altLang="ja-JP" sz="2000" b="0" i="0" u="none" strike="noStrike" kern="0" cap="none" spc="0" normalizeH="0" baseline="0" noProof="0" dirty="0" err="1">
                <a:ln>
                  <a:noFill/>
                </a:ln>
                <a:solidFill>
                  <a:srgbClr val="000000"/>
                </a:solidFill>
                <a:effectLst/>
                <a:uLnTx/>
                <a:uFillTx/>
                <a:latin typeface="Arial"/>
              </a:rPr>
              <a:t>Takabayashi</a:t>
            </a:r>
            <a:r>
              <a:rPr kumimoji="1" lang="en-US" altLang="ja-JP" sz="2000" b="0" i="0" u="none" strike="noStrike" kern="0" cap="none" spc="0" normalizeH="0" baseline="0" noProof="0" dirty="0">
                <a:ln>
                  <a:noFill/>
                </a:ln>
                <a:solidFill>
                  <a:srgbClr val="000000"/>
                </a:solidFill>
                <a:effectLst/>
                <a:uLnTx/>
                <a:uFillTx/>
                <a:latin typeface="Arial"/>
              </a:rPr>
              <a:t>, Toyo U. </a:t>
            </a:r>
            <a:r>
              <a:rPr kumimoji="1" lang="fi-FI" altLang="ja-JP" sz="2000" b="0" i="0" u="none" strike="noStrike" kern="0" cap="none" spc="0" normalizeH="0" baseline="0" noProof="0" dirty="0">
                <a:ln>
                  <a:noFill/>
                </a:ln>
                <a:solidFill>
                  <a:srgbClr val="000000"/>
                </a:solidFill>
                <a:effectLst/>
                <a:uLnTx/>
                <a:uFillTx/>
                <a:latin typeface="Arial"/>
              </a:rPr>
              <a:t>takabayashi.kento.xp@gmail.com</a:t>
            </a:r>
            <a:endParaRPr kumimoji="1" lang="en-US" altLang="ja-JP" sz="2000" b="0" i="0" u="none" strike="noStrike" kern="0" cap="none" spc="0" normalizeH="0" baseline="0" noProof="0" dirty="0">
              <a:ln>
                <a:noFill/>
              </a:ln>
              <a:solidFill>
                <a:srgbClr val="000000"/>
              </a:solidFill>
              <a:effectLst/>
              <a:uLnTx/>
              <a:uFillTx/>
              <a:latin typeface="Arial"/>
            </a:endParaRPr>
          </a:p>
          <a:p>
            <a:pPr marL="0" lvl="0" indent="0">
              <a:buNone/>
              <a:defRPr/>
            </a:pPr>
            <a:r>
              <a:rPr kumimoji="1" lang="en-US" altLang="ja-JP" sz="2000" dirty="0"/>
              <a:t>             Marco Hernandez, YRP-IAI/CWC  </a:t>
            </a:r>
            <a:r>
              <a:rPr kumimoji="1" lang="en-US" altLang="ja-JP" sz="2000" dirty="0" err="1">
                <a:hlinkClick r:id="rId3"/>
              </a:rPr>
              <a:t>marco.hernandez@ie</a:t>
            </a:r>
            <a:r>
              <a:rPr lang="en-US" altLang="ja-JP" sz="2000" dirty="0"/>
              <a:t> </a:t>
            </a:r>
            <a:r>
              <a:rPr kumimoji="1" lang="en-US" altLang="ja-JP" sz="2000" dirty="0">
                <a:hlinkClick r:id="rId3"/>
              </a:rPr>
              <a:t>ee.org</a:t>
            </a:r>
            <a:endParaRPr kumimoji="1" lang="en-US" altLang="ja-JP" sz="2000" dirty="0"/>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t>             Jussi Haapola, CWC   jussi.haapola@oulu.fi</a:t>
            </a:r>
            <a:endParaRPr kumimoji="1" lang="ja-JP" altLang="en-US" sz="2000" dirty="0"/>
          </a:p>
        </p:txBody>
      </p:sp>
      <p:sp>
        <p:nvSpPr>
          <p:cNvPr id="3" name="タイトル 2"/>
          <p:cNvSpPr>
            <a:spLocks noGrp="1"/>
          </p:cNvSpPr>
          <p:nvPr>
            <p:ph type="title"/>
          </p:nvPr>
        </p:nvSpPr>
        <p:spPr>
          <a:xfrm>
            <a:off x="671782" y="618708"/>
            <a:ext cx="7772400" cy="595929"/>
          </a:xfrm>
        </p:spPr>
        <p:txBody>
          <a:bodyPr/>
          <a:lstStyle/>
          <a:p>
            <a:r>
              <a:rPr lang="en-US" altLang="ja-JP" sz="2800" b="1" dirty="0">
                <a:solidFill>
                  <a:schemeClr val="tx1"/>
                </a:solidFill>
                <a:latin typeface="+mn-lt"/>
              </a:rPr>
              <a:t>Contacts and Conference call</a:t>
            </a:r>
            <a:endParaRPr kumimoji="1" lang="ja-JP" altLang="en-US" sz="2800" b="1" dirty="0">
              <a:solidFill>
                <a:schemeClr val="tx1"/>
              </a:solidFill>
              <a:latin typeface="+mn-lt"/>
            </a:endParaRPr>
          </a:p>
        </p:txBody>
      </p:sp>
      <p:sp>
        <p:nvSpPr>
          <p:cNvPr id="7" name="スライド番号プレースホルダー 5">
            <a:extLst>
              <a:ext uri="{FF2B5EF4-FFF2-40B4-BE49-F238E27FC236}">
                <a16:creationId xmlns:a16="http://schemas.microsoft.com/office/drawing/2014/main" id="{95F69E21-5412-37B6-7073-C1312266EDD8}"/>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24</a:t>
            </a:fld>
            <a:endParaRPr lang="en-US" altLang="ja-JP" dirty="0"/>
          </a:p>
        </p:txBody>
      </p:sp>
      <p:sp>
        <p:nvSpPr>
          <p:cNvPr id="4" name="日付プレースホルダー 3">
            <a:extLst>
              <a:ext uri="{FF2B5EF4-FFF2-40B4-BE49-F238E27FC236}">
                <a16:creationId xmlns:a16="http://schemas.microsoft.com/office/drawing/2014/main" id="{AA875E9E-8365-3E7E-65E9-D49D9AC8D131}"/>
              </a:ext>
            </a:extLst>
          </p:cNvPr>
          <p:cNvSpPr>
            <a:spLocks noGrp="1"/>
          </p:cNvSpPr>
          <p:nvPr>
            <p:ph type="dt" sz="half" idx="2"/>
          </p:nvPr>
        </p:nvSpPr>
        <p:spPr>
          <a:xfrm>
            <a:off x="719666" y="367267"/>
            <a:ext cx="1600200" cy="215444"/>
          </a:xfrm>
        </p:spPr>
        <p:txBody>
          <a:bodyPr/>
          <a:lstStyle/>
          <a:p>
            <a:r>
              <a:rPr lang="en-US" altLang="ja-JP"/>
              <a:t>November 2024</a:t>
            </a:r>
            <a:endParaRPr lang="en-US" altLang="ja-JP" dirty="0"/>
          </a:p>
        </p:txBody>
      </p:sp>
    </p:spTree>
    <p:extLst>
      <p:ext uri="{BB962C8B-B14F-4D97-AF65-F5344CB8AC3E}">
        <p14:creationId xmlns:p14="http://schemas.microsoft.com/office/powerpoint/2010/main" val="4149670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82E678E9-84A8-7934-8532-E6FD14954E2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23900" y="2631142"/>
            <a:ext cx="7772400" cy="1066800"/>
          </a:xfrm>
        </p:spPr>
        <p:txBody>
          <a:bodyPr/>
          <a:lstStyle/>
          <a:p>
            <a:r>
              <a:rPr kumimoji="1" lang="en-US" altLang="ja-JP" dirty="0"/>
              <a:t>Thank you for your attention</a:t>
            </a:r>
            <a:endParaRPr kumimoji="1" lang="ja-JP" altLang="en-US" dirty="0"/>
          </a:p>
        </p:txBody>
      </p:sp>
      <p:sp>
        <p:nvSpPr>
          <p:cNvPr id="4" name="スライド番号プレースホルダー 3">
            <a:extLst>
              <a:ext uri="{FF2B5EF4-FFF2-40B4-BE49-F238E27FC236}">
                <a16:creationId xmlns:a16="http://schemas.microsoft.com/office/drawing/2014/main" id="{DE44AEAA-083E-40D4-A8DF-A847B4F323C0}"/>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25</a:t>
            </a:fld>
            <a:endParaRPr lang="en-US" altLang="ja-JP" dirty="0"/>
          </a:p>
        </p:txBody>
      </p:sp>
      <p:sp>
        <p:nvSpPr>
          <p:cNvPr id="5" name="日付プレースホルダー 4">
            <a:extLst>
              <a:ext uri="{FF2B5EF4-FFF2-40B4-BE49-F238E27FC236}">
                <a16:creationId xmlns:a16="http://schemas.microsoft.com/office/drawing/2014/main" id="{14BBBAB9-C313-4FCA-99FA-C38D74D52824}"/>
              </a:ext>
            </a:extLst>
          </p:cNvPr>
          <p:cNvSpPr>
            <a:spLocks noGrp="1"/>
          </p:cNvSpPr>
          <p:nvPr>
            <p:ph type="dt" sz="half" idx="2"/>
          </p:nvPr>
        </p:nvSpPr>
        <p:spPr/>
        <p:txBody>
          <a:bodyPr/>
          <a:lstStyle/>
          <a:p>
            <a:r>
              <a:rPr lang="en-US" altLang="ja-JP"/>
              <a:t>November 2024</a:t>
            </a:r>
            <a:endParaRPr lang="en-US" altLang="ja-JP" dirty="0"/>
          </a:p>
        </p:txBody>
      </p:sp>
    </p:spTree>
    <p:extLst>
      <p:ext uri="{BB962C8B-B14F-4D97-AF65-F5344CB8AC3E}">
        <p14:creationId xmlns:p14="http://schemas.microsoft.com/office/powerpoint/2010/main" val="1844142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B4C6DAAE-52BC-42AD-95F6-1BE672B93C93}"/>
              </a:ext>
            </a:extLst>
          </p:cNvPr>
          <p:cNvSpPr txBox="1"/>
          <p:nvPr/>
        </p:nvSpPr>
        <p:spPr>
          <a:xfrm>
            <a:off x="386132" y="1115532"/>
            <a:ext cx="875786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M2  16:00-18:00 Nov.11</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Vancouver</a:t>
            </a:r>
            <a:r>
              <a:rPr kumimoji="1" lang="en-US" altLang="ja-JP" sz="1200" b="1" dirty="0">
                <a:solidFill>
                  <a:prstClr val="black"/>
                </a:solidFill>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9:00-11:00 Nov.12(TUE)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M2  16:00-18:00 Nov.12</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Vancouver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9:00-11:00 Nov.13(WED)in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M2  16:00-18:00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Vancouver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9:00-11:00 Nov.14(THU)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a:t>
            </a:r>
            <a:r>
              <a:rPr kumimoji="1" lang="en-US" altLang="ja-JP" sz="1200" b="1" dirty="0">
                <a:solidFill>
                  <a:prstClr val="black"/>
                </a:solidFill>
                <a:latin typeface="游ゴシック" panose="020F0502020204030204"/>
                <a:ea typeface="游ゴシック" panose="020B0400000000000000" pitchFamily="50" charset="-128"/>
              </a:rPr>
              <a:t>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ov.14</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dirty="0">
                <a:solidFill>
                  <a:prstClr val="black"/>
                </a:solidFill>
                <a:latin typeface="游ゴシック" panose="020F0502020204030204"/>
                <a:ea typeface="游ゴシック" panose="020B0400000000000000" pitchFamily="50" charset="-128"/>
              </a:rPr>
              <a:t>in Vancouver</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6:3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0- 8:30 Nov,15(FRI)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212259" y="618697"/>
            <a:ext cx="8757866"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10</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-15</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November 2024</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November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3</a:t>
            </a:fld>
            <a:endParaRPr lang="en-US" altLang="ja-JP" dirty="0"/>
          </a:p>
        </p:txBody>
      </p:sp>
      <p:pic>
        <p:nvPicPr>
          <p:cNvPr id="9" name="図 8">
            <a:extLst>
              <a:ext uri="{FF2B5EF4-FFF2-40B4-BE49-F238E27FC236}">
                <a16:creationId xmlns:a16="http://schemas.microsoft.com/office/drawing/2014/main" id="{96460608-C759-F68E-8F96-3458B5E67601}"/>
              </a:ext>
            </a:extLst>
          </p:cNvPr>
          <p:cNvPicPr>
            <a:picLocks noChangeAspect="1"/>
          </p:cNvPicPr>
          <p:nvPr/>
        </p:nvPicPr>
        <p:blipFill>
          <a:blip r:embed="rId3"/>
          <a:stretch>
            <a:fillRect/>
          </a:stretch>
        </p:blipFill>
        <p:spPr>
          <a:xfrm>
            <a:off x="104135" y="2281765"/>
            <a:ext cx="1370569" cy="2954863"/>
          </a:xfrm>
          <a:prstGeom prst="rect">
            <a:avLst/>
          </a:prstGeom>
        </p:spPr>
      </p:pic>
      <p:pic>
        <p:nvPicPr>
          <p:cNvPr id="6" name="図 5">
            <a:extLst>
              <a:ext uri="{FF2B5EF4-FFF2-40B4-BE49-F238E27FC236}">
                <a16:creationId xmlns:a16="http://schemas.microsoft.com/office/drawing/2014/main" id="{8B7F6B9D-A5AA-05C0-4D20-C5C511969B40}"/>
              </a:ext>
            </a:extLst>
          </p:cNvPr>
          <p:cNvPicPr>
            <a:picLocks noChangeAspect="1"/>
          </p:cNvPicPr>
          <p:nvPr/>
        </p:nvPicPr>
        <p:blipFill>
          <a:blip r:embed="rId4"/>
          <a:stretch>
            <a:fillRect/>
          </a:stretch>
        </p:blipFill>
        <p:spPr>
          <a:xfrm>
            <a:off x="1481668" y="2164358"/>
            <a:ext cx="7332133" cy="4172942"/>
          </a:xfrm>
          <a:prstGeom prst="rect">
            <a:avLst/>
          </a:prstGeom>
        </p:spPr>
      </p:pic>
    </p:spTree>
    <p:extLst>
      <p:ext uri="{BB962C8B-B14F-4D97-AF65-F5344CB8AC3E}">
        <p14:creationId xmlns:p14="http://schemas.microsoft.com/office/powerpoint/2010/main" val="3216736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a:extLst>
              <a:ext uri="{FF2B5EF4-FFF2-40B4-BE49-F238E27FC236}">
                <a16:creationId xmlns:a16="http://schemas.microsoft.com/office/drawing/2014/main" id="{1D13E182-9520-4951-9FF1-12001C98D1BF}"/>
              </a:ext>
            </a:extLst>
          </p:cNvPr>
          <p:cNvGraphicFramePr>
            <a:graphicFrameLocks noGrp="1"/>
          </p:cNvGraphicFramePr>
          <p:nvPr>
            <p:extLst>
              <p:ext uri="{D42A27DB-BD31-4B8C-83A1-F6EECF244321}">
                <p14:modId xmlns:p14="http://schemas.microsoft.com/office/powerpoint/2010/main" val="2855283076"/>
              </p:ext>
            </p:extLst>
          </p:nvPr>
        </p:nvGraphicFramePr>
        <p:xfrm>
          <a:off x="203200" y="2500099"/>
          <a:ext cx="8889999" cy="2226310"/>
        </p:xfrm>
        <a:graphic>
          <a:graphicData uri="http://schemas.openxmlformats.org/drawingml/2006/table">
            <a:tbl>
              <a:tblPr>
                <a:tableStyleId>{5C22544A-7EE6-4342-B048-85BDC9FD1C3A}</a:tableStyleId>
              </a:tblPr>
              <a:tblGrid>
                <a:gridCol w="8889999">
                  <a:extLst>
                    <a:ext uri="{9D8B030D-6E8A-4147-A177-3AD203B41FA5}">
                      <a16:colId xmlns:a16="http://schemas.microsoft.com/office/drawing/2014/main" val="1525924606"/>
                    </a:ext>
                  </a:extLst>
                </a:gridCol>
              </a:tblGrid>
              <a:tr h="935580">
                <a:tc>
                  <a:txBody>
                    <a:bodyPr/>
                    <a:lstStyle/>
                    <a:p>
                      <a:pPr algn="l" fontAlgn="ctr"/>
                      <a:r>
                        <a:rPr lang="en-US" sz="1600" b="0" i="0" u="none" strike="noStrike">
                          <a:solidFill>
                            <a:srgbClr val="000000"/>
                          </a:solidFill>
                          <a:effectLst/>
                          <a:latin typeface="Calibri" panose="020F0502020204030204" pitchFamily="34" charset="0"/>
                        </a:rPr>
                        <a:t>802.15 - Nov Mtg. Rm1</a:t>
                      </a:r>
                    </a:p>
                    <a:p>
                      <a:pPr algn="l" fontAlgn="ctr"/>
                      <a:r>
                        <a:rPr lang="en-US" sz="1600" b="0" i="0" u="none" strike="noStrike">
                          <a:solidFill>
                            <a:srgbClr val="000000"/>
                          </a:solidFill>
                          <a:effectLst/>
                          <a:latin typeface="Calibri" panose="020F0502020204030204" pitchFamily="34" charset="0"/>
                        </a:rPr>
                        <a:t>Join information</a:t>
                      </a:r>
                    </a:p>
                    <a:p>
                      <a:pPr algn="l" fontAlgn="ctr"/>
                      <a:r>
                        <a:rPr lang="en-US" sz="1600" b="0" i="0" u="none" strike="noStrike">
                          <a:solidFill>
                            <a:srgbClr val="000000"/>
                          </a:solidFill>
                          <a:effectLst/>
                          <a:latin typeface="Calibri" panose="020F0502020204030204" pitchFamily="34" charset="0"/>
                        </a:rPr>
                        <a:t>Meeting link: https://ieeesa.webex.com/ieeesa/j.php?MTID=m82e792cb1ad41bc6448966f944e04615</a:t>
                      </a:r>
                    </a:p>
                    <a:p>
                      <a:pPr algn="l" fontAlgn="ctr"/>
                      <a:r>
                        <a:rPr lang="en-US" sz="1600" b="0" i="0" u="none" strike="noStrike">
                          <a:solidFill>
                            <a:srgbClr val="000000"/>
                          </a:solidFill>
                          <a:effectLst/>
                          <a:latin typeface="Calibri" panose="020F0502020204030204" pitchFamily="34" charset="0"/>
                        </a:rPr>
                        <a:t>Meeting number: 2332 272 7495</a:t>
                      </a:r>
                    </a:p>
                    <a:p>
                      <a:pPr algn="l" fontAlgn="ctr"/>
                      <a:r>
                        <a:rPr lang="en-US" sz="1600" b="0" i="0" u="none" strike="noStrike">
                          <a:solidFill>
                            <a:srgbClr val="000000"/>
                          </a:solidFill>
                          <a:effectLst/>
                          <a:latin typeface="Calibri" panose="020F0502020204030204" pitchFamily="34" charset="0"/>
                        </a:rPr>
                        <a:t>Password: 80215novmtgrm1</a:t>
                      </a:r>
                      <a:endParaRPr lang="en-US" sz="16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3332114619"/>
                  </a:ext>
                </a:extLst>
              </a:tr>
              <a:tr h="190994">
                <a:tc>
                  <a:txBody>
                    <a:bodyPr/>
                    <a:lstStyle/>
                    <a:p>
                      <a:pPr algn="l" fontAlgn="ctr"/>
                      <a:endParaRPr lang="en-US" sz="16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3335211836"/>
                  </a:ext>
                </a:extLst>
              </a:tr>
              <a:tr h="190994">
                <a:tc>
                  <a:txBody>
                    <a:bodyPr/>
                    <a:lstStyle/>
                    <a:p>
                      <a:pPr algn="l" fontAlgn="ctr"/>
                      <a:endParaRPr lang="en-US" sz="1600" b="0" i="0" u="sng" strike="noStrike" dirty="0">
                        <a:solidFill>
                          <a:srgbClr val="0000FF"/>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3345275382"/>
                  </a:ext>
                </a:extLst>
              </a:tr>
              <a:tr h="190994">
                <a:tc>
                  <a:txBody>
                    <a:bodyPr/>
                    <a:lstStyle/>
                    <a:p>
                      <a:pPr algn="l" fontAlgn="ctr"/>
                      <a:endParaRPr lang="en-US" sz="16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2905114847"/>
                  </a:ext>
                </a:extLst>
              </a:tr>
              <a:tr h="190994">
                <a:tc>
                  <a:txBody>
                    <a:bodyPr/>
                    <a:lstStyle/>
                    <a:p>
                      <a:pPr algn="l" fontAlgn="ctr"/>
                      <a:endParaRPr lang="en-US" sz="16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3739560614"/>
                  </a:ext>
                </a:extLst>
              </a:tr>
            </a:tbl>
          </a:graphicData>
        </a:graphic>
      </p:graphicFrame>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November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4</a:t>
            </a:fld>
            <a:endParaRPr lang="en-US" altLang="ja-JP" dirty="0"/>
          </a:p>
        </p:txBody>
      </p:sp>
      <p:sp>
        <p:nvSpPr>
          <p:cNvPr id="4" name="テキスト ボックス 3">
            <a:extLst>
              <a:ext uri="{FF2B5EF4-FFF2-40B4-BE49-F238E27FC236}">
                <a16:creationId xmlns:a16="http://schemas.microsoft.com/office/drawing/2014/main" id="{542E8AE0-2401-344C-D633-E8824F4A135B}"/>
              </a:ext>
            </a:extLst>
          </p:cNvPr>
          <p:cNvSpPr txBox="1"/>
          <p:nvPr/>
        </p:nvSpPr>
        <p:spPr>
          <a:xfrm>
            <a:off x="161221" y="2178539"/>
            <a:ext cx="4603844" cy="369332"/>
          </a:xfrm>
          <a:prstGeom prst="rect">
            <a:avLst/>
          </a:prstGeom>
          <a:noFill/>
        </p:spPr>
        <p:txBody>
          <a:bodyPr wrap="square">
            <a:spAutoFit/>
          </a:bodyPr>
          <a:lstStyle/>
          <a:p>
            <a:r>
              <a:rPr kumimoji="1" lang="en-US" altLang="ja-JP"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RM#1</a:t>
            </a:r>
            <a:endParaRPr lang="ja-JP" altLang="en-US" sz="2800" dirty="0"/>
          </a:p>
        </p:txBody>
      </p:sp>
      <p:sp>
        <p:nvSpPr>
          <p:cNvPr id="12" name="テキスト ボックス 11">
            <a:extLst>
              <a:ext uri="{FF2B5EF4-FFF2-40B4-BE49-F238E27FC236}">
                <a16:creationId xmlns:a16="http://schemas.microsoft.com/office/drawing/2014/main" id="{4A3E36EC-0CAC-4E3E-C46A-277FA06DA3EA}"/>
              </a:ext>
            </a:extLst>
          </p:cNvPr>
          <p:cNvSpPr txBox="1"/>
          <p:nvPr/>
        </p:nvSpPr>
        <p:spPr>
          <a:xfrm>
            <a:off x="152751" y="3776524"/>
            <a:ext cx="4603844" cy="369332"/>
          </a:xfrm>
          <a:prstGeom prst="rect">
            <a:avLst/>
          </a:prstGeom>
          <a:noFill/>
        </p:spPr>
        <p:txBody>
          <a:bodyPr wrap="square">
            <a:spAutoFit/>
          </a:bodyPr>
          <a:lstStyle/>
          <a:p>
            <a:r>
              <a:rPr kumimoji="1" lang="en-US" altLang="ja-JP"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endParaRPr lang="ja-JP" altLang="en-US" sz="2800" dirty="0"/>
          </a:p>
        </p:txBody>
      </p:sp>
      <p:graphicFrame>
        <p:nvGraphicFramePr>
          <p:cNvPr id="18" name="表 17">
            <a:extLst>
              <a:ext uri="{FF2B5EF4-FFF2-40B4-BE49-F238E27FC236}">
                <a16:creationId xmlns:a16="http://schemas.microsoft.com/office/drawing/2014/main" id="{8A7BF972-F334-D365-3DE1-B9BD86C76898}"/>
              </a:ext>
            </a:extLst>
          </p:cNvPr>
          <p:cNvGraphicFramePr>
            <a:graphicFrameLocks noGrp="1"/>
          </p:cNvGraphicFramePr>
          <p:nvPr>
            <p:extLst>
              <p:ext uri="{D42A27DB-BD31-4B8C-83A1-F6EECF244321}">
                <p14:modId xmlns:p14="http://schemas.microsoft.com/office/powerpoint/2010/main" val="1161521951"/>
              </p:ext>
            </p:extLst>
          </p:nvPr>
        </p:nvGraphicFramePr>
        <p:xfrm>
          <a:off x="203200" y="4098084"/>
          <a:ext cx="8873067" cy="2226310"/>
        </p:xfrm>
        <a:graphic>
          <a:graphicData uri="http://schemas.openxmlformats.org/drawingml/2006/table">
            <a:tbl>
              <a:tblPr/>
              <a:tblGrid>
                <a:gridCol w="8873067">
                  <a:extLst>
                    <a:ext uri="{9D8B030D-6E8A-4147-A177-3AD203B41FA5}">
                      <a16:colId xmlns:a16="http://schemas.microsoft.com/office/drawing/2014/main" val="1549527024"/>
                    </a:ext>
                  </a:extLst>
                </a:gridCol>
              </a:tblGrid>
              <a:tr h="1176050">
                <a:tc>
                  <a:txBody>
                    <a:bodyPr/>
                    <a:lstStyle/>
                    <a:p>
                      <a:pPr algn="l" fontAlgn="ctr"/>
                      <a:r>
                        <a:rPr lang="en-US" sz="1600" b="0" i="0" u="none" strike="noStrike" dirty="0">
                          <a:solidFill>
                            <a:srgbClr val="000000"/>
                          </a:solidFill>
                          <a:effectLst/>
                          <a:latin typeface="Calibri" panose="020F0502020204030204" pitchFamily="34" charset="0"/>
                        </a:rPr>
                        <a:t>802.15 - Nov Mtg. Rm3</a:t>
                      </a:r>
                    </a:p>
                    <a:p>
                      <a:pPr algn="l" fontAlgn="ctr"/>
                      <a:r>
                        <a:rPr lang="en-US" sz="1600" b="0" i="0" u="none" strike="noStrike" dirty="0">
                          <a:solidFill>
                            <a:srgbClr val="000000"/>
                          </a:solidFill>
                          <a:effectLst/>
                          <a:latin typeface="Calibri" panose="020F0502020204030204" pitchFamily="34" charset="0"/>
                        </a:rPr>
                        <a:t>Join information</a:t>
                      </a:r>
                    </a:p>
                    <a:p>
                      <a:pPr algn="l" fontAlgn="ctr"/>
                      <a:r>
                        <a:rPr lang="en-US" sz="1600" b="0" i="0" u="none" strike="noStrike" dirty="0">
                          <a:solidFill>
                            <a:srgbClr val="000000"/>
                          </a:solidFill>
                          <a:effectLst/>
                          <a:latin typeface="Calibri" panose="020F0502020204030204" pitchFamily="34" charset="0"/>
                        </a:rPr>
                        <a:t>Meeting link: https://ieeesa.webex.com/ieeesa/j.php?MTID=m0b15ee59094628897687936d46631135</a:t>
                      </a:r>
                    </a:p>
                    <a:p>
                      <a:pPr algn="l" fontAlgn="ctr"/>
                      <a:r>
                        <a:rPr lang="en-US" sz="1600" b="0" i="0" u="none" strike="noStrike" dirty="0">
                          <a:solidFill>
                            <a:srgbClr val="000000"/>
                          </a:solidFill>
                          <a:effectLst/>
                          <a:latin typeface="Calibri" panose="020F0502020204030204" pitchFamily="34" charset="0"/>
                        </a:rPr>
                        <a:t>Meeting number: 2331 548 4239</a:t>
                      </a:r>
                    </a:p>
                    <a:p>
                      <a:pPr algn="l" fontAlgn="ctr"/>
                      <a:r>
                        <a:rPr lang="en-US" sz="1600" b="0" i="0" u="none" strike="noStrike" dirty="0">
                          <a:solidFill>
                            <a:srgbClr val="000000"/>
                          </a:solidFill>
                          <a:effectLst/>
                          <a:latin typeface="Calibri" panose="020F0502020204030204" pitchFamily="34" charset="0"/>
                        </a:rPr>
                        <a:t>Password: 80215novmtgrm3</a:t>
                      </a:r>
                    </a:p>
                  </a:txBody>
                  <a:tcPr marL="6350" marR="6350" marT="6350" marB="0" anchor="ctr">
                    <a:lnL>
                      <a:noFill/>
                    </a:lnL>
                    <a:lnR>
                      <a:noFill/>
                    </a:lnR>
                    <a:lnT>
                      <a:noFill/>
                    </a:lnT>
                    <a:lnB>
                      <a:noFill/>
                    </a:lnB>
                    <a:solidFill>
                      <a:srgbClr val="FFFF00"/>
                    </a:solidFill>
                  </a:tcPr>
                </a:tc>
                <a:extLst>
                  <a:ext uri="{0D108BD9-81ED-4DB2-BD59-A6C34878D82A}">
                    <a16:rowId xmlns:a16="http://schemas.microsoft.com/office/drawing/2014/main" val="4215481946"/>
                  </a:ext>
                </a:extLst>
              </a:tr>
              <a:tr h="220337">
                <a:tc>
                  <a:txBody>
                    <a:bodyPr/>
                    <a:lstStyle/>
                    <a:p>
                      <a:pPr algn="l" fontAlgn="ctr"/>
                      <a:endParaRPr lang="en-US" sz="16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solidFill>
                      <a:srgbClr val="FFFF00"/>
                    </a:solidFill>
                  </a:tcPr>
                </a:tc>
                <a:extLst>
                  <a:ext uri="{0D108BD9-81ED-4DB2-BD59-A6C34878D82A}">
                    <a16:rowId xmlns:a16="http://schemas.microsoft.com/office/drawing/2014/main" val="3676437355"/>
                  </a:ext>
                </a:extLst>
              </a:tr>
              <a:tr h="220337">
                <a:tc>
                  <a:txBody>
                    <a:bodyPr/>
                    <a:lstStyle/>
                    <a:p>
                      <a:pPr algn="l" fontAlgn="ctr"/>
                      <a:endParaRPr lang="en-US" sz="1600" b="0" i="0" u="sng" strike="noStrike" dirty="0">
                        <a:solidFill>
                          <a:srgbClr val="0000FF"/>
                        </a:solidFill>
                        <a:effectLst/>
                        <a:latin typeface="Arial" panose="020B0604020202020204" pitchFamily="34" charset="0"/>
                      </a:endParaRPr>
                    </a:p>
                  </a:txBody>
                  <a:tcPr marL="6350" marR="6350" marT="6350" marB="0" anchor="ctr">
                    <a:lnL>
                      <a:noFill/>
                    </a:lnL>
                    <a:lnR>
                      <a:noFill/>
                    </a:lnR>
                    <a:lnT>
                      <a:noFill/>
                    </a:lnT>
                    <a:lnB>
                      <a:noFill/>
                    </a:lnB>
                    <a:solidFill>
                      <a:srgbClr val="FFFF00"/>
                    </a:solidFill>
                  </a:tcPr>
                </a:tc>
                <a:extLst>
                  <a:ext uri="{0D108BD9-81ED-4DB2-BD59-A6C34878D82A}">
                    <a16:rowId xmlns:a16="http://schemas.microsoft.com/office/drawing/2014/main" val="2105070602"/>
                  </a:ext>
                </a:extLst>
              </a:tr>
              <a:tr h="220337">
                <a:tc>
                  <a:txBody>
                    <a:bodyPr/>
                    <a:lstStyle/>
                    <a:p>
                      <a:pPr algn="l" fontAlgn="ctr"/>
                      <a:endParaRPr lang="en-US" sz="16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solidFill>
                      <a:srgbClr val="FFFF00"/>
                    </a:solidFill>
                  </a:tcPr>
                </a:tc>
                <a:extLst>
                  <a:ext uri="{0D108BD9-81ED-4DB2-BD59-A6C34878D82A}">
                    <a16:rowId xmlns:a16="http://schemas.microsoft.com/office/drawing/2014/main" val="2902681002"/>
                  </a:ext>
                </a:extLst>
              </a:tr>
              <a:tr h="220337">
                <a:tc>
                  <a:txBody>
                    <a:bodyPr/>
                    <a:lstStyle/>
                    <a:p>
                      <a:pPr algn="l" fontAlgn="ctr"/>
                      <a:endParaRPr lang="en-US" sz="16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solidFill>
                      <a:srgbClr val="FFFF00"/>
                    </a:solidFill>
                  </a:tcPr>
                </a:tc>
                <a:extLst>
                  <a:ext uri="{0D108BD9-81ED-4DB2-BD59-A6C34878D82A}">
                    <a16:rowId xmlns:a16="http://schemas.microsoft.com/office/drawing/2014/main" val="224914619"/>
                  </a:ext>
                </a:extLst>
              </a:tr>
            </a:tbl>
          </a:graphicData>
        </a:graphic>
      </p:graphicFrame>
      <p:sp>
        <p:nvSpPr>
          <p:cNvPr id="6" name="テキスト ボックス 5">
            <a:extLst>
              <a:ext uri="{FF2B5EF4-FFF2-40B4-BE49-F238E27FC236}">
                <a16:creationId xmlns:a16="http://schemas.microsoft.com/office/drawing/2014/main" id="{AF7A9319-AB81-CB8A-4D9C-F3177F1F0D72}"/>
              </a:ext>
            </a:extLst>
          </p:cNvPr>
          <p:cNvSpPr txBox="1"/>
          <p:nvPr/>
        </p:nvSpPr>
        <p:spPr>
          <a:xfrm>
            <a:off x="386132" y="1115532"/>
            <a:ext cx="875786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M2  16:00-18:00 Nov.11</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Vancouver</a:t>
            </a:r>
            <a:r>
              <a:rPr kumimoji="1" lang="en-US" altLang="ja-JP" sz="1200" b="1" dirty="0">
                <a:solidFill>
                  <a:prstClr val="black"/>
                </a:solidFill>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9:00-11:00 Nov.12(TUE)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M2  16:00-18:00 Nov.12</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Vancouver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9:00-11:00 Nov.13(WED)in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M2  16:00-18:00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Vancouver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9:00-11:00 Nov.14(THU)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a:t>
            </a:r>
            <a:r>
              <a:rPr kumimoji="1" lang="en-US" altLang="ja-JP" sz="1200" b="1" dirty="0">
                <a:solidFill>
                  <a:prstClr val="black"/>
                </a:solidFill>
                <a:latin typeface="游ゴシック" panose="020F0502020204030204"/>
                <a:ea typeface="游ゴシック" panose="020B0400000000000000" pitchFamily="50" charset="-128"/>
              </a:rPr>
              <a:t>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ov.14</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dirty="0">
                <a:solidFill>
                  <a:prstClr val="black"/>
                </a:solidFill>
                <a:latin typeface="游ゴシック" panose="020F0502020204030204"/>
                <a:ea typeface="游ゴシック" panose="020B0400000000000000" pitchFamily="50" charset="-128"/>
              </a:rPr>
              <a:t>in Vancouver</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6:3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0- 8:30 Nov,15(FRI)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タイトル 2">
            <a:extLst>
              <a:ext uri="{FF2B5EF4-FFF2-40B4-BE49-F238E27FC236}">
                <a16:creationId xmlns:a16="http://schemas.microsoft.com/office/drawing/2014/main" id="{9F62CC4A-B83E-185A-CF68-0AB96FB626B2}"/>
              </a:ext>
            </a:extLst>
          </p:cNvPr>
          <p:cNvSpPr>
            <a:spLocks noGrp="1"/>
          </p:cNvSpPr>
          <p:nvPr>
            <p:ph type="title"/>
          </p:nvPr>
        </p:nvSpPr>
        <p:spPr>
          <a:xfrm>
            <a:off x="212259" y="618697"/>
            <a:ext cx="8757866"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10</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-15</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November 2024</a:t>
            </a:r>
            <a:endParaRPr kumimoji="1" lang="ja-JP" altLang="en-US" sz="2400" b="1"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903330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A7CAD3CE-0A87-996E-FA85-7586DABFD473}"/>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dirty="0"/>
              <a:t>Slide </a:t>
            </a:r>
            <a:fld id="{018E0977-DC1B-42DD-B45E-59C02A783531}" type="slidenum">
              <a:rPr lang="en-US" altLang="ja-JP" smtClean="0"/>
              <a:pPr/>
              <a:t>5</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a:xfrm>
            <a:off x="729429" y="400905"/>
            <a:ext cx="1600200" cy="215444"/>
          </a:xfrm>
        </p:spPr>
        <p:txBody>
          <a:bodyPr/>
          <a:lstStyle/>
          <a:p>
            <a:r>
              <a:rPr lang="en-US" altLang="ja-JP"/>
              <a:t>November 2024</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523783" y="1830732"/>
            <a:ext cx="8140823" cy="4028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September 2024. Doc.# 15-24-0534-00-06ma</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15-24-0565-01-06ma</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A011237-38D8-FE8C-37CB-98E4C1275CB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6</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16B287-81F9-B5E3-32A3-305F4D4CFEC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コンテンツ プレースホルダー 2"/>
          <p:cNvSpPr>
            <a:spLocks noGrp="1"/>
          </p:cNvSpPr>
          <p:nvPr>
            <p:ph idx="1"/>
          </p:nvPr>
        </p:nvSpPr>
        <p:spPr>
          <a:xfrm>
            <a:off x="302882" y="1467305"/>
            <a:ext cx="8699499" cy="4976036"/>
          </a:xfrm>
        </p:spPr>
        <p:txBody>
          <a:bodyPr/>
          <a:lstStyle/>
          <a:p>
            <a:pPr>
              <a:lnSpc>
                <a:spcPts val="2100"/>
              </a:lnSpc>
            </a:pPr>
            <a:r>
              <a:rPr lang="en-US" altLang="ja-JP" sz="2400" dirty="0">
                <a:ea typeface="ＭＳ Ｐゴシック" charset="-128"/>
              </a:rPr>
              <a:t>Required notices</a:t>
            </a:r>
          </a:p>
          <a:p>
            <a:pPr lvl="1">
              <a:lnSpc>
                <a:spcPts val="2100"/>
              </a:lnSpc>
            </a:pPr>
            <a:r>
              <a:rPr lang="en-US" altLang="ja-JP" sz="2000" dirty="0">
                <a:ea typeface="ＭＳ Ｐゴシック" charset="-128"/>
              </a:rPr>
              <a:t>Affiliation FAQ - http://standards.ieee.org/faqs/affiliationFAQ.html</a:t>
            </a:r>
          </a:p>
          <a:p>
            <a:pPr lvl="1">
              <a:lnSpc>
                <a:spcPts val="2100"/>
              </a:lnSpc>
            </a:pPr>
            <a:r>
              <a:rPr lang="en-US" altLang="ja-JP" sz="2000" dirty="0">
                <a:ea typeface="ＭＳ Ｐゴシック" charset="-128"/>
              </a:rPr>
              <a:t>Anti-Trust FAQ - http://standards.ieee.org/resources/antitrust-guidelines.pdf</a:t>
            </a:r>
          </a:p>
          <a:p>
            <a:pPr lvl="1">
              <a:lnSpc>
                <a:spcPts val="2100"/>
              </a:lnSpc>
            </a:pPr>
            <a:r>
              <a:rPr lang="en-US" altLang="ja-JP" sz="2000" dirty="0">
                <a:ea typeface="ＭＳ Ｐゴシック" charset="-128"/>
              </a:rPr>
              <a:t>Ethics - http://www.ieee.org/portal/cms_docs/about/CoE_poster.pdf</a:t>
            </a:r>
          </a:p>
          <a:p>
            <a:pPr>
              <a:lnSpc>
                <a:spcPts val="2100"/>
              </a:lnSpc>
            </a:pPr>
            <a:r>
              <a:rPr lang="en-US" altLang="ja-JP" sz="2400" dirty="0">
                <a:ea typeface="ＭＳ Ｐゴシック" charset="-128"/>
              </a:rPr>
              <a:t>Chair and Secretary</a:t>
            </a:r>
          </a:p>
          <a:p>
            <a:pPr lvl="1">
              <a:lnSpc>
                <a:spcPts val="2100"/>
              </a:lnSpc>
            </a:pPr>
            <a:r>
              <a:rPr lang="en-US" altLang="ja-JP" sz="2000" dirty="0">
                <a:ea typeface="ＭＳ Ｐゴシック" charset="-128"/>
              </a:rPr>
              <a:t>Chair; Ryuji Kohno(YNU/YRP-IAI)</a:t>
            </a:r>
          </a:p>
          <a:p>
            <a:pPr lvl="1">
              <a:lnSpc>
                <a:spcPts val="2100"/>
              </a:lnSpc>
            </a:pPr>
            <a:r>
              <a:rPr lang="en-US" altLang="ja-JP" sz="2000" dirty="0">
                <a:ea typeface="ＭＳ Ｐゴシック" charset="-128"/>
              </a:rPr>
              <a:t>1</a:t>
            </a:r>
            <a:r>
              <a:rPr lang="en-US" altLang="ja-JP" sz="2000" baseline="30000" dirty="0">
                <a:ea typeface="ＭＳ Ｐゴシック" charset="-128"/>
              </a:rPr>
              <a:t>st</a:t>
            </a:r>
            <a:r>
              <a:rPr lang="en-US" altLang="ja-JP" sz="2000" dirty="0">
                <a:ea typeface="ＭＳ Ｐゴシック" charset="-128"/>
              </a:rPr>
              <a:t> Vice Chair; Marco Hernandez(YRP-IAI/CWC)</a:t>
            </a:r>
          </a:p>
          <a:p>
            <a:pPr lvl="1">
              <a:lnSpc>
                <a:spcPts val="2100"/>
              </a:lnSpc>
            </a:pPr>
            <a:r>
              <a:rPr lang="en-US" altLang="ja-JP" sz="2000" dirty="0">
                <a:ea typeface="ＭＳ Ｐゴシック" charset="-128"/>
              </a:rPr>
              <a:t>2</a:t>
            </a:r>
            <a:r>
              <a:rPr lang="en-US" altLang="ja-JP" sz="2000" baseline="30000" dirty="0">
                <a:ea typeface="ＭＳ Ｐゴシック" charset="-128"/>
              </a:rPr>
              <a:t>nd</a:t>
            </a:r>
            <a:r>
              <a:rPr lang="en-US" altLang="ja-JP" sz="2000" dirty="0">
                <a:ea typeface="ＭＳ Ｐゴシック" charset="-128"/>
              </a:rPr>
              <a:t> Vice Chair; Daisuke Anzai(</a:t>
            </a:r>
            <a:r>
              <a:rPr lang="en-US" altLang="ja-JP" sz="2000" dirty="0" err="1">
                <a:ea typeface="ＭＳ Ｐゴシック" charset="-128"/>
              </a:rPr>
              <a:t>NiTech</a:t>
            </a:r>
            <a:r>
              <a:rPr lang="en-US" altLang="ja-JP" sz="2000" dirty="0">
                <a:ea typeface="ＭＳ Ｐゴシック" charset="-128"/>
              </a:rPr>
              <a:t>)</a:t>
            </a:r>
          </a:p>
          <a:p>
            <a:pPr lvl="1">
              <a:lnSpc>
                <a:spcPts val="2400"/>
              </a:lnSpc>
            </a:pPr>
            <a:r>
              <a:rPr lang="en-US" altLang="ja-JP" sz="2000" dirty="0">
                <a:ea typeface="ＭＳ Ｐゴシック" charset="-128"/>
              </a:rPr>
              <a:t>Secretary; Takumi Kobayashi(</a:t>
            </a:r>
            <a:r>
              <a:rPr lang="en-US" altLang="ja-JP" sz="2000" dirty="0" err="1">
                <a:ea typeface="ＭＳ Ｐゴシック" charset="-128"/>
              </a:rPr>
              <a:t>NiTech</a:t>
            </a:r>
            <a:r>
              <a:rPr lang="en-US" altLang="ja-JP" sz="2000" dirty="0">
                <a:ea typeface="ＭＳ Ｐゴシック" charset="-128"/>
              </a:rPr>
              <a:t>)</a:t>
            </a:r>
          </a:p>
          <a:p>
            <a:pPr lvl="1">
              <a:lnSpc>
                <a:spcPts val="2100"/>
              </a:lnSpc>
            </a:pPr>
            <a:r>
              <a:rPr lang="en-US" altLang="ja-JP" sz="2000" dirty="0">
                <a:ea typeface="ＭＳ Ｐゴシック" charset="-128"/>
              </a:rPr>
              <a:t>Technical Co-Editors; Minsoo Kim(YRP-IAI). </a:t>
            </a:r>
          </a:p>
          <a:p>
            <a:pPr marL="457200" lvl="1" indent="0">
              <a:lnSpc>
                <a:spcPts val="2100"/>
              </a:lnSpc>
              <a:buNone/>
            </a:pPr>
            <a:r>
              <a:rPr lang="en-US" altLang="ja-JP" sz="2000" dirty="0">
                <a:ea typeface="ＭＳ Ｐゴシック" charset="-128"/>
              </a:rPr>
              <a:t>                                        Seong-Soon Joo(KPST), </a:t>
            </a:r>
          </a:p>
          <a:p>
            <a:pPr marL="457200" lvl="1" indent="0">
              <a:lnSpc>
                <a:spcPts val="2100"/>
              </a:lnSpc>
              <a:buNone/>
            </a:pPr>
            <a:r>
              <a:rPr lang="en-US" altLang="ja-JP" sz="2000" dirty="0">
                <a:ea typeface="ＭＳ Ｐゴシック" charset="-128"/>
              </a:rPr>
              <a:t>                                        Kento </a:t>
            </a:r>
            <a:r>
              <a:rPr lang="en-US" altLang="ja-JP" sz="2000" dirty="0" err="1">
                <a:ea typeface="ＭＳ Ｐゴシック" charset="-128"/>
              </a:rPr>
              <a:t>Takabayashi</a:t>
            </a:r>
            <a:r>
              <a:rPr lang="en-US" altLang="ja-JP" sz="2000" dirty="0">
                <a:ea typeface="ＭＳ Ｐゴシック" charset="-128"/>
              </a:rPr>
              <a:t>(Toyo U),</a:t>
            </a:r>
          </a:p>
          <a:p>
            <a:pPr marL="457200" lvl="1" indent="0">
              <a:lnSpc>
                <a:spcPts val="2100"/>
              </a:lnSpc>
              <a:buNone/>
            </a:pPr>
            <a:r>
              <a:rPr lang="en-US" altLang="ja-JP" sz="2000" dirty="0">
                <a:ea typeface="ＭＳ Ｐゴシック" charset="-128"/>
              </a:rPr>
              <a:t>                                        Marco Hernandez (YRP-IAI/CWC)</a:t>
            </a:r>
          </a:p>
        </p:txBody>
      </p:sp>
      <p:sp>
        <p:nvSpPr>
          <p:cNvPr id="2" name="タイトル 1"/>
          <p:cNvSpPr>
            <a:spLocks noGrp="1"/>
          </p:cNvSpPr>
          <p:nvPr>
            <p:ph type="title"/>
          </p:nvPr>
        </p:nvSpPr>
        <p:spPr>
          <a:xfrm>
            <a:off x="685800" y="670478"/>
            <a:ext cx="7772400" cy="86061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7</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3659C8B1-D1A2-2AC1-78CA-425A011232E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8</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619A7A63-B642-79F5-D8C7-CF666BF1E62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9</a:t>
            </a:fld>
            <a:endParaRPr lang="en-US" altLang="ja-JP" dirty="0"/>
          </a:p>
        </p:txBody>
      </p:sp>
      <p:sp>
        <p:nvSpPr>
          <p:cNvPr id="6" name="Rectangle 3"/>
          <p:cNvSpPr txBox="1">
            <a:spLocks noChangeArrowheads="1"/>
          </p:cNvSpPr>
          <p:nvPr/>
        </p:nvSpPr>
        <p:spPr>
          <a:xfrm>
            <a:off x="258044" y="1268760"/>
            <a:ext cx="8640960" cy="3513305"/>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marL="715963" marR="0" lvl="1" indent="0" algn="l" defTabSz="914400" rtl="0" eaLnBrk="1" fontAlgn="auto" latinLnBrk="0" hangingPunct="1">
              <a:lnSpc>
                <a:spcPct val="80000"/>
              </a:lnSpc>
              <a:spcBef>
                <a:spcPts val="173"/>
              </a:spcBef>
              <a:spcAft>
                <a:spcPts val="0"/>
              </a:spcAft>
              <a:buClr>
                <a:srgbClr val="000000"/>
              </a:buClr>
              <a:buSzPct val="45000"/>
              <a:buFont typeface="Wingdings" charset="2"/>
              <a:buChar char=""/>
              <a:tabLst/>
              <a:defRPr/>
            </a:pPr>
            <a:r>
              <a:rPr lang="en-GB" sz="2400" kern="0" dirty="0"/>
              <a:t>	</a:t>
            </a:r>
            <a:r>
              <a:rPr kumimoji="1" lang="en-IE" altLang="ja-JP" sz="2400" b="1" i="1" u="none" strike="noStrike" kern="1200" cap="none" spc="-1" normalizeH="0" baseline="0" noProof="0" dirty="0">
                <a:ln>
                  <a:noFill/>
                </a:ln>
                <a:solidFill>
                  <a:srgbClr val="000000"/>
                </a:solidFill>
                <a:effectLst/>
                <a:uLnTx/>
                <a:uFillTx/>
                <a:latin typeface="Calibri"/>
                <a:ea typeface="Calibri"/>
              </a:rPr>
              <a:t>IEEE-SA Standards Board Bylaws</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(http://standards.ieee.org/develop/policies/bylaws/sect6-7.html#6) </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1" indent="0"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IE" altLang="ja-JP" sz="2400" b="1" i="1" u="none" strike="noStrike" kern="1200" cap="none" spc="-1" normalizeH="0" baseline="0" noProof="0" dirty="0">
                <a:ln>
                  <a:noFill/>
                </a:ln>
                <a:solidFill>
                  <a:srgbClr val="000000"/>
                </a:solidFill>
                <a:effectLst/>
                <a:uLnTx/>
                <a:uFillTx/>
                <a:latin typeface="Calibri"/>
                <a:ea typeface="Calibri"/>
              </a:rPr>
              <a:t>  IEEE-SA Standards Board Operations Manual</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r>
              <a:rPr kumimoji="1" lang="en-IE" altLang="ja-JP" sz="1800" b="1" i="0" u="sng" strike="noStrike" kern="1200" cap="none" spc="-1" normalizeH="0" baseline="0" noProof="0" dirty="0">
                <a:ln>
                  <a:noFill/>
                </a:ln>
                <a:solidFill>
                  <a:srgbClr val="0000FF"/>
                </a:solidFill>
                <a:effectLst/>
                <a:uLnTx/>
                <a:uFillTx/>
                <a:latin typeface="Calibri"/>
                <a:ea typeface="Calibri"/>
                <a:hlinkClick r:id="rId3"/>
              </a:rPr>
              <a:t>http://standards.ieee.org/develop/policies/opman/sect6.html#6.3</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0" indent="414338"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US" altLang="ja-JP" sz="2400" b="1" i="0" u="none" strike="noStrike" kern="1200" cap="none" spc="-1" normalizeH="0" baseline="0" noProof="0" dirty="0">
                <a:ln>
                  <a:noFill/>
                </a:ln>
                <a:solidFill>
                  <a:srgbClr val="000000"/>
                </a:solidFill>
                <a:effectLst/>
                <a:uLnTx/>
                <a:uFillTx/>
                <a:latin typeface="Calibri"/>
                <a:ea typeface="Calibri"/>
              </a:rPr>
              <a:t>Material about the patent policy is available at</a:t>
            </a:r>
            <a:br>
              <a:rPr kumimoji="1" lang="en-US" altLang="ja-JP" sz="2400" b="0" i="0" u="none" strike="noStrike" kern="1200" cap="none" spc="0" normalizeH="0" baseline="0" noProof="0" dirty="0">
                <a:ln>
                  <a:noFill/>
                </a:ln>
                <a:solidFill>
                  <a:prstClr val="black"/>
                </a:solidFill>
                <a:effectLst/>
                <a:uLnTx/>
                <a:uFillTx/>
                <a:latin typeface="Arial"/>
              </a:rPr>
            </a:br>
            <a:r>
              <a:rPr kumimoji="1" lang="en-US" altLang="ja-JP" sz="2000" b="1" i="1" u="sng" strike="noStrike" kern="1200" cap="none" spc="-1" normalizeH="0" baseline="0" noProof="0" dirty="0">
                <a:ln>
                  <a:noFill/>
                </a:ln>
                <a:solidFill>
                  <a:srgbClr val="0000FF"/>
                </a:solidFill>
                <a:effectLst/>
                <a:uLnTx/>
                <a:uFillTx/>
                <a:latin typeface="Calibri"/>
                <a:ea typeface="Calibri"/>
                <a:hlinkClick r:id="rId4"/>
              </a:rPr>
              <a:t>http://standards.ieee.org/about/sasb/patcom/materials.html</a:t>
            </a:r>
            <a:endParaRPr kumimoji="1" lang="en-US" altLang="ja-JP" sz="2000" b="0" i="0" u="none" strike="noStrike" kern="1200" cap="none" spc="-1" normalizeH="0" baseline="0" noProof="0" dirty="0">
              <a:ln>
                <a:noFill/>
              </a:ln>
              <a:solidFill>
                <a:prstClr val="black"/>
              </a:solidFill>
              <a:effectLst/>
              <a:uLnTx/>
              <a:uFillTx/>
              <a:latin typeface="Arial"/>
            </a:endParaRPr>
          </a:p>
        </p:txBody>
      </p:sp>
      <p:sp>
        <p:nvSpPr>
          <p:cNvPr id="8" name="Rectangle 7"/>
          <p:cNvSpPr>
            <a:spLocks noChangeArrowheads="1"/>
          </p:cNvSpPr>
          <p:nvPr/>
        </p:nvSpPr>
        <p:spPr bwMode="auto">
          <a:xfrm>
            <a:off x="1181100" y="4675444"/>
            <a:ext cx="6781800" cy="1717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4dc06ee-e31a-4d25-81ea-3d4566fe941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D7368424E1B74C48AB29D726EB58938A" ma:contentTypeVersion="16" ma:contentTypeDescription="新しいドキュメントを作成します。" ma:contentTypeScope="" ma:versionID="15e517b5cb444b2508030d704820138f">
  <xsd:schema xmlns:xsd="http://www.w3.org/2001/XMLSchema" xmlns:xs="http://www.w3.org/2001/XMLSchema" xmlns:p="http://schemas.microsoft.com/office/2006/metadata/properties" xmlns:ns3="14dc06ee-e31a-4d25-81ea-3d4566fe9411" xmlns:ns4="58117694-ffd4-4546-bf26-f6211cd5f70e" targetNamespace="http://schemas.microsoft.com/office/2006/metadata/properties" ma:root="true" ma:fieldsID="9bc5a14b30d7f1d7828a3ce204af2a6d" ns3:_="" ns4:_="">
    <xsd:import namespace="14dc06ee-e31a-4d25-81ea-3d4566fe9411"/>
    <xsd:import namespace="58117694-ffd4-4546-bf26-f6211cd5f70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Location"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_activity"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dc06ee-e31a-4d25-81ea-3d4566fe941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8117694-ffd4-4546-bf26-f6211cd5f70e"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element name="SharingHintHash" ma:index="14"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DE9809E-5DD1-4327-95E5-FECAF69550DF}">
  <ds:schemaRefs>
    <ds:schemaRef ds:uri="http://schemas.openxmlformats.org/package/2006/metadata/core-properties"/>
    <ds:schemaRef ds:uri="http://www.w3.org/XML/1998/namespace"/>
    <ds:schemaRef ds:uri="http://purl.org/dc/elements/1.1/"/>
    <ds:schemaRef ds:uri="http://schemas.microsoft.com/office/2006/documentManagement/types"/>
    <ds:schemaRef ds:uri="http://purl.org/dc/dcmitype/"/>
    <ds:schemaRef ds:uri="http://schemas.microsoft.com/office/infopath/2007/PartnerControls"/>
    <ds:schemaRef ds:uri="http://schemas.microsoft.com/office/2006/metadata/properties"/>
    <ds:schemaRef ds:uri="58117694-ffd4-4546-bf26-f6211cd5f70e"/>
    <ds:schemaRef ds:uri="14dc06ee-e31a-4d25-81ea-3d4566fe9411"/>
    <ds:schemaRef ds:uri="http://purl.org/dc/terms/"/>
  </ds:schemaRefs>
</ds:datastoreItem>
</file>

<file path=customXml/itemProps2.xml><?xml version="1.0" encoding="utf-8"?>
<ds:datastoreItem xmlns:ds="http://schemas.openxmlformats.org/officeDocument/2006/customXml" ds:itemID="{356791FD-07AB-4A40-BA41-7310A9FDAEFC}">
  <ds:schemaRefs>
    <ds:schemaRef ds:uri="http://schemas.microsoft.com/sharepoint/v3/contenttype/forms"/>
  </ds:schemaRefs>
</ds:datastoreItem>
</file>

<file path=customXml/itemProps3.xml><?xml version="1.0" encoding="utf-8"?>
<ds:datastoreItem xmlns:ds="http://schemas.openxmlformats.org/officeDocument/2006/customXml" ds:itemID="{11FACD45-E1D0-4DC4-89B8-68B0AC5F32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dc06ee-e31a-4d25-81ea-3d4566fe9411"/>
    <ds:schemaRef ds:uri="58117694-ffd4-4546-bf26-f6211cd5f7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93280</TotalTime>
  <Words>3519</Words>
  <Application>Microsoft Office PowerPoint</Application>
  <PresentationFormat>画面に合わせる (4:3)</PresentationFormat>
  <Paragraphs>328</Paragraphs>
  <Slides>25</Slides>
  <Notes>19</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25</vt:i4>
      </vt:variant>
    </vt:vector>
  </HeadingPairs>
  <TitlesOfParts>
    <vt:vector size="35" baseType="lpstr">
      <vt:lpstr>Monotype Sorts</vt:lpstr>
      <vt:lpstr>ＭＳ Ｐゴシック</vt:lpstr>
      <vt:lpstr>游ゴシック</vt:lpstr>
      <vt:lpstr>Arial</vt:lpstr>
      <vt:lpstr>Arial Rounded MT Bold</vt:lpstr>
      <vt:lpstr>Calibri</vt:lpstr>
      <vt:lpstr>Montserrat</vt:lpstr>
      <vt:lpstr>Times New Roman</vt:lpstr>
      <vt:lpstr>Wingdings</vt:lpstr>
      <vt:lpstr>IEEE-P802_15</vt:lpstr>
      <vt:lpstr>PowerPoint プレゼンテーション</vt:lpstr>
      <vt:lpstr>IEEE 802.15 TG15.6ma  (Revision of IEEE802.15.6-2012)  Opening Information  In Personal and Virtual Hybrid Interim Session Vancouver, B.C., Canada  November 11th, 2024 Ryuji Kohno Yokohama National University(YNU), YRP International Alliance Institute(YRP-IAI)</vt:lpstr>
      <vt:lpstr>TG15.6ma Interim Session Schedule for 10th-15th, November 2024</vt:lpstr>
      <vt:lpstr>TG15.6ma Interim Session Schedule for 10th-15th, November 2024</vt:lpstr>
      <vt:lpstr>PowerPoint プレゼンテーション</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Objectives of TG 6ma – Enhanced Dependability Body Area Network (ED-BAN)</vt:lpstr>
      <vt:lpstr>Agenda items for the week</vt:lpstr>
      <vt:lpstr>TG15.6ma Interim Session Schedule for 10th-15th, November 2024</vt:lpstr>
      <vt:lpstr>Contacts and Conference call</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kohno@ynu.ac.jp</cp:lastModifiedBy>
  <cp:revision>164</cp:revision>
  <cp:lastPrinted>2022-07-06T15:32:43Z</cp:lastPrinted>
  <dcterms:created xsi:type="dcterms:W3CDTF">2020-12-17T10:56:09Z</dcterms:created>
  <dcterms:modified xsi:type="dcterms:W3CDTF">2024-11-11T19:07:24Z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0x010100D7368424E1B74C48AB29D726EB58938A</vt:lpwstr>
  </property>
</Properties>
</file>