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1"/>
  </p:notesMasterIdLst>
  <p:handoutMasterIdLst>
    <p:handoutMasterId r:id="rId12"/>
  </p:handoutMasterIdLst>
  <p:sldIdLst>
    <p:sldId id="359" r:id="rId2"/>
    <p:sldId id="417" r:id="rId3"/>
    <p:sldId id="420" r:id="rId4"/>
    <p:sldId id="427" r:id="rId5"/>
    <p:sldId id="421" r:id="rId6"/>
    <p:sldId id="433" r:id="rId7"/>
    <p:sldId id="434" r:id="rId8"/>
    <p:sldId id="438" r:id="rId9"/>
    <p:sldId id="426" r:id="rId10"/>
  </p:sldIdLst>
  <p:sldSz cx="12192000" cy="6858000"/>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000B"/>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8" autoAdjust="0"/>
    <p:restoredTop sz="94582" autoAdjust="0"/>
  </p:normalViewPr>
  <p:slideViewPr>
    <p:cSldViewPr>
      <p:cViewPr varScale="1">
        <p:scale>
          <a:sx n="98" d="100"/>
          <a:sy n="98" d="100"/>
        </p:scale>
        <p:origin x="516" y="6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81635" y="202269"/>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01600" y="750888"/>
            <a:ext cx="6594475"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xfrm>
            <a:off x="2875939" y="9610806"/>
            <a:ext cx="785904"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33392" y="115671"/>
            <a:ext cx="265495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844815" y="9564960"/>
            <a:ext cx="77656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82550" y="747713"/>
            <a:ext cx="6561138" cy="3690937"/>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896397" y="4693334"/>
            <a:ext cx="4923957" cy="44386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2515165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3797505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513763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1977925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2372224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altLang="zh-CN" dirty="0"/>
              <a:t>Oct. 2024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Panpan Li,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Oct.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Panpan Li,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582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344958"/>
            <a:ext cx="10363200" cy="475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Oct. 2024</a:t>
            </a:r>
            <a:endParaRPr lang="en-US" altLang="en-US" dirty="0"/>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Panpan Li,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4175787" y="394156"/>
            <a:ext cx="7101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24</a:t>
            </a:r>
            <a:r>
              <a:rPr lang="en-US" altLang="en-US" sz="1400" b="1" baseline="0" dirty="0"/>
              <a:t>-0579-</a:t>
            </a:r>
            <a:r>
              <a:rPr lang="en-US" altLang="zh-CN" sz="1400" b="1" baseline="0" dirty="0"/>
              <a:t>00</a:t>
            </a:r>
            <a:r>
              <a:rPr lang="en-US" altLang="en-US" sz="1400" b="1" baseline="0" dirty="0"/>
              <a:t>-04ab</a:t>
            </a:r>
            <a:endParaRPr lang="en-US" altLang="en-US" sz="1400" b="1" dirty="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Font typeface="Wingdings" panose="05000000000000000000" pitchFamily="2" charset="2"/>
        <a:buChar char="q"/>
        <a:defRPr sz="1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600">
          <a:solidFill>
            <a:schemeClr val="tx1"/>
          </a:solidFill>
          <a:latin typeface="+mn-lt"/>
        </a:defRPr>
      </a:lvl2pPr>
      <a:lvl3pPr marL="1085850" indent="-228600" algn="l" rtl="0" eaLnBrk="1" fontAlgn="base" hangingPunct="1">
        <a:spcBef>
          <a:spcPct val="20000"/>
        </a:spcBef>
        <a:spcAft>
          <a:spcPct val="0"/>
        </a:spcAft>
        <a:buChar char="•"/>
        <a:defRPr sz="1600">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911424" y="1052736"/>
            <a:ext cx="10369152"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Frequency Stitching Channel </a:t>
            </a:r>
            <a:r>
              <a:rPr lang="en-US" altLang="zh-CN" sz="1600" b="1" dirty="0">
                <a:latin typeface="+mj-lt"/>
              </a:rPr>
              <a:t>Usage Method</a:t>
            </a:r>
            <a:endParaRPr lang="en-US" altLang="en-US" sz="1600" dirty="0">
              <a:latin typeface="+mj-lt"/>
            </a:endParaRPr>
          </a:p>
          <a:p>
            <a:pPr algn="just" eaLnBrk="1" hangingPunct="1">
              <a:spcBef>
                <a:spcPct val="0"/>
              </a:spcBef>
              <a:buClrTx/>
              <a:buFontTx/>
              <a:buNone/>
              <a:defRPr/>
            </a:pPr>
            <a:r>
              <a:rPr lang="en-US" altLang="en-US" sz="1600" b="1" dirty="0">
                <a:latin typeface="+mj-lt"/>
              </a:rPr>
              <a:t>Source:</a:t>
            </a:r>
            <a:r>
              <a:rPr lang="en-US" altLang="en-US" sz="1600" dirty="0">
                <a:latin typeface="+mj-lt"/>
              </a:rPr>
              <a:t> 	Panpan Li, Bin Qian, Lei Huang,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[lipanpan25@huawei.com]	</a:t>
            </a:r>
          </a:p>
          <a:p>
            <a:pPr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[NB, UWB</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B6030-B7E5-46BA-8249-7FA46620719E}"/>
              </a:ext>
            </a:extLst>
          </p:cNvPr>
          <p:cNvSpPr>
            <a:spLocks noGrp="1"/>
          </p:cNvSpPr>
          <p:nvPr>
            <p:ph type="title"/>
          </p:nvPr>
        </p:nvSpPr>
        <p:spPr/>
        <p:txBody>
          <a:bodyPr/>
          <a:lstStyle/>
          <a:p>
            <a:r>
              <a:rPr lang="en-SG" dirty="0"/>
              <a:t>Recap of Frequency Stitching</a:t>
            </a:r>
          </a:p>
        </p:txBody>
      </p:sp>
      <p:sp>
        <p:nvSpPr>
          <p:cNvPr id="3" name="Content Placeholder 2">
            <a:extLst>
              <a:ext uri="{FF2B5EF4-FFF2-40B4-BE49-F238E27FC236}">
                <a16:creationId xmlns:a16="http://schemas.microsoft.com/office/drawing/2014/main" id="{203C7ACA-1CFC-42E0-BDCA-6E305CDB5E8B}"/>
              </a:ext>
            </a:extLst>
          </p:cNvPr>
          <p:cNvSpPr>
            <a:spLocks noGrp="1"/>
          </p:cNvSpPr>
          <p:nvPr>
            <p:ph idx="1"/>
          </p:nvPr>
        </p:nvSpPr>
        <p:spPr>
          <a:xfrm>
            <a:off x="914400" y="1344958"/>
            <a:ext cx="10363200" cy="5130455"/>
          </a:xfrm>
        </p:spPr>
        <p:txBody>
          <a:bodyPr/>
          <a:lstStyle/>
          <a:p>
            <a:r>
              <a:rPr lang="en-US" sz="1600" dirty="0"/>
              <a:t>The Carrier Frequency Grid field</a:t>
            </a:r>
          </a:p>
          <a:p>
            <a:pPr lvl="1"/>
            <a:r>
              <a:rPr lang="en-US" sz="1400" dirty="0"/>
              <a:t>0: no overlap of adjacent frequency stitching channels</a:t>
            </a:r>
          </a:p>
          <a:p>
            <a:pPr lvl="1"/>
            <a:r>
              <a:rPr lang="en-US" sz="1400" dirty="0"/>
              <a:t>1: 25% overlap of adjacent frequency stitching channels</a:t>
            </a:r>
          </a:p>
          <a:p>
            <a:pPr lvl="1"/>
            <a:r>
              <a:rPr lang="en-US" sz="1400" dirty="0"/>
              <a:t>2: 50% overlap of adjacent frequency stitching channels</a:t>
            </a:r>
          </a:p>
          <a:p>
            <a:pPr lvl="1"/>
            <a:r>
              <a:rPr lang="en-US" sz="1400" dirty="0"/>
              <a:t>3: 75% overlap of adjacent frequency stitching channels</a:t>
            </a:r>
          </a:p>
          <a:p>
            <a:r>
              <a:rPr lang="en-US" sz="1600" dirty="0"/>
              <a:t>The Channel Sequence Order field</a:t>
            </a:r>
          </a:p>
          <a:p>
            <a:pPr lvl="1"/>
            <a:r>
              <a:rPr lang="en-US" sz="1400" dirty="0"/>
              <a:t>0: if the Frequency Stitching Direction field is one, the channels used are selected in sequence starting at the channel defined by the Base Channel field value and increasing in frequency using the step size defined by the Carrier Frequency Grid field value. On the other hand, if the Frequency Stitching Direction field is zero, the channels used are selected in sequence starting at the channel defined by the Base Channel field value and decreasing in frequency using the step size defined by the Carrier Frequency Grid field value.  </a:t>
            </a:r>
          </a:p>
          <a:p>
            <a:pPr lvl="1"/>
            <a:r>
              <a:rPr lang="en-US" sz="1400" dirty="0"/>
              <a:t>1: the channel used for the p-</a:t>
            </a:r>
            <a:r>
              <a:rPr lang="en-US" sz="1400" dirty="0" err="1"/>
              <a:t>th</a:t>
            </a:r>
            <a:r>
              <a:rPr lang="en-US" sz="1400" dirty="0"/>
              <a:t> transmission is selected according to the formula:</a:t>
            </a:r>
          </a:p>
          <a:p>
            <a:pPr marL="457200" lvl="1" indent="0" algn="ctr">
              <a:buNone/>
            </a:pPr>
            <a:r>
              <a:rPr lang="en-US" sz="1400" b="0" i="0" u="none" strike="noStrike" baseline="0" dirty="0">
                <a:latin typeface="Times New Roman" panose="02020603050405020304" pitchFamily="18" charset="0"/>
              </a:rPr>
              <a:t>CH( ((</a:t>
            </a:r>
            <a:r>
              <a:rPr lang="en-US" sz="1400" b="0" i="1" u="none" strike="noStrike" baseline="0" dirty="0">
                <a:latin typeface="Times New Roman" panose="02020603050405020304" pitchFamily="18" charset="0"/>
              </a:rPr>
              <a:t>p </a:t>
            </a:r>
            <a:r>
              <a:rPr lang="en-US" sz="1400" b="0" i="0" u="none" strike="noStrike" baseline="0" dirty="0">
                <a:latin typeface="Times New Roman" panose="02020603050405020304" pitchFamily="18" charset="0"/>
              </a:rPr>
              <a:t>× (</a:t>
            </a:r>
            <a:r>
              <a:rPr lang="en-US" sz="1400" b="0" i="1" u="none" strike="noStrike" baseline="0" dirty="0">
                <a:latin typeface="Times New Roman" panose="02020603050405020304" pitchFamily="18" charset="0"/>
              </a:rPr>
              <a:t>OF</a:t>
            </a:r>
            <a:r>
              <a:rPr lang="en-US" sz="1400" b="0" i="0" u="none" strike="noStrike" baseline="0" dirty="0">
                <a:latin typeface="Times New Roman" panose="02020603050405020304" pitchFamily="18" charset="0"/>
              </a:rPr>
              <a:t>+1)) MOD (</a:t>
            </a:r>
            <a:r>
              <a:rPr lang="en-US" sz="1400" b="0" i="1" u="none" strike="noStrike" baseline="0" dirty="0">
                <a:latin typeface="Times New Roman" panose="02020603050405020304" pitchFamily="18" charset="0"/>
              </a:rPr>
              <a:t>N</a:t>
            </a:r>
            <a:r>
              <a:rPr lang="en-US" sz="1400" b="0" i="0" u="none" strike="noStrike" baseline="0" dirty="0">
                <a:latin typeface="Times New Roman" panose="02020603050405020304" pitchFamily="18" charset="0"/>
              </a:rPr>
              <a:t>)) + ((</a:t>
            </a:r>
            <a:r>
              <a:rPr lang="en-US" sz="1400" b="0" i="1" u="none" strike="noStrike" baseline="0" dirty="0">
                <a:latin typeface="Times New Roman" panose="02020603050405020304" pitchFamily="18" charset="0"/>
              </a:rPr>
              <a:t>p </a:t>
            </a:r>
            <a:r>
              <a:rPr lang="en-US" sz="1400" b="0" i="0" u="none" strike="noStrike" baseline="0" dirty="0">
                <a:latin typeface="Times New Roman" panose="02020603050405020304" pitchFamily="18" charset="0"/>
              </a:rPr>
              <a:t>× (</a:t>
            </a:r>
            <a:r>
              <a:rPr lang="en-US" sz="1400" b="0" i="1" u="none" strike="noStrike" baseline="0" dirty="0">
                <a:latin typeface="Times New Roman" panose="02020603050405020304" pitchFamily="18" charset="0"/>
              </a:rPr>
              <a:t>OF </a:t>
            </a:r>
            <a:r>
              <a:rPr lang="en-US" sz="1400" b="0" i="0" u="none" strike="noStrike" baseline="0" dirty="0">
                <a:latin typeface="Times New Roman" panose="02020603050405020304" pitchFamily="18" charset="0"/>
              </a:rPr>
              <a:t>+1)) DIV (</a:t>
            </a:r>
            <a:r>
              <a:rPr lang="en-US" sz="1400" b="0" i="1" u="none" strike="noStrike" baseline="0" dirty="0">
                <a:latin typeface="Times New Roman" panose="02020603050405020304" pitchFamily="18" charset="0"/>
              </a:rPr>
              <a:t>N</a:t>
            </a:r>
            <a:r>
              <a:rPr lang="en-US" sz="1400" b="0" i="0" u="none" strike="noStrike" baseline="0" dirty="0">
                <a:latin typeface="Times New Roman" panose="02020603050405020304" pitchFamily="18" charset="0"/>
              </a:rPr>
              <a:t>)) ),</a:t>
            </a:r>
            <a:endParaRPr lang="en-US" sz="1200" dirty="0"/>
          </a:p>
          <a:p>
            <a:r>
              <a:rPr lang="en-US" sz="1600" dirty="0"/>
              <a:t>The Number of Transmissions field value plus one, is the total number of transmissions to be done at the different channel center frequencies.</a:t>
            </a:r>
          </a:p>
          <a:p>
            <a:r>
              <a:rPr lang="en-US" sz="1600" dirty="0"/>
              <a:t>The Frequency Stitching Type field</a:t>
            </a:r>
          </a:p>
          <a:p>
            <a:pPr lvl="1"/>
            <a:r>
              <a:rPr lang="en-US" sz="1400" dirty="0"/>
              <a:t>0: Intra-packet frequency stitching</a:t>
            </a:r>
          </a:p>
          <a:p>
            <a:pPr lvl="1"/>
            <a:r>
              <a:rPr lang="en-US" sz="1400" dirty="0"/>
              <a:t>1: Inter-packet frequency stitching</a:t>
            </a:r>
          </a:p>
          <a:p>
            <a:pPr lvl="1"/>
            <a:r>
              <a:rPr lang="en-US" sz="1400" dirty="0"/>
              <a:t>2: Combination of intra-packet frequency stitching and inter-packet frequency stitching</a:t>
            </a:r>
          </a:p>
          <a:p>
            <a:pPr lvl="1"/>
            <a:r>
              <a:rPr lang="en-US" sz="1400" dirty="0"/>
              <a:t>3: Reserved</a:t>
            </a:r>
          </a:p>
          <a:p>
            <a:endParaRPr lang="en-SG" sz="1600" dirty="0"/>
          </a:p>
        </p:txBody>
      </p:sp>
      <p:sp>
        <p:nvSpPr>
          <p:cNvPr id="4" name="Date Placeholder 3">
            <a:extLst>
              <a:ext uri="{FF2B5EF4-FFF2-40B4-BE49-F238E27FC236}">
                <a16:creationId xmlns:a16="http://schemas.microsoft.com/office/drawing/2014/main" id="{066204B4-F1F6-4D07-8458-731903BE702C}"/>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439FAE7A-FE4A-4B07-B431-EBBFC0014E2B}"/>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4DC81465-8458-42B6-B871-E30399067FC4}"/>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2</a:t>
            </a:fld>
            <a:endParaRPr lang="en-US" altLang="en-US" dirty="0"/>
          </a:p>
        </p:txBody>
      </p:sp>
      <p:pic>
        <p:nvPicPr>
          <p:cNvPr id="7" name="Picture 6">
            <a:extLst>
              <a:ext uri="{FF2B5EF4-FFF2-40B4-BE49-F238E27FC236}">
                <a16:creationId xmlns:a16="http://schemas.microsoft.com/office/drawing/2014/main" id="{261B4FA3-90BA-40C9-9F22-3EC8522894D9}"/>
              </a:ext>
            </a:extLst>
          </p:cNvPr>
          <p:cNvPicPr>
            <a:picLocks noChangeAspect="1"/>
          </p:cNvPicPr>
          <p:nvPr/>
        </p:nvPicPr>
        <p:blipFill>
          <a:blip r:embed="rId3"/>
          <a:stretch>
            <a:fillRect/>
          </a:stretch>
        </p:blipFill>
        <p:spPr>
          <a:xfrm>
            <a:off x="6384032" y="1556792"/>
            <a:ext cx="5400000" cy="1250143"/>
          </a:xfrm>
          <a:prstGeom prst="rect">
            <a:avLst/>
          </a:prstGeom>
        </p:spPr>
      </p:pic>
    </p:spTree>
    <p:extLst>
      <p:ext uri="{BB962C8B-B14F-4D97-AF65-F5344CB8AC3E}">
        <p14:creationId xmlns:p14="http://schemas.microsoft.com/office/powerpoint/2010/main" val="3453331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3A822-1DA6-4203-BA51-77C934AA7F7A}"/>
              </a:ext>
            </a:extLst>
          </p:cNvPr>
          <p:cNvSpPr>
            <a:spLocks noGrp="1"/>
          </p:cNvSpPr>
          <p:nvPr>
            <p:ph type="title"/>
          </p:nvPr>
        </p:nvSpPr>
        <p:spPr/>
        <p:txBody>
          <a:bodyPr/>
          <a:lstStyle/>
          <a:p>
            <a:r>
              <a:rPr lang="en-SG" dirty="0"/>
              <a:t>Problems raised in CID 901, 1253, 264</a:t>
            </a:r>
          </a:p>
        </p:txBody>
      </p:sp>
      <p:sp>
        <p:nvSpPr>
          <p:cNvPr id="3" name="Content Placeholder 2">
            <a:extLst>
              <a:ext uri="{FF2B5EF4-FFF2-40B4-BE49-F238E27FC236}">
                <a16:creationId xmlns:a16="http://schemas.microsoft.com/office/drawing/2014/main" id="{9706F0DC-57E9-4EF0-A9B5-8F483B7E32CD}"/>
              </a:ext>
            </a:extLst>
          </p:cNvPr>
          <p:cNvSpPr>
            <a:spLocks noGrp="1"/>
          </p:cNvSpPr>
          <p:nvPr>
            <p:ph idx="1"/>
          </p:nvPr>
        </p:nvSpPr>
        <p:spPr>
          <a:xfrm>
            <a:off x="914399" y="1344958"/>
            <a:ext cx="10363199" cy="5130455"/>
          </a:xfrm>
        </p:spPr>
        <p:txBody>
          <a:bodyPr/>
          <a:lstStyle/>
          <a:p>
            <a:r>
              <a:rPr lang="en-SG" dirty="0"/>
              <a:t>Problem 1 (CID 901, 1253): </a:t>
            </a:r>
          </a:p>
          <a:p>
            <a:pPr lvl="1"/>
            <a:r>
              <a:rPr lang="en-SG" dirty="0"/>
              <a:t>missing the transmission of SHR in each sensing packet</a:t>
            </a:r>
          </a:p>
          <a:p>
            <a:r>
              <a:rPr lang="en-SG" dirty="0"/>
              <a:t>Problem 2 (CID 264): </a:t>
            </a:r>
          </a:p>
          <a:p>
            <a:pPr lvl="1"/>
            <a:r>
              <a:rPr lang="en-SG" dirty="0"/>
              <a:t>formula </a:t>
            </a:r>
            <a:r>
              <a:rPr lang="en-US" sz="1800" b="0" i="0" u="none" strike="noStrike" baseline="0" dirty="0">
                <a:latin typeface="Times New Roman" panose="02020603050405020304" pitchFamily="18" charset="0"/>
              </a:rPr>
              <a:t>CH( ((</a:t>
            </a:r>
            <a:r>
              <a:rPr lang="en-US" sz="1800" b="0" i="1" u="none" strike="noStrike" baseline="0" dirty="0">
                <a:latin typeface="Times New Roman" panose="02020603050405020304" pitchFamily="18" charset="0"/>
              </a:rPr>
              <a:t>p </a:t>
            </a:r>
            <a:r>
              <a:rPr lang="en-US" sz="1800" b="0" i="0" u="none" strike="noStrike" baseline="0" dirty="0">
                <a:latin typeface="Times New Roman" panose="02020603050405020304" pitchFamily="18" charset="0"/>
              </a:rPr>
              <a:t>× (</a:t>
            </a:r>
            <a:r>
              <a:rPr lang="en-US" sz="1800" b="0" i="1" u="none" strike="noStrike" baseline="0" dirty="0">
                <a:latin typeface="Times New Roman" panose="02020603050405020304" pitchFamily="18" charset="0"/>
              </a:rPr>
              <a:t>OF</a:t>
            </a:r>
            <a:r>
              <a:rPr lang="en-US" sz="1800" b="0" i="0" u="none" strike="noStrike" baseline="0" dirty="0">
                <a:latin typeface="Times New Roman" panose="02020603050405020304" pitchFamily="18" charset="0"/>
              </a:rPr>
              <a:t>+1)) MOD (</a:t>
            </a:r>
            <a:r>
              <a:rPr lang="en-US" sz="1800" b="0" i="1" u="none" strike="noStrike" baseline="0" dirty="0">
                <a:latin typeface="Times New Roman" panose="02020603050405020304" pitchFamily="18" charset="0"/>
              </a:rPr>
              <a:t>N</a:t>
            </a:r>
            <a:r>
              <a:rPr lang="en-US" sz="1800" b="0" i="0" u="none" strike="noStrike" baseline="0" dirty="0">
                <a:latin typeface="Times New Roman" panose="02020603050405020304" pitchFamily="18" charset="0"/>
              </a:rPr>
              <a:t>)) + ((</a:t>
            </a:r>
            <a:r>
              <a:rPr lang="en-US" sz="1800" b="0" i="1" u="none" strike="noStrike" baseline="0" dirty="0">
                <a:latin typeface="Times New Roman" panose="02020603050405020304" pitchFamily="18" charset="0"/>
              </a:rPr>
              <a:t>p </a:t>
            </a:r>
            <a:r>
              <a:rPr lang="en-US" sz="1800" b="0" i="0" u="none" strike="noStrike" baseline="0" dirty="0">
                <a:latin typeface="Times New Roman" panose="02020603050405020304" pitchFamily="18" charset="0"/>
              </a:rPr>
              <a:t>× (</a:t>
            </a:r>
            <a:r>
              <a:rPr lang="en-US" sz="1800" b="0" i="1" u="none" strike="noStrike" baseline="0" dirty="0">
                <a:latin typeface="Times New Roman" panose="02020603050405020304" pitchFamily="18" charset="0"/>
              </a:rPr>
              <a:t>OF </a:t>
            </a:r>
            <a:r>
              <a:rPr lang="en-US" sz="1800" b="0" i="0" u="none" strike="noStrike" baseline="0" dirty="0">
                <a:latin typeface="Times New Roman" panose="02020603050405020304" pitchFamily="18" charset="0"/>
              </a:rPr>
              <a:t>+1)) DIV (</a:t>
            </a:r>
            <a:r>
              <a:rPr lang="en-US" sz="1800" b="0" i="1" u="none" strike="noStrike" baseline="0" dirty="0">
                <a:latin typeface="Times New Roman" panose="02020603050405020304" pitchFamily="18" charset="0"/>
              </a:rPr>
              <a:t>N</a:t>
            </a:r>
            <a:r>
              <a:rPr lang="en-US" sz="1800" b="0" i="0" u="none" strike="noStrike" baseline="0" dirty="0">
                <a:latin typeface="Times New Roman" panose="02020603050405020304" pitchFamily="18" charset="0"/>
              </a:rPr>
              <a:t>)) ) </a:t>
            </a:r>
            <a:r>
              <a:rPr lang="en-US" dirty="0"/>
              <a:t>need to be revised</a:t>
            </a:r>
            <a:endParaRPr lang="en-SG" dirty="0"/>
          </a:p>
          <a:p>
            <a:pPr lvl="1"/>
            <a:endParaRPr lang="en-SG" dirty="0"/>
          </a:p>
          <a:p>
            <a:pPr lvl="1"/>
            <a:endParaRPr lang="en-SG" dirty="0"/>
          </a:p>
          <a:p>
            <a:pPr lvl="1"/>
            <a:endParaRPr lang="en-SG" dirty="0"/>
          </a:p>
          <a:p>
            <a:pPr lvl="1"/>
            <a:endParaRPr lang="en-SG" dirty="0"/>
          </a:p>
          <a:p>
            <a:pPr lvl="1"/>
            <a:endParaRPr lang="en-SG" dirty="0"/>
          </a:p>
          <a:p>
            <a:pPr lvl="1"/>
            <a:endParaRPr lang="en-SG" dirty="0"/>
          </a:p>
          <a:p>
            <a:pPr lvl="1"/>
            <a:endParaRPr lang="en-SG" dirty="0"/>
          </a:p>
          <a:p>
            <a:endParaRPr lang="en-SG" dirty="0"/>
          </a:p>
          <a:p>
            <a:r>
              <a:rPr lang="en-SG" dirty="0"/>
              <a:t>Note that adjacent transmission with no more than 25% overlapping won’t cause PSD accumulation. </a:t>
            </a:r>
            <a:r>
              <a:rPr lang="en-US" dirty="0"/>
              <a:t>The interval between overlapping transmissions with more than 25% overlapping is greater than or equal to 1 </a:t>
            </a:r>
            <a:r>
              <a:rPr lang="en-US" dirty="0" err="1"/>
              <a:t>ms.</a:t>
            </a:r>
            <a:endParaRPr lang="en-US" dirty="0"/>
          </a:p>
          <a:p>
            <a:pPr marL="0" indent="0">
              <a:buNone/>
            </a:pPr>
            <a:endParaRPr lang="en-SG" dirty="0"/>
          </a:p>
          <a:p>
            <a:endParaRPr lang="en-SG" dirty="0"/>
          </a:p>
        </p:txBody>
      </p:sp>
      <p:sp>
        <p:nvSpPr>
          <p:cNvPr id="4" name="Date Placeholder 3">
            <a:extLst>
              <a:ext uri="{FF2B5EF4-FFF2-40B4-BE49-F238E27FC236}">
                <a16:creationId xmlns:a16="http://schemas.microsoft.com/office/drawing/2014/main" id="{E613E5C0-1A58-47F0-BFC9-D54F8FC40FA3}"/>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CCCCA74E-D2B2-4C34-AB30-1E3A045031B7}"/>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C2FB27DC-3150-4BCC-954A-EAEA0EC5CF32}"/>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3</a:t>
            </a:fld>
            <a:endParaRPr lang="en-US" altLang="en-US" dirty="0"/>
          </a:p>
        </p:txBody>
      </p:sp>
      <p:graphicFrame>
        <p:nvGraphicFramePr>
          <p:cNvPr id="8" name="Table 7">
            <a:extLst>
              <a:ext uri="{FF2B5EF4-FFF2-40B4-BE49-F238E27FC236}">
                <a16:creationId xmlns:a16="http://schemas.microsoft.com/office/drawing/2014/main" id="{8FE553BC-AEEE-472C-92A5-B7C9E8146F31}"/>
              </a:ext>
            </a:extLst>
          </p:cNvPr>
          <p:cNvGraphicFramePr>
            <a:graphicFrameLocks noGrp="1"/>
          </p:cNvGraphicFramePr>
          <p:nvPr>
            <p:extLst>
              <p:ext uri="{D42A27DB-BD31-4B8C-83A1-F6EECF244321}">
                <p14:modId xmlns:p14="http://schemas.microsoft.com/office/powerpoint/2010/main" val="3302918312"/>
              </p:ext>
            </p:extLst>
          </p:nvPr>
        </p:nvGraphicFramePr>
        <p:xfrm>
          <a:off x="889966" y="2852936"/>
          <a:ext cx="10728000" cy="1828800"/>
        </p:xfrm>
        <a:graphic>
          <a:graphicData uri="http://schemas.openxmlformats.org/drawingml/2006/table">
            <a:tbl>
              <a:tblPr firstRow="1" firstCol="1" bandRow="1">
                <a:tableStyleId>{5C22544A-7EE6-4342-B048-85BDC9FD1C3A}</a:tableStyleId>
              </a:tblPr>
              <a:tblGrid>
                <a:gridCol w="612000">
                  <a:extLst>
                    <a:ext uri="{9D8B030D-6E8A-4147-A177-3AD203B41FA5}">
                      <a16:colId xmlns:a16="http://schemas.microsoft.com/office/drawing/2014/main" val="554167693"/>
                    </a:ext>
                  </a:extLst>
                </a:gridCol>
                <a:gridCol w="900000">
                  <a:extLst>
                    <a:ext uri="{9D8B030D-6E8A-4147-A177-3AD203B41FA5}">
                      <a16:colId xmlns:a16="http://schemas.microsoft.com/office/drawing/2014/main" val="2660434331"/>
                    </a:ext>
                  </a:extLst>
                </a:gridCol>
                <a:gridCol w="900000">
                  <a:extLst>
                    <a:ext uri="{9D8B030D-6E8A-4147-A177-3AD203B41FA5}">
                      <a16:colId xmlns:a16="http://schemas.microsoft.com/office/drawing/2014/main" val="2609603395"/>
                    </a:ext>
                  </a:extLst>
                </a:gridCol>
                <a:gridCol w="468000">
                  <a:extLst>
                    <a:ext uri="{9D8B030D-6E8A-4147-A177-3AD203B41FA5}">
                      <a16:colId xmlns:a16="http://schemas.microsoft.com/office/drawing/2014/main" val="2501744338"/>
                    </a:ext>
                  </a:extLst>
                </a:gridCol>
                <a:gridCol w="396000">
                  <a:extLst>
                    <a:ext uri="{9D8B030D-6E8A-4147-A177-3AD203B41FA5}">
                      <a16:colId xmlns:a16="http://schemas.microsoft.com/office/drawing/2014/main" val="3143264427"/>
                    </a:ext>
                  </a:extLst>
                </a:gridCol>
                <a:gridCol w="3600000">
                  <a:extLst>
                    <a:ext uri="{9D8B030D-6E8A-4147-A177-3AD203B41FA5}">
                      <a16:colId xmlns:a16="http://schemas.microsoft.com/office/drawing/2014/main" val="3323227031"/>
                    </a:ext>
                  </a:extLst>
                </a:gridCol>
                <a:gridCol w="3852000">
                  <a:extLst>
                    <a:ext uri="{9D8B030D-6E8A-4147-A177-3AD203B41FA5}">
                      <a16:colId xmlns:a16="http://schemas.microsoft.com/office/drawing/2014/main" val="887536317"/>
                    </a:ext>
                  </a:extLst>
                </a:gridCol>
              </a:tblGrid>
              <a:tr h="147600">
                <a:tc>
                  <a:txBody>
                    <a:bodyPr/>
                    <a:lstStyle/>
                    <a:p>
                      <a:pPr algn="ctr">
                        <a:lnSpc>
                          <a:spcPts val="1150"/>
                        </a:lnSpc>
                        <a:spcAft>
                          <a:spcPts val="1200"/>
                        </a:spcAft>
                      </a:pPr>
                      <a:r>
                        <a:rPr lang="en-GB" sz="1100" dirty="0">
                          <a:effectLst/>
                        </a:rPr>
                        <a:t>Index #</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Commenter</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Sub-Clause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Page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Line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Comment</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Proposed Change</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extLst>
                  <a:ext uri="{0D108BD9-81ED-4DB2-BD59-A6C34878D82A}">
                    <a16:rowId xmlns:a16="http://schemas.microsoft.com/office/drawing/2014/main" val="1375808792"/>
                  </a:ext>
                </a:extLst>
              </a:tr>
              <a:tr h="442800">
                <a:tc>
                  <a:txBody>
                    <a:bodyPr/>
                    <a:lstStyle/>
                    <a:p>
                      <a:pPr algn="ctr">
                        <a:lnSpc>
                          <a:spcPts val="1150"/>
                        </a:lnSpc>
                        <a:spcAft>
                          <a:spcPts val="1200"/>
                        </a:spcAft>
                      </a:pPr>
                      <a:r>
                        <a:rPr lang="en-GB" sz="1100" dirty="0">
                          <a:effectLst/>
                        </a:rPr>
                        <a:t>901</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Carl Murray</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10.39.6.1</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150</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11</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"Figure 160 and the associated text is incomplete as it does not address the SHR of the sensing packet. What happens if the SHR overlaps an SF (of its owns SFs or another packets).</a:t>
                      </a:r>
                      <a:endParaRPr lang="en-SG" sz="1100" dirty="0">
                        <a:effectLst/>
                      </a:endParaRPr>
                    </a:p>
                  </a:txBody>
                  <a:tcPr marL="53453" marR="53453" marT="0" marB="0"/>
                </a:tc>
                <a:tc>
                  <a:txBody>
                    <a:bodyPr/>
                    <a:lstStyle/>
                    <a:p>
                      <a:pPr algn="ctr">
                        <a:lnSpc>
                          <a:spcPts val="1150"/>
                        </a:lnSpc>
                        <a:spcAft>
                          <a:spcPts val="1200"/>
                        </a:spcAft>
                      </a:pPr>
                      <a:r>
                        <a:rPr lang="en-GB" sz="1100" dirty="0">
                          <a:effectLst/>
                        </a:rPr>
                        <a:t>Update the figure to include the SHR and describe the spacing when the SHR overlaps an SF.</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extLst>
                  <a:ext uri="{0D108BD9-81ED-4DB2-BD59-A6C34878D82A}">
                    <a16:rowId xmlns:a16="http://schemas.microsoft.com/office/drawing/2014/main" val="1178515330"/>
                  </a:ext>
                </a:extLst>
              </a:tr>
              <a:tr h="295200">
                <a:tc>
                  <a:txBody>
                    <a:bodyPr/>
                    <a:lstStyle/>
                    <a:p>
                      <a:pPr algn="ctr">
                        <a:lnSpc>
                          <a:spcPts val="1150"/>
                        </a:lnSpc>
                        <a:spcAft>
                          <a:spcPts val="1200"/>
                        </a:spcAft>
                      </a:pPr>
                      <a:r>
                        <a:rPr lang="en-GB" sz="1100" dirty="0">
                          <a:effectLst/>
                        </a:rPr>
                        <a:t>1253</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Billy Verso</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10.39.6.1</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150</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11</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Figure 160 is misleading since it is not showing the sensing packet completely with SHR, and the 4 sensing segments.</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Update figure to show full sensing packet(s) with SHR</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extLst>
                  <a:ext uri="{0D108BD9-81ED-4DB2-BD59-A6C34878D82A}">
                    <a16:rowId xmlns:a16="http://schemas.microsoft.com/office/drawing/2014/main" val="1193217135"/>
                  </a:ext>
                </a:extLst>
              </a:tr>
              <a:tr h="295200">
                <a:tc>
                  <a:txBody>
                    <a:bodyPr/>
                    <a:lstStyle/>
                    <a:p>
                      <a:pPr algn="ctr">
                        <a:lnSpc>
                          <a:spcPts val="1150"/>
                        </a:lnSpc>
                        <a:spcAft>
                          <a:spcPts val="1200"/>
                        </a:spcAft>
                      </a:pPr>
                      <a:r>
                        <a:rPr lang="en-GB" sz="1100" dirty="0">
                          <a:effectLst/>
                        </a:rPr>
                        <a:t>264</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Li-Hsiang Sun</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10.39.6.1</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150</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4</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The example does not match formula on p149 for OF=2, N=6</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fix the formula, the (OF+1) in formula for OF=1,2 should be replace by a value of (1+1), i.e. there is 1 overlapping channel in the grid to a base channel  for the case of OF=1 and 2 so for these 2 cases the order should be the same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extLst>
                  <a:ext uri="{0D108BD9-81ED-4DB2-BD59-A6C34878D82A}">
                    <a16:rowId xmlns:a16="http://schemas.microsoft.com/office/drawing/2014/main" val="1828927366"/>
                  </a:ext>
                </a:extLst>
              </a:tr>
            </a:tbl>
          </a:graphicData>
        </a:graphic>
      </p:graphicFrame>
    </p:spTree>
    <p:extLst>
      <p:ext uri="{BB962C8B-B14F-4D97-AF65-F5344CB8AC3E}">
        <p14:creationId xmlns:p14="http://schemas.microsoft.com/office/powerpoint/2010/main" val="164904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BB713-92C8-4D1F-92A4-8F169A6C7436}"/>
              </a:ext>
            </a:extLst>
          </p:cNvPr>
          <p:cNvSpPr>
            <a:spLocks noGrp="1"/>
          </p:cNvSpPr>
          <p:nvPr>
            <p:ph type="title"/>
          </p:nvPr>
        </p:nvSpPr>
        <p:spPr/>
        <p:txBody>
          <a:bodyPr/>
          <a:lstStyle/>
          <a:p>
            <a:r>
              <a:rPr lang="en-US" dirty="0"/>
              <a:t>Proposed Solution </a:t>
            </a:r>
          </a:p>
        </p:txBody>
      </p:sp>
      <p:sp>
        <p:nvSpPr>
          <p:cNvPr id="3" name="Content Placeholder 2">
            <a:extLst>
              <a:ext uri="{FF2B5EF4-FFF2-40B4-BE49-F238E27FC236}">
                <a16:creationId xmlns:a16="http://schemas.microsoft.com/office/drawing/2014/main" id="{00F8C19F-52DF-4DC8-8F97-A91DBE41C4AE}"/>
              </a:ext>
            </a:extLst>
          </p:cNvPr>
          <p:cNvSpPr>
            <a:spLocks noGrp="1"/>
          </p:cNvSpPr>
          <p:nvPr>
            <p:ph idx="1"/>
          </p:nvPr>
        </p:nvSpPr>
        <p:spPr>
          <a:xfrm>
            <a:off x="914400" y="1344958"/>
            <a:ext cx="10363200" cy="5130455"/>
          </a:xfrm>
        </p:spPr>
        <p:txBody>
          <a:bodyPr/>
          <a:lstStyle/>
          <a:p>
            <a:r>
              <a:rPr lang="en-SG" dirty="0"/>
              <a:t>In the following, we try to solve the above problem</a:t>
            </a:r>
            <a:r>
              <a:rPr lang="en-US" altLang="zh-CN" dirty="0"/>
              <a:t>s from two aspects</a:t>
            </a:r>
            <a:endParaRPr lang="en-SG" altLang="zh-CN" dirty="0"/>
          </a:p>
          <a:p>
            <a:pPr lvl="1"/>
            <a:r>
              <a:rPr lang="en-US" dirty="0"/>
              <a:t>Simple modifications on Intra-packet frequency stitching</a:t>
            </a:r>
          </a:p>
          <a:p>
            <a:pPr lvl="1"/>
            <a:r>
              <a:rPr lang="en-US" dirty="0"/>
              <a:t>Combination of intra-packet frequency stitching and inter-packet frequency stitching</a:t>
            </a:r>
            <a:endParaRPr lang="en-SG" dirty="0"/>
          </a:p>
          <a:p>
            <a:pPr lvl="2"/>
            <a:r>
              <a:rPr lang="en-US" dirty="0"/>
              <a:t>We assume every sensing packet have </a:t>
            </a:r>
            <a:r>
              <a:rPr lang="en-US" b="1" dirty="0"/>
              <a:t>four</a:t>
            </a:r>
            <a:r>
              <a:rPr lang="en-US" dirty="0"/>
              <a:t> sensing segments.</a:t>
            </a:r>
          </a:p>
        </p:txBody>
      </p:sp>
      <p:sp>
        <p:nvSpPr>
          <p:cNvPr id="4" name="Date Placeholder 3">
            <a:extLst>
              <a:ext uri="{FF2B5EF4-FFF2-40B4-BE49-F238E27FC236}">
                <a16:creationId xmlns:a16="http://schemas.microsoft.com/office/drawing/2014/main" id="{954404B4-BC34-4C07-91B8-B5B779E6A9BE}"/>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C4560DCA-520B-4365-B91B-674238E6A4A9}"/>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80066863-550F-450B-9AF2-8F4B84A879BF}"/>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Tree>
    <p:extLst>
      <p:ext uri="{BB962C8B-B14F-4D97-AF65-F5344CB8AC3E}">
        <p14:creationId xmlns:p14="http://schemas.microsoft.com/office/powerpoint/2010/main" val="1286221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FE0CD-C132-4523-B2EB-673B27474BE3}"/>
              </a:ext>
            </a:extLst>
          </p:cNvPr>
          <p:cNvSpPr>
            <a:spLocks noGrp="1"/>
          </p:cNvSpPr>
          <p:nvPr>
            <p:ph type="title"/>
          </p:nvPr>
        </p:nvSpPr>
        <p:spPr/>
        <p:txBody>
          <a:bodyPr/>
          <a:lstStyle/>
          <a:p>
            <a:r>
              <a:rPr lang="en-SG" dirty="0"/>
              <a:t>Aspect 1: Intra-packet frequency stitching  </a:t>
            </a:r>
          </a:p>
        </p:txBody>
      </p:sp>
      <p:sp>
        <p:nvSpPr>
          <p:cNvPr id="3" name="Content Placeholder 2">
            <a:extLst>
              <a:ext uri="{FF2B5EF4-FFF2-40B4-BE49-F238E27FC236}">
                <a16:creationId xmlns:a16="http://schemas.microsoft.com/office/drawing/2014/main" id="{F61BECEB-6237-4F7D-B0F6-2DD4657C5356}"/>
              </a:ext>
            </a:extLst>
          </p:cNvPr>
          <p:cNvSpPr>
            <a:spLocks noGrp="1"/>
          </p:cNvSpPr>
          <p:nvPr>
            <p:ph idx="1"/>
          </p:nvPr>
        </p:nvSpPr>
        <p:spPr>
          <a:xfrm>
            <a:off x="914400" y="1344957"/>
            <a:ext cx="10363199" cy="2703453"/>
          </a:xfrm>
        </p:spPr>
        <p:txBody>
          <a:bodyPr/>
          <a:lstStyle/>
          <a:p>
            <a:r>
              <a:rPr lang="en-US" altLang="zh-CN" sz="1500" dirty="0">
                <a:solidFill>
                  <a:srgbClr val="C00000"/>
                </a:solidFill>
              </a:rPr>
              <a:t>SHR is transmitted first, the last sensing segment is transmitted at same logic channel with SHR</a:t>
            </a:r>
          </a:p>
          <a:p>
            <a:r>
              <a:rPr lang="en-US" altLang="zh-CN" sz="1500" dirty="0"/>
              <a:t>N channels: N+1 transmissions (1 SHR and N sensing segments)</a:t>
            </a:r>
          </a:p>
          <a:p>
            <a:r>
              <a:rPr lang="en-US" altLang="zh-CN" sz="1500" dirty="0"/>
              <a:t>The Channel Sequence Order field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lang="en-US" altLang="zh-CN" sz="1500" dirty="0"/>
              <a:t>0: In-sequence channel order, </a:t>
            </a:r>
            <a:r>
              <a:rPr kumimoji="0" lang="en-US" altLang="zh-CN" sz="1500" b="0" i="0" u="none" strike="noStrike" kern="0" cap="none" spc="0" normalizeH="0" baseline="0" noProof="0" dirty="0">
                <a:ln>
                  <a:noFill/>
                </a:ln>
                <a:solidFill>
                  <a:srgbClr val="000000"/>
                </a:solidFill>
                <a:effectLst/>
                <a:uLnTx/>
                <a:uFillTx/>
                <a:latin typeface="Arial"/>
              </a:rPr>
              <a:t>the channel used for </a:t>
            </a:r>
            <a:r>
              <a:rPr kumimoji="0" lang="en-US" altLang="zh-CN" sz="1500" b="0" i="0" u="none" strike="noStrike" kern="0" cap="none" spc="0" normalizeH="0" baseline="0" noProof="0" dirty="0">
                <a:ln>
                  <a:noFill/>
                </a:ln>
                <a:effectLst/>
                <a:uLnTx/>
                <a:uFillTx/>
                <a:latin typeface="Arial"/>
              </a:rPr>
              <a:t>the p-</a:t>
            </a:r>
            <a:r>
              <a:rPr kumimoji="0" lang="en-US" altLang="zh-CN" sz="1500" b="0" i="0" u="none" strike="noStrike" kern="0" cap="none" spc="0" normalizeH="0" baseline="0" noProof="0" dirty="0" err="1">
                <a:ln>
                  <a:noFill/>
                </a:ln>
                <a:effectLst/>
                <a:uLnTx/>
                <a:uFillTx/>
                <a:latin typeface="Arial"/>
              </a:rPr>
              <a:t>th</a:t>
            </a:r>
            <a:r>
              <a:rPr kumimoji="0" lang="en-US" altLang="zh-CN" sz="1500" b="0" i="0" u="none" strike="noStrike" kern="0" cap="none" spc="0" normalizeH="0" baseline="0" noProof="0" dirty="0">
                <a:ln>
                  <a:noFill/>
                </a:ln>
                <a:effectLst/>
                <a:uLnTx/>
                <a:uFillTx/>
                <a:latin typeface="Arial"/>
              </a:rPr>
              <a:t> </a:t>
            </a:r>
            <a:r>
              <a:rPr lang="en-US" altLang="zh-CN" sz="1500" dirty="0"/>
              <a:t>transmission</a:t>
            </a:r>
            <a:r>
              <a:rPr kumimoji="0" lang="en-US" altLang="zh-CN" sz="1500" b="0" i="0" u="none" strike="noStrike" kern="0" cap="none" spc="0" normalizeH="0" baseline="0" noProof="0" dirty="0">
                <a:ln>
                  <a:noFill/>
                </a:ln>
                <a:effectLst/>
                <a:uLnTx/>
                <a:uFillTx/>
                <a:latin typeface="Arial"/>
              </a:rPr>
              <a:t> is selected according to the formula:</a:t>
            </a:r>
          </a:p>
          <a:p>
            <a:pPr marL="400050" marR="0" lvl="1" indent="0" algn="ctr" defTabSz="914400" rtl="0" eaLnBrk="1" fontAlgn="base" latinLnBrk="0" hangingPunct="1">
              <a:lnSpc>
                <a:spcPct val="100000"/>
              </a:lnSpc>
              <a:spcBef>
                <a:spcPct val="20000"/>
              </a:spcBef>
              <a:spcAft>
                <a:spcPct val="0"/>
              </a:spcAft>
              <a:buClrTx/>
              <a:buSzTx/>
              <a:buFontTx/>
              <a:buNone/>
              <a:tabLst/>
              <a:defRPr/>
            </a:pPr>
            <a:r>
              <a:rPr kumimoji="0" lang="en-US" altLang="zh-CN" sz="1500" b="0" i="0" u="none" strike="noStrike" kern="0" cap="none" spc="0" normalizeH="0" baseline="0" noProof="0" dirty="0">
                <a:ln>
                  <a:noFill/>
                </a:ln>
                <a:solidFill>
                  <a:srgbClr val="C00000"/>
                </a:solidFill>
                <a:effectLst/>
                <a:uLnTx/>
                <a:uFillTx/>
                <a:latin typeface="Arial"/>
              </a:rPr>
              <a:t>CH( p MOD (N) ), p=0:N</a:t>
            </a:r>
            <a:endParaRPr lang="en-US" altLang="zh-CN" sz="1500" dirty="0">
              <a:solidFill>
                <a:srgbClr val="C00000"/>
              </a:solidFill>
            </a:endParaRPr>
          </a:p>
          <a:p>
            <a:pPr lvl="1"/>
            <a:r>
              <a:rPr lang="en-US" altLang="zh-CN" sz="1500" dirty="0"/>
              <a:t>1: Out-of-sequence channel order, the channel used for the p-</a:t>
            </a:r>
            <a:r>
              <a:rPr lang="en-US" altLang="zh-CN" sz="1500" dirty="0" err="1"/>
              <a:t>th</a:t>
            </a:r>
            <a:r>
              <a:rPr lang="en-US" altLang="zh-CN" sz="1500" dirty="0"/>
              <a:t> transmission is selected according to the formula:</a:t>
            </a:r>
          </a:p>
          <a:p>
            <a:pPr marL="400050" lvl="1" indent="0" algn="ctr">
              <a:buNone/>
            </a:pPr>
            <a:r>
              <a:rPr lang="en-US" altLang="zh-CN" sz="1500" dirty="0"/>
              <a:t>CH( (((</a:t>
            </a:r>
            <a:r>
              <a:rPr lang="en-US" altLang="zh-CN" sz="1500" dirty="0">
                <a:solidFill>
                  <a:srgbClr val="C00000"/>
                </a:solidFill>
              </a:rPr>
              <a:t>p MOD(N)</a:t>
            </a:r>
            <a:r>
              <a:rPr lang="en-US" altLang="zh-CN" sz="1500" dirty="0"/>
              <a:t>) × (OF+1)) MOD (N)) + (((</a:t>
            </a:r>
            <a:r>
              <a:rPr lang="en-US" altLang="zh-CN" sz="1500" dirty="0">
                <a:solidFill>
                  <a:srgbClr val="C00000"/>
                </a:solidFill>
              </a:rPr>
              <a:t>p MOD(N)</a:t>
            </a:r>
            <a:r>
              <a:rPr lang="en-US" altLang="zh-CN" sz="1500" dirty="0"/>
              <a:t>) × (OF+1)) DIV (N)) ), </a:t>
            </a:r>
            <a:r>
              <a:rPr lang="en-US" altLang="zh-CN" sz="1500" dirty="0">
                <a:solidFill>
                  <a:srgbClr val="C00000"/>
                </a:solidFill>
              </a:rPr>
              <a:t>p=0:N</a:t>
            </a:r>
          </a:p>
        </p:txBody>
      </p:sp>
      <p:sp>
        <p:nvSpPr>
          <p:cNvPr id="4" name="Date Placeholder 3">
            <a:extLst>
              <a:ext uri="{FF2B5EF4-FFF2-40B4-BE49-F238E27FC236}">
                <a16:creationId xmlns:a16="http://schemas.microsoft.com/office/drawing/2014/main" id="{5E4464C5-9184-457F-84F9-F903F515977C}"/>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99A1E40E-6F4F-4F72-AC1A-59E73367892D}"/>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7DEA497E-2F34-46E3-AB63-4B8DBB9A87A0}"/>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5</a:t>
            </a:fld>
            <a:endParaRPr lang="en-US" altLang="en-US" dirty="0"/>
          </a:p>
        </p:txBody>
      </p:sp>
      <p:sp>
        <p:nvSpPr>
          <p:cNvPr id="54" name="TextBox 53">
            <a:extLst>
              <a:ext uri="{FF2B5EF4-FFF2-40B4-BE49-F238E27FC236}">
                <a16:creationId xmlns:a16="http://schemas.microsoft.com/office/drawing/2014/main" id="{FA1C1893-3A04-4155-8CEB-B8E3862C9706}"/>
              </a:ext>
            </a:extLst>
          </p:cNvPr>
          <p:cNvSpPr txBox="1"/>
          <p:nvPr/>
        </p:nvSpPr>
        <p:spPr>
          <a:xfrm>
            <a:off x="695400" y="6105366"/>
            <a:ext cx="3533731" cy="307777"/>
          </a:xfrm>
          <a:prstGeom prst="rect">
            <a:avLst/>
          </a:prstGeom>
          <a:noFill/>
        </p:spPr>
        <p:txBody>
          <a:bodyPr wrap="square" rtlCol="0">
            <a:spAutoFit/>
          </a:bodyPr>
          <a:lstStyle/>
          <a:p>
            <a:r>
              <a:rPr lang="en-US" altLang="zh-CN" sz="1400" dirty="0"/>
              <a:t>OF=0, The Channel Sequence Order field=0 </a:t>
            </a:r>
          </a:p>
        </p:txBody>
      </p:sp>
      <p:sp>
        <p:nvSpPr>
          <p:cNvPr id="151" name="TextBox 150">
            <a:extLst>
              <a:ext uri="{FF2B5EF4-FFF2-40B4-BE49-F238E27FC236}">
                <a16:creationId xmlns:a16="http://schemas.microsoft.com/office/drawing/2014/main" id="{1F7C8DB6-C74C-4FDB-A878-6D9BA872DC55}"/>
              </a:ext>
            </a:extLst>
          </p:cNvPr>
          <p:cNvSpPr txBox="1"/>
          <p:nvPr/>
        </p:nvSpPr>
        <p:spPr>
          <a:xfrm>
            <a:off x="11827382" y="6008112"/>
            <a:ext cx="505267" cy="230832"/>
          </a:xfrm>
          <a:prstGeom prst="rect">
            <a:avLst/>
          </a:prstGeom>
          <a:noFill/>
        </p:spPr>
        <p:txBody>
          <a:bodyPr wrap="none" rtlCol="0">
            <a:spAutoFit/>
          </a:bodyPr>
          <a:lstStyle/>
          <a:p>
            <a:r>
              <a:rPr lang="en-US" altLang="zh-CN" sz="900" dirty="0"/>
              <a:t>Time  </a:t>
            </a:r>
            <a:endParaRPr lang="en-SG" sz="900" dirty="0"/>
          </a:p>
        </p:txBody>
      </p:sp>
      <p:sp>
        <p:nvSpPr>
          <p:cNvPr id="190" name="TextBox 189">
            <a:extLst>
              <a:ext uri="{FF2B5EF4-FFF2-40B4-BE49-F238E27FC236}">
                <a16:creationId xmlns:a16="http://schemas.microsoft.com/office/drawing/2014/main" id="{8FDFCC7F-EDA9-466D-8607-BE4B1334CDBD}"/>
              </a:ext>
            </a:extLst>
          </p:cNvPr>
          <p:cNvSpPr txBox="1"/>
          <p:nvPr/>
        </p:nvSpPr>
        <p:spPr>
          <a:xfrm>
            <a:off x="4454773" y="6148572"/>
            <a:ext cx="3533731" cy="307777"/>
          </a:xfrm>
          <a:prstGeom prst="rect">
            <a:avLst/>
          </a:prstGeom>
          <a:noFill/>
        </p:spPr>
        <p:txBody>
          <a:bodyPr wrap="square" rtlCol="0">
            <a:spAutoFit/>
          </a:bodyPr>
          <a:lstStyle/>
          <a:p>
            <a:r>
              <a:rPr lang="en-US" altLang="zh-CN" sz="1400" dirty="0"/>
              <a:t>OF=2, The Channel Sequence Order field=0 </a:t>
            </a:r>
          </a:p>
        </p:txBody>
      </p:sp>
      <p:sp>
        <p:nvSpPr>
          <p:cNvPr id="191" name="TextBox 190">
            <a:extLst>
              <a:ext uri="{FF2B5EF4-FFF2-40B4-BE49-F238E27FC236}">
                <a16:creationId xmlns:a16="http://schemas.microsoft.com/office/drawing/2014/main" id="{2CB9608A-D76C-4FB9-82B5-0ACC9F8E99B2}"/>
              </a:ext>
            </a:extLst>
          </p:cNvPr>
          <p:cNvSpPr txBox="1"/>
          <p:nvPr/>
        </p:nvSpPr>
        <p:spPr>
          <a:xfrm>
            <a:off x="8455321" y="6134744"/>
            <a:ext cx="3533731" cy="307777"/>
          </a:xfrm>
          <a:prstGeom prst="rect">
            <a:avLst/>
          </a:prstGeom>
          <a:noFill/>
        </p:spPr>
        <p:txBody>
          <a:bodyPr wrap="square" rtlCol="0">
            <a:spAutoFit/>
          </a:bodyPr>
          <a:lstStyle/>
          <a:p>
            <a:r>
              <a:rPr lang="en-US" altLang="zh-CN" sz="1400" dirty="0"/>
              <a:t>OF=2, The Channel Sequence Order field=1 </a:t>
            </a:r>
          </a:p>
        </p:txBody>
      </p:sp>
      <p:cxnSp>
        <p:nvCxnSpPr>
          <p:cNvPr id="192" name="Straight Arrow Connector 191">
            <a:extLst>
              <a:ext uri="{FF2B5EF4-FFF2-40B4-BE49-F238E27FC236}">
                <a16:creationId xmlns:a16="http://schemas.microsoft.com/office/drawing/2014/main" id="{8D02CE46-F003-4374-8C00-4AC3A43015CA}"/>
              </a:ext>
            </a:extLst>
          </p:cNvPr>
          <p:cNvCxnSpPr>
            <a:cxnSpLocks/>
          </p:cNvCxnSpPr>
          <p:nvPr/>
        </p:nvCxnSpPr>
        <p:spPr>
          <a:xfrm>
            <a:off x="384493" y="6055010"/>
            <a:ext cx="324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93" name="Straight Arrow Connector 192">
            <a:extLst>
              <a:ext uri="{FF2B5EF4-FFF2-40B4-BE49-F238E27FC236}">
                <a16:creationId xmlns:a16="http://schemas.microsoft.com/office/drawing/2014/main" id="{74D1540C-A4D4-4C18-BC0F-FB4D74D3044B}"/>
              </a:ext>
            </a:extLst>
          </p:cNvPr>
          <p:cNvCxnSpPr>
            <a:cxnSpLocks/>
          </p:cNvCxnSpPr>
          <p:nvPr/>
        </p:nvCxnSpPr>
        <p:spPr>
          <a:xfrm>
            <a:off x="384493" y="5434964"/>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4" name="Straight Arrow Connector 193">
            <a:extLst>
              <a:ext uri="{FF2B5EF4-FFF2-40B4-BE49-F238E27FC236}">
                <a16:creationId xmlns:a16="http://schemas.microsoft.com/office/drawing/2014/main" id="{636E1DCA-00B2-4FA4-8FAE-8666B2CBDFFF}"/>
              </a:ext>
            </a:extLst>
          </p:cNvPr>
          <p:cNvCxnSpPr>
            <a:cxnSpLocks/>
          </p:cNvCxnSpPr>
          <p:nvPr/>
        </p:nvCxnSpPr>
        <p:spPr>
          <a:xfrm>
            <a:off x="384493" y="555897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5" name="Straight Arrow Connector 194">
            <a:extLst>
              <a:ext uri="{FF2B5EF4-FFF2-40B4-BE49-F238E27FC236}">
                <a16:creationId xmlns:a16="http://schemas.microsoft.com/office/drawing/2014/main" id="{C9FDF764-5936-453E-BEEA-DF753C545653}"/>
              </a:ext>
            </a:extLst>
          </p:cNvPr>
          <p:cNvCxnSpPr>
            <a:cxnSpLocks/>
          </p:cNvCxnSpPr>
          <p:nvPr/>
        </p:nvCxnSpPr>
        <p:spPr>
          <a:xfrm>
            <a:off x="384493" y="5682986"/>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6" name="Straight Arrow Connector 195">
            <a:extLst>
              <a:ext uri="{FF2B5EF4-FFF2-40B4-BE49-F238E27FC236}">
                <a16:creationId xmlns:a16="http://schemas.microsoft.com/office/drawing/2014/main" id="{F5292DF8-86EB-4B3E-B701-4BCC8C52CAF6}"/>
              </a:ext>
            </a:extLst>
          </p:cNvPr>
          <p:cNvCxnSpPr>
            <a:cxnSpLocks/>
          </p:cNvCxnSpPr>
          <p:nvPr/>
        </p:nvCxnSpPr>
        <p:spPr>
          <a:xfrm>
            <a:off x="384493" y="5806997"/>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7" name="Straight Arrow Connector 196">
            <a:extLst>
              <a:ext uri="{FF2B5EF4-FFF2-40B4-BE49-F238E27FC236}">
                <a16:creationId xmlns:a16="http://schemas.microsoft.com/office/drawing/2014/main" id="{BF1C7ACC-DF9E-4CEC-B3C7-B282D135AABF}"/>
              </a:ext>
            </a:extLst>
          </p:cNvPr>
          <p:cNvCxnSpPr>
            <a:cxnSpLocks/>
          </p:cNvCxnSpPr>
          <p:nvPr/>
        </p:nvCxnSpPr>
        <p:spPr>
          <a:xfrm>
            <a:off x="384493" y="407084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8" name="Straight Arrow Connector 197">
            <a:extLst>
              <a:ext uri="{FF2B5EF4-FFF2-40B4-BE49-F238E27FC236}">
                <a16:creationId xmlns:a16="http://schemas.microsoft.com/office/drawing/2014/main" id="{630A9CE2-29D8-4DEF-85DA-F950CA00BA93}"/>
              </a:ext>
            </a:extLst>
          </p:cNvPr>
          <p:cNvCxnSpPr>
            <a:cxnSpLocks/>
          </p:cNvCxnSpPr>
          <p:nvPr/>
        </p:nvCxnSpPr>
        <p:spPr>
          <a:xfrm>
            <a:off x="384493" y="4814909"/>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9" name="Straight Arrow Connector 198">
            <a:extLst>
              <a:ext uri="{FF2B5EF4-FFF2-40B4-BE49-F238E27FC236}">
                <a16:creationId xmlns:a16="http://schemas.microsoft.com/office/drawing/2014/main" id="{3C52EFA1-B6F9-46DE-9F22-AB1F770DB63C}"/>
              </a:ext>
            </a:extLst>
          </p:cNvPr>
          <p:cNvCxnSpPr>
            <a:cxnSpLocks/>
          </p:cNvCxnSpPr>
          <p:nvPr/>
        </p:nvCxnSpPr>
        <p:spPr>
          <a:xfrm>
            <a:off x="384493" y="5062931"/>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0" name="Straight Arrow Connector 199">
            <a:extLst>
              <a:ext uri="{FF2B5EF4-FFF2-40B4-BE49-F238E27FC236}">
                <a16:creationId xmlns:a16="http://schemas.microsoft.com/office/drawing/2014/main" id="{3BEF45C9-5016-4AE9-9730-89236AF406BB}"/>
              </a:ext>
            </a:extLst>
          </p:cNvPr>
          <p:cNvCxnSpPr>
            <a:cxnSpLocks/>
          </p:cNvCxnSpPr>
          <p:nvPr/>
        </p:nvCxnSpPr>
        <p:spPr>
          <a:xfrm>
            <a:off x="384493" y="5186942"/>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1" name="Straight Arrow Connector 200">
            <a:extLst>
              <a:ext uri="{FF2B5EF4-FFF2-40B4-BE49-F238E27FC236}">
                <a16:creationId xmlns:a16="http://schemas.microsoft.com/office/drawing/2014/main" id="{8F92B892-FE12-4A4E-9E61-86456EE034AD}"/>
              </a:ext>
            </a:extLst>
          </p:cNvPr>
          <p:cNvCxnSpPr>
            <a:cxnSpLocks/>
          </p:cNvCxnSpPr>
          <p:nvPr/>
        </p:nvCxnSpPr>
        <p:spPr>
          <a:xfrm>
            <a:off x="384493" y="531095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2" name="Straight Arrow Connector 201">
            <a:extLst>
              <a:ext uri="{FF2B5EF4-FFF2-40B4-BE49-F238E27FC236}">
                <a16:creationId xmlns:a16="http://schemas.microsoft.com/office/drawing/2014/main" id="{0907D545-5B7D-4779-B7A8-3B9EF047A285}"/>
              </a:ext>
            </a:extLst>
          </p:cNvPr>
          <p:cNvCxnSpPr>
            <a:cxnSpLocks/>
          </p:cNvCxnSpPr>
          <p:nvPr/>
        </p:nvCxnSpPr>
        <p:spPr>
          <a:xfrm flipV="1">
            <a:off x="383653" y="3894770"/>
            <a:ext cx="0" cy="216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03" name="Straight Arrow Connector 202">
            <a:extLst>
              <a:ext uri="{FF2B5EF4-FFF2-40B4-BE49-F238E27FC236}">
                <a16:creationId xmlns:a16="http://schemas.microsoft.com/office/drawing/2014/main" id="{121C898B-08F9-43CA-99EE-1B7E3F80AAD1}"/>
              </a:ext>
            </a:extLst>
          </p:cNvPr>
          <p:cNvCxnSpPr>
            <a:cxnSpLocks/>
          </p:cNvCxnSpPr>
          <p:nvPr/>
        </p:nvCxnSpPr>
        <p:spPr>
          <a:xfrm>
            <a:off x="384493" y="593100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4" name="Straight Arrow Connector 203">
            <a:extLst>
              <a:ext uri="{FF2B5EF4-FFF2-40B4-BE49-F238E27FC236}">
                <a16:creationId xmlns:a16="http://schemas.microsoft.com/office/drawing/2014/main" id="{9B524F4F-9C66-4193-8A77-E31C183AC71E}"/>
              </a:ext>
            </a:extLst>
          </p:cNvPr>
          <p:cNvCxnSpPr>
            <a:cxnSpLocks/>
          </p:cNvCxnSpPr>
          <p:nvPr/>
        </p:nvCxnSpPr>
        <p:spPr>
          <a:xfrm>
            <a:off x="384493" y="431886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5" name="Straight Arrow Connector 204">
            <a:extLst>
              <a:ext uri="{FF2B5EF4-FFF2-40B4-BE49-F238E27FC236}">
                <a16:creationId xmlns:a16="http://schemas.microsoft.com/office/drawing/2014/main" id="{3679DB4A-98F4-4666-9A3F-F98D8FFAD95F}"/>
              </a:ext>
            </a:extLst>
          </p:cNvPr>
          <p:cNvCxnSpPr>
            <a:cxnSpLocks/>
          </p:cNvCxnSpPr>
          <p:nvPr/>
        </p:nvCxnSpPr>
        <p:spPr>
          <a:xfrm>
            <a:off x="384493" y="4566887"/>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6" name="TextBox 205">
            <a:extLst>
              <a:ext uri="{FF2B5EF4-FFF2-40B4-BE49-F238E27FC236}">
                <a16:creationId xmlns:a16="http://schemas.microsoft.com/office/drawing/2014/main" id="{6E0F5D68-F383-467D-96B0-2BA19603F076}"/>
              </a:ext>
            </a:extLst>
          </p:cNvPr>
          <p:cNvSpPr txBox="1"/>
          <p:nvPr/>
        </p:nvSpPr>
        <p:spPr>
          <a:xfrm>
            <a:off x="62522" y="5702574"/>
            <a:ext cx="415498" cy="230832"/>
          </a:xfrm>
          <a:prstGeom prst="rect">
            <a:avLst/>
          </a:prstGeom>
          <a:noFill/>
        </p:spPr>
        <p:txBody>
          <a:bodyPr wrap="none" rtlCol="0">
            <a:spAutoFit/>
          </a:bodyPr>
          <a:lstStyle/>
          <a:p>
            <a:r>
              <a:rPr lang="en-US" altLang="zh-CN" sz="900" dirty="0"/>
              <a:t>CH0</a:t>
            </a:r>
            <a:endParaRPr lang="en-SG" sz="900" dirty="0"/>
          </a:p>
        </p:txBody>
      </p:sp>
      <p:sp>
        <p:nvSpPr>
          <p:cNvPr id="207" name="TextBox 206">
            <a:extLst>
              <a:ext uri="{FF2B5EF4-FFF2-40B4-BE49-F238E27FC236}">
                <a16:creationId xmlns:a16="http://schemas.microsoft.com/office/drawing/2014/main" id="{44570AE4-04E8-4015-8231-B22236EE820F}"/>
              </a:ext>
            </a:extLst>
          </p:cNvPr>
          <p:cNvSpPr txBox="1"/>
          <p:nvPr/>
        </p:nvSpPr>
        <p:spPr>
          <a:xfrm>
            <a:off x="47575" y="4701735"/>
            <a:ext cx="415498" cy="230832"/>
          </a:xfrm>
          <a:prstGeom prst="rect">
            <a:avLst/>
          </a:prstGeom>
          <a:noFill/>
        </p:spPr>
        <p:txBody>
          <a:bodyPr wrap="none" rtlCol="0">
            <a:spAutoFit/>
          </a:bodyPr>
          <a:lstStyle/>
          <a:p>
            <a:r>
              <a:rPr lang="en-US" altLang="zh-CN" sz="900" dirty="0"/>
              <a:t>CH2</a:t>
            </a:r>
            <a:endParaRPr lang="en-SG" sz="900" dirty="0"/>
          </a:p>
        </p:txBody>
      </p:sp>
      <p:sp>
        <p:nvSpPr>
          <p:cNvPr id="208" name="TextBox 207">
            <a:extLst>
              <a:ext uri="{FF2B5EF4-FFF2-40B4-BE49-F238E27FC236}">
                <a16:creationId xmlns:a16="http://schemas.microsoft.com/office/drawing/2014/main" id="{3ADE1927-9C54-4AF1-A436-0DCDDBC8E8DE}"/>
              </a:ext>
            </a:extLst>
          </p:cNvPr>
          <p:cNvSpPr txBox="1"/>
          <p:nvPr/>
        </p:nvSpPr>
        <p:spPr>
          <a:xfrm>
            <a:off x="47328" y="4192208"/>
            <a:ext cx="415498" cy="230832"/>
          </a:xfrm>
          <a:prstGeom prst="rect">
            <a:avLst/>
          </a:prstGeom>
          <a:noFill/>
        </p:spPr>
        <p:txBody>
          <a:bodyPr wrap="none" rtlCol="0">
            <a:spAutoFit/>
          </a:bodyPr>
          <a:lstStyle/>
          <a:p>
            <a:r>
              <a:rPr lang="en-US" altLang="zh-CN" sz="900" dirty="0"/>
              <a:t>CH3</a:t>
            </a:r>
            <a:endParaRPr lang="en-SG" sz="900" dirty="0"/>
          </a:p>
        </p:txBody>
      </p:sp>
      <p:sp>
        <p:nvSpPr>
          <p:cNvPr id="209" name="TextBox 208">
            <a:extLst>
              <a:ext uri="{FF2B5EF4-FFF2-40B4-BE49-F238E27FC236}">
                <a16:creationId xmlns:a16="http://schemas.microsoft.com/office/drawing/2014/main" id="{35274B92-E277-4ADD-95CD-23094527F38B}"/>
              </a:ext>
            </a:extLst>
          </p:cNvPr>
          <p:cNvSpPr txBox="1"/>
          <p:nvPr/>
        </p:nvSpPr>
        <p:spPr>
          <a:xfrm>
            <a:off x="62522" y="5176106"/>
            <a:ext cx="415498" cy="230832"/>
          </a:xfrm>
          <a:prstGeom prst="rect">
            <a:avLst/>
          </a:prstGeom>
          <a:noFill/>
        </p:spPr>
        <p:txBody>
          <a:bodyPr wrap="none" rtlCol="0">
            <a:spAutoFit/>
          </a:bodyPr>
          <a:lstStyle/>
          <a:p>
            <a:r>
              <a:rPr lang="en-US" altLang="zh-CN" sz="900" dirty="0"/>
              <a:t>CH1</a:t>
            </a:r>
            <a:endParaRPr lang="en-SG" sz="900" dirty="0"/>
          </a:p>
        </p:txBody>
      </p:sp>
      <p:sp>
        <p:nvSpPr>
          <p:cNvPr id="210" name="TextBox 209">
            <a:extLst>
              <a:ext uri="{FF2B5EF4-FFF2-40B4-BE49-F238E27FC236}">
                <a16:creationId xmlns:a16="http://schemas.microsoft.com/office/drawing/2014/main" id="{50A4C86A-90DF-4121-A85D-93F38B59DA64}"/>
              </a:ext>
            </a:extLst>
          </p:cNvPr>
          <p:cNvSpPr txBox="1"/>
          <p:nvPr/>
        </p:nvSpPr>
        <p:spPr>
          <a:xfrm>
            <a:off x="332175" y="3762275"/>
            <a:ext cx="700833" cy="230832"/>
          </a:xfrm>
          <a:prstGeom prst="rect">
            <a:avLst/>
          </a:prstGeom>
          <a:noFill/>
        </p:spPr>
        <p:txBody>
          <a:bodyPr wrap="none" rtlCol="0">
            <a:spAutoFit/>
          </a:bodyPr>
          <a:lstStyle/>
          <a:p>
            <a:r>
              <a:rPr lang="en-US" altLang="zh-CN" sz="900" dirty="0"/>
              <a:t>Frequency </a:t>
            </a:r>
            <a:endParaRPr lang="en-SG" sz="900" dirty="0"/>
          </a:p>
        </p:txBody>
      </p:sp>
      <p:sp>
        <p:nvSpPr>
          <p:cNvPr id="211" name="TextBox 210">
            <a:extLst>
              <a:ext uri="{FF2B5EF4-FFF2-40B4-BE49-F238E27FC236}">
                <a16:creationId xmlns:a16="http://schemas.microsoft.com/office/drawing/2014/main" id="{E5B929C2-5A72-4D22-BF56-72B305E975FC}"/>
              </a:ext>
            </a:extLst>
          </p:cNvPr>
          <p:cNvSpPr txBox="1"/>
          <p:nvPr/>
        </p:nvSpPr>
        <p:spPr>
          <a:xfrm>
            <a:off x="7852228" y="5940770"/>
            <a:ext cx="505267" cy="230832"/>
          </a:xfrm>
          <a:prstGeom prst="rect">
            <a:avLst/>
          </a:prstGeom>
          <a:noFill/>
        </p:spPr>
        <p:txBody>
          <a:bodyPr wrap="none" rtlCol="0">
            <a:spAutoFit/>
          </a:bodyPr>
          <a:lstStyle/>
          <a:p>
            <a:r>
              <a:rPr lang="en-US" altLang="zh-CN" sz="900" dirty="0"/>
              <a:t>Time  </a:t>
            </a:r>
            <a:endParaRPr lang="en-SG" sz="900" dirty="0"/>
          </a:p>
        </p:txBody>
      </p:sp>
      <p:cxnSp>
        <p:nvCxnSpPr>
          <p:cNvPr id="212" name="Straight Arrow Connector 211">
            <a:extLst>
              <a:ext uri="{FF2B5EF4-FFF2-40B4-BE49-F238E27FC236}">
                <a16:creationId xmlns:a16="http://schemas.microsoft.com/office/drawing/2014/main" id="{6ADC4F35-10DF-4E5A-8FCF-5248B320BCC0}"/>
              </a:ext>
            </a:extLst>
          </p:cNvPr>
          <p:cNvCxnSpPr>
            <a:cxnSpLocks/>
          </p:cNvCxnSpPr>
          <p:nvPr/>
        </p:nvCxnSpPr>
        <p:spPr>
          <a:xfrm>
            <a:off x="384493" y="4938920"/>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3" name="Straight Arrow Connector 212">
            <a:extLst>
              <a:ext uri="{FF2B5EF4-FFF2-40B4-BE49-F238E27FC236}">
                <a16:creationId xmlns:a16="http://schemas.microsoft.com/office/drawing/2014/main" id="{A6CD50CF-D2E3-49F1-AFE2-3C9FFCA6719A}"/>
              </a:ext>
            </a:extLst>
          </p:cNvPr>
          <p:cNvCxnSpPr>
            <a:cxnSpLocks/>
          </p:cNvCxnSpPr>
          <p:nvPr/>
        </p:nvCxnSpPr>
        <p:spPr>
          <a:xfrm>
            <a:off x="384493" y="4194854"/>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4" name="Straight Arrow Connector 213">
            <a:extLst>
              <a:ext uri="{FF2B5EF4-FFF2-40B4-BE49-F238E27FC236}">
                <a16:creationId xmlns:a16="http://schemas.microsoft.com/office/drawing/2014/main" id="{2BA6A7C7-166B-4C48-BC94-22E3E031388B}"/>
              </a:ext>
            </a:extLst>
          </p:cNvPr>
          <p:cNvCxnSpPr>
            <a:cxnSpLocks/>
          </p:cNvCxnSpPr>
          <p:nvPr/>
        </p:nvCxnSpPr>
        <p:spPr>
          <a:xfrm>
            <a:off x="384493" y="4442876"/>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5" name="Straight Arrow Connector 214">
            <a:extLst>
              <a:ext uri="{FF2B5EF4-FFF2-40B4-BE49-F238E27FC236}">
                <a16:creationId xmlns:a16="http://schemas.microsoft.com/office/drawing/2014/main" id="{FDFDAA48-668E-4872-BB77-9FBBD922EF5D}"/>
              </a:ext>
            </a:extLst>
          </p:cNvPr>
          <p:cNvCxnSpPr>
            <a:cxnSpLocks/>
          </p:cNvCxnSpPr>
          <p:nvPr/>
        </p:nvCxnSpPr>
        <p:spPr>
          <a:xfrm>
            <a:off x="384493" y="469089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6" name="TextBox 215">
            <a:extLst>
              <a:ext uri="{FF2B5EF4-FFF2-40B4-BE49-F238E27FC236}">
                <a16:creationId xmlns:a16="http://schemas.microsoft.com/office/drawing/2014/main" id="{A92736E1-7DEE-4223-8333-0A50B6F43B92}"/>
              </a:ext>
            </a:extLst>
          </p:cNvPr>
          <p:cNvSpPr txBox="1"/>
          <p:nvPr/>
        </p:nvSpPr>
        <p:spPr>
          <a:xfrm>
            <a:off x="491875" y="5558975"/>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SHR</a:t>
            </a:r>
            <a:endParaRPr lang="en-SG" sz="700" dirty="0"/>
          </a:p>
        </p:txBody>
      </p:sp>
      <p:cxnSp>
        <p:nvCxnSpPr>
          <p:cNvPr id="217" name="Straight Connector 216">
            <a:extLst>
              <a:ext uri="{FF2B5EF4-FFF2-40B4-BE49-F238E27FC236}">
                <a16:creationId xmlns:a16="http://schemas.microsoft.com/office/drawing/2014/main" id="{06263E15-2444-4B3E-A600-9202D6206366}"/>
              </a:ext>
            </a:extLst>
          </p:cNvPr>
          <p:cNvCxnSpPr>
            <a:cxnSpLocks/>
          </p:cNvCxnSpPr>
          <p:nvPr/>
        </p:nvCxnSpPr>
        <p:spPr>
          <a:xfrm>
            <a:off x="4711298" y="4563838"/>
            <a:ext cx="0" cy="113873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a:extLst>
              <a:ext uri="{FF2B5EF4-FFF2-40B4-BE49-F238E27FC236}">
                <a16:creationId xmlns:a16="http://schemas.microsoft.com/office/drawing/2014/main" id="{9E18FEEE-DFB1-4B3F-8BB0-291E541FD51D}"/>
              </a:ext>
            </a:extLst>
          </p:cNvPr>
          <p:cNvCxnSpPr>
            <a:cxnSpLocks/>
          </p:cNvCxnSpPr>
          <p:nvPr/>
        </p:nvCxnSpPr>
        <p:spPr>
          <a:xfrm>
            <a:off x="5337723" y="4540794"/>
            <a:ext cx="0" cy="89529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a:extLst>
              <a:ext uri="{FF2B5EF4-FFF2-40B4-BE49-F238E27FC236}">
                <a16:creationId xmlns:a16="http://schemas.microsoft.com/office/drawing/2014/main" id="{82ED2D75-DF6D-4177-9E46-AA0BAB522A49}"/>
              </a:ext>
            </a:extLst>
          </p:cNvPr>
          <p:cNvCxnSpPr>
            <a:cxnSpLocks/>
          </p:cNvCxnSpPr>
          <p:nvPr/>
        </p:nvCxnSpPr>
        <p:spPr>
          <a:xfrm>
            <a:off x="5956356" y="4713135"/>
            <a:ext cx="654438" cy="0"/>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20" name="TextBox 219">
            <a:extLst>
              <a:ext uri="{FF2B5EF4-FFF2-40B4-BE49-F238E27FC236}">
                <a16:creationId xmlns:a16="http://schemas.microsoft.com/office/drawing/2014/main" id="{27AFC640-68E6-48E3-ABDF-AA81D2CE4320}"/>
              </a:ext>
            </a:extLst>
          </p:cNvPr>
          <p:cNvSpPr txBox="1"/>
          <p:nvPr/>
        </p:nvSpPr>
        <p:spPr>
          <a:xfrm>
            <a:off x="4824419" y="4507423"/>
            <a:ext cx="405880" cy="230832"/>
          </a:xfrm>
          <a:prstGeom prst="rect">
            <a:avLst/>
          </a:prstGeom>
          <a:noFill/>
        </p:spPr>
        <p:txBody>
          <a:bodyPr wrap="none" rtlCol="0">
            <a:spAutoFit/>
          </a:bodyPr>
          <a:lstStyle/>
          <a:p>
            <a:r>
              <a:rPr lang="en-US" altLang="zh-CN" sz="900" dirty="0"/>
              <a:t>1 </a:t>
            </a:r>
            <a:r>
              <a:rPr lang="en-US" altLang="zh-CN" sz="900" dirty="0" err="1"/>
              <a:t>ms</a:t>
            </a:r>
            <a:endParaRPr lang="en-SG" sz="900" dirty="0"/>
          </a:p>
        </p:txBody>
      </p:sp>
      <p:sp>
        <p:nvSpPr>
          <p:cNvPr id="221" name="TextBox 220">
            <a:extLst>
              <a:ext uri="{FF2B5EF4-FFF2-40B4-BE49-F238E27FC236}">
                <a16:creationId xmlns:a16="http://schemas.microsoft.com/office/drawing/2014/main" id="{6E6C2613-C5D5-4FA4-B48A-8C968EFBD132}"/>
              </a:ext>
            </a:extLst>
          </p:cNvPr>
          <p:cNvSpPr txBox="1"/>
          <p:nvPr/>
        </p:nvSpPr>
        <p:spPr>
          <a:xfrm>
            <a:off x="1082385" y="5060178"/>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1</a:t>
            </a:r>
            <a:endParaRPr lang="en-SG" sz="700" dirty="0"/>
          </a:p>
        </p:txBody>
      </p:sp>
      <p:sp>
        <p:nvSpPr>
          <p:cNvPr id="222" name="TextBox 221">
            <a:extLst>
              <a:ext uri="{FF2B5EF4-FFF2-40B4-BE49-F238E27FC236}">
                <a16:creationId xmlns:a16="http://schemas.microsoft.com/office/drawing/2014/main" id="{76DEC6FB-A725-46A0-BDC6-1C9B31F004D8}"/>
              </a:ext>
            </a:extLst>
          </p:cNvPr>
          <p:cNvSpPr txBox="1"/>
          <p:nvPr/>
        </p:nvSpPr>
        <p:spPr>
          <a:xfrm>
            <a:off x="1702337" y="4561723"/>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2</a:t>
            </a:r>
            <a:endParaRPr lang="en-SG" sz="700" dirty="0"/>
          </a:p>
        </p:txBody>
      </p:sp>
      <p:sp>
        <p:nvSpPr>
          <p:cNvPr id="223" name="TextBox 222">
            <a:extLst>
              <a:ext uri="{FF2B5EF4-FFF2-40B4-BE49-F238E27FC236}">
                <a16:creationId xmlns:a16="http://schemas.microsoft.com/office/drawing/2014/main" id="{EEA53741-1D70-4B3D-8261-D43F5A58F82A}"/>
              </a:ext>
            </a:extLst>
          </p:cNvPr>
          <p:cNvSpPr txBox="1"/>
          <p:nvPr/>
        </p:nvSpPr>
        <p:spPr>
          <a:xfrm>
            <a:off x="2275255" y="4066191"/>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3</a:t>
            </a:r>
            <a:endParaRPr lang="en-SG" sz="700" dirty="0"/>
          </a:p>
        </p:txBody>
      </p:sp>
      <p:cxnSp>
        <p:nvCxnSpPr>
          <p:cNvPr id="224" name="Straight Arrow Connector 223">
            <a:extLst>
              <a:ext uri="{FF2B5EF4-FFF2-40B4-BE49-F238E27FC236}">
                <a16:creationId xmlns:a16="http://schemas.microsoft.com/office/drawing/2014/main" id="{8DB6E8DF-4987-484F-94FE-E6C29B3D302E}"/>
              </a:ext>
            </a:extLst>
          </p:cNvPr>
          <p:cNvCxnSpPr>
            <a:cxnSpLocks/>
          </p:cNvCxnSpPr>
          <p:nvPr/>
        </p:nvCxnSpPr>
        <p:spPr>
          <a:xfrm>
            <a:off x="4623961" y="6078829"/>
            <a:ext cx="324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25" name="Straight Arrow Connector 224">
            <a:extLst>
              <a:ext uri="{FF2B5EF4-FFF2-40B4-BE49-F238E27FC236}">
                <a16:creationId xmlns:a16="http://schemas.microsoft.com/office/drawing/2014/main" id="{0016BFB9-9C25-478D-90BE-188BDC21A7A3}"/>
              </a:ext>
            </a:extLst>
          </p:cNvPr>
          <p:cNvCxnSpPr>
            <a:cxnSpLocks/>
          </p:cNvCxnSpPr>
          <p:nvPr/>
        </p:nvCxnSpPr>
        <p:spPr>
          <a:xfrm>
            <a:off x="4623961" y="545878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6" name="Straight Arrow Connector 225">
            <a:extLst>
              <a:ext uri="{FF2B5EF4-FFF2-40B4-BE49-F238E27FC236}">
                <a16:creationId xmlns:a16="http://schemas.microsoft.com/office/drawing/2014/main" id="{F7E10078-2F65-4766-8C81-5C4D05E84F97}"/>
              </a:ext>
            </a:extLst>
          </p:cNvPr>
          <p:cNvCxnSpPr>
            <a:cxnSpLocks/>
          </p:cNvCxnSpPr>
          <p:nvPr/>
        </p:nvCxnSpPr>
        <p:spPr>
          <a:xfrm>
            <a:off x="4623961" y="5582794"/>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7" name="Straight Arrow Connector 226">
            <a:extLst>
              <a:ext uri="{FF2B5EF4-FFF2-40B4-BE49-F238E27FC236}">
                <a16:creationId xmlns:a16="http://schemas.microsoft.com/office/drawing/2014/main" id="{30CAE867-84CE-4A1C-B710-0B7E0BEF3C7B}"/>
              </a:ext>
            </a:extLst>
          </p:cNvPr>
          <p:cNvCxnSpPr>
            <a:cxnSpLocks/>
          </p:cNvCxnSpPr>
          <p:nvPr/>
        </p:nvCxnSpPr>
        <p:spPr>
          <a:xfrm>
            <a:off x="4623961" y="570680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8" name="Straight Arrow Connector 227">
            <a:extLst>
              <a:ext uri="{FF2B5EF4-FFF2-40B4-BE49-F238E27FC236}">
                <a16:creationId xmlns:a16="http://schemas.microsoft.com/office/drawing/2014/main" id="{F9A79B2B-8AC9-4168-8BE5-DA3DD2024495}"/>
              </a:ext>
            </a:extLst>
          </p:cNvPr>
          <p:cNvCxnSpPr>
            <a:cxnSpLocks/>
          </p:cNvCxnSpPr>
          <p:nvPr/>
        </p:nvCxnSpPr>
        <p:spPr>
          <a:xfrm>
            <a:off x="4623961" y="5830816"/>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9" name="Straight Arrow Connector 228">
            <a:extLst>
              <a:ext uri="{FF2B5EF4-FFF2-40B4-BE49-F238E27FC236}">
                <a16:creationId xmlns:a16="http://schemas.microsoft.com/office/drawing/2014/main" id="{5430CC3A-D994-4CB1-B26E-1E2C9EF61F4B}"/>
              </a:ext>
            </a:extLst>
          </p:cNvPr>
          <p:cNvCxnSpPr>
            <a:cxnSpLocks/>
          </p:cNvCxnSpPr>
          <p:nvPr/>
        </p:nvCxnSpPr>
        <p:spPr>
          <a:xfrm>
            <a:off x="4623961" y="483872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0" name="Straight Arrow Connector 229">
            <a:extLst>
              <a:ext uri="{FF2B5EF4-FFF2-40B4-BE49-F238E27FC236}">
                <a16:creationId xmlns:a16="http://schemas.microsoft.com/office/drawing/2014/main" id="{20AD7808-E83D-4B37-B00B-B920B21813BB}"/>
              </a:ext>
            </a:extLst>
          </p:cNvPr>
          <p:cNvCxnSpPr>
            <a:cxnSpLocks/>
          </p:cNvCxnSpPr>
          <p:nvPr/>
        </p:nvCxnSpPr>
        <p:spPr>
          <a:xfrm>
            <a:off x="4623961" y="5086750"/>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1" name="Straight Arrow Connector 230">
            <a:extLst>
              <a:ext uri="{FF2B5EF4-FFF2-40B4-BE49-F238E27FC236}">
                <a16:creationId xmlns:a16="http://schemas.microsoft.com/office/drawing/2014/main" id="{08832517-F797-4D95-B657-5A746CEADF60}"/>
              </a:ext>
            </a:extLst>
          </p:cNvPr>
          <p:cNvCxnSpPr>
            <a:cxnSpLocks/>
          </p:cNvCxnSpPr>
          <p:nvPr/>
        </p:nvCxnSpPr>
        <p:spPr>
          <a:xfrm>
            <a:off x="4623961" y="5210761"/>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2" name="Straight Arrow Connector 231">
            <a:extLst>
              <a:ext uri="{FF2B5EF4-FFF2-40B4-BE49-F238E27FC236}">
                <a16:creationId xmlns:a16="http://schemas.microsoft.com/office/drawing/2014/main" id="{6355966B-CCD7-4584-B2FC-57F690FF81AF}"/>
              </a:ext>
            </a:extLst>
          </p:cNvPr>
          <p:cNvCxnSpPr>
            <a:cxnSpLocks/>
          </p:cNvCxnSpPr>
          <p:nvPr/>
        </p:nvCxnSpPr>
        <p:spPr>
          <a:xfrm>
            <a:off x="4623961" y="5334772"/>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3" name="Straight Arrow Connector 232">
            <a:extLst>
              <a:ext uri="{FF2B5EF4-FFF2-40B4-BE49-F238E27FC236}">
                <a16:creationId xmlns:a16="http://schemas.microsoft.com/office/drawing/2014/main" id="{0197A334-8F36-4775-8AA5-C3698562959F}"/>
              </a:ext>
            </a:extLst>
          </p:cNvPr>
          <p:cNvCxnSpPr>
            <a:cxnSpLocks/>
          </p:cNvCxnSpPr>
          <p:nvPr/>
        </p:nvCxnSpPr>
        <p:spPr>
          <a:xfrm flipV="1">
            <a:off x="4623121" y="3918589"/>
            <a:ext cx="0" cy="216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34" name="Straight Arrow Connector 233">
            <a:extLst>
              <a:ext uri="{FF2B5EF4-FFF2-40B4-BE49-F238E27FC236}">
                <a16:creationId xmlns:a16="http://schemas.microsoft.com/office/drawing/2014/main" id="{9F6759BF-3102-4D18-A946-8495B6492BBF}"/>
              </a:ext>
            </a:extLst>
          </p:cNvPr>
          <p:cNvCxnSpPr>
            <a:cxnSpLocks/>
          </p:cNvCxnSpPr>
          <p:nvPr/>
        </p:nvCxnSpPr>
        <p:spPr>
          <a:xfrm>
            <a:off x="4623961" y="5954827"/>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5" name="TextBox 234">
            <a:extLst>
              <a:ext uri="{FF2B5EF4-FFF2-40B4-BE49-F238E27FC236}">
                <a16:creationId xmlns:a16="http://schemas.microsoft.com/office/drawing/2014/main" id="{A2C6572E-8DC7-45E6-822B-4BD682E2D034}"/>
              </a:ext>
            </a:extLst>
          </p:cNvPr>
          <p:cNvSpPr txBox="1"/>
          <p:nvPr/>
        </p:nvSpPr>
        <p:spPr>
          <a:xfrm>
            <a:off x="4301990" y="5726393"/>
            <a:ext cx="415498" cy="230832"/>
          </a:xfrm>
          <a:prstGeom prst="rect">
            <a:avLst/>
          </a:prstGeom>
          <a:noFill/>
        </p:spPr>
        <p:txBody>
          <a:bodyPr wrap="none" rtlCol="0">
            <a:spAutoFit/>
          </a:bodyPr>
          <a:lstStyle/>
          <a:p>
            <a:r>
              <a:rPr lang="en-US" altLang="zh-CN" sz="900" dirty="0"/>
              <a:t>CH0</a:t>
            </a:r>
            <a:endParaRPr lang="en-SG" sz="900" dirty="0"/>
          </a:p>
        </p:txBody>
      </p:sp>
      <p:sp>
        <p:nvSpPr>
          <p:cNvPr id="236" name="TextBox 235">
            <a:extLst>
              <a:ext uri="{FF2B5EF4-FFF2-40B4-BE49-F238E27FC236}">
                <a16:creationId xmlns:a16="http://schemas.microsoft.com/office/drawing/2014/main" id="{0699B10D-4387-4392-9286-A34B6B578E90}"/>
              </a:ext>
            </a:extLst>
          </p:cNvPr>
          <p:cNvSpPr txBox="1"/>
          <p:nvPr/>
        </p:nvSpPr>
        <p:spPr>
          <a:xfrm>
            <a:off x="4295932" y="5203980"/>
            <a:ext cx="415498" cy="230832"/>
          </a:xfrm>
          <a:prstGeom prst="rect">
            <a:avLst/>
          </a:prstGeom>
          <a:noFill/>
        </p:spPr>
        <p:txBody>
          <a:bodyPr wrap="none" rtlCol="0">
            <a:spAutoFit/>
          </a:bodyPr>
          <a:lstStyle/>
          <a:p>
            <a:r>
              <a:rPr lang="en-US" altLang="zh-CN" sz="900" dirty="0"/>
              <a:t>CH2</a:t>
            </a:r>
            <a:endParaRPr lang="en-SG" sz="900" dirty="0"/>
          </a:p>
        </p:txBody>
      </p:sp>
      <p:sp>
        <p:nvSpPr>
          <p:cNvPr id="237" name="TextBox 236">
            <a:extLst>
              <a:ext uri="{FF2B5EF4-FFF2-40B4-BE49-F238E27FC236}">
                <a16:creationId xmlns:a16="http://schemas.microsoft.com/office/drawing/2014/main" id="{0B5DCE05-B384-4B80-9086-6F981DC11234}"/>
              </a:ext>
            </a:extLst>
          </p:cNvPr>
          <p:cNvSpPr txBox="1"/>
          <p:nvPr/>
        </p:nvSpPr>
        <p:spPr>
          <a:xfrm>
            <a:off x="4295800" y="4954718"/>
            <a:ext cx="415498" cy="230832"/>
          </a:xfrm>
          <a:prstGeom prst="rect">
            <a:avLst/>
          </a:prstGeom>
          <a:noFill/>
        </p:spPr>
        <p:txBody>
          <a:bodyPr wrap="none" rtlCol="0">
            <a:spAutoFit/>
          </a:bodyPr>
          <a:lstStyle/>
          <a:p>
            <a:r>
              <a:rPr lang="en-US" altLang="zh-CN" sz="900" dirty="0"/>
              <a:t>CH3</a:t>
            </a:r>
            <a:endParaRPr lang="en-SG" sz="900" dirty="0"/>
          </a:p>
        </p:txBody>
      </p:sp>
      <p:sp>
        <p:nvSpPr>
          <p:cNvPr id="238" name="TextBox 237">
            <a:extLst>
              <a:ext uri="{FF2B5EF4-FFF2-40B4-BE49-F238E27FC236}">
                <a16:creationId xmlns:a16="http://schemas.microsoft.com/office/drawing/2014/main" id="{9C0C5A2D-AD9A-4C0D-B175-D2B8653024F2}"/>
              </a:ext>
            </a:extLst>
          </p:cNvPr>
          <p:cNvSpPr txBox="1"/>
          <p:nvPr/>
        </p:nvSpPr>
        <p:spPr>
          <a:xfrm>
            <a:off x="4301990" y="5457420"/>
            <a:ext cx="415498" cy="230832"/>
          </a:xfrm>
          <a:prstGeom prst="rect">
            <a:avLst/>
          </a:prstGeom>
          <a:noFill/>
        </p:spPr>
        <p:txBody>
          <a:bodyPr wrap="none" rtlCol="0">
            <a:spAutoFit/>
          </a:bodyPr>
          <a:lstStyle/>
          <a:p>
            <a:r>
              <a:rPr lang="en-US" altLang="zh-CN" sz="900" dirty="0"/>
              <a:t>CH1</a:t>
            </a:r>
            <a:endParaRPr lang="en-SG" sz="900" dirty="0"/>
          </a:p>
        </p:txBody>
      </p:sp>
      <p:sp>
        <p:nvSpPr>
          <p:cNvPr id="239" name="TextBox 238">
            <a:extLst>
              <a:ext uri="{FF2B5EF4-FFF2-40B4-BE49-F238E27FC236}">
                <a16:creationId xmlns:a16="http://schemas.microsoft.com/office/drawing/2014/main" id="{79FA3090-0181-4F10-A072-56BF4764E773}"/>
              </a:ext>
            </a:extLst>
          </p:cNvPr>
          <p:cNvSpPr txBox="1"/>
          <p:nvPr/>
        </p:nvSpPr>
        <p:spPr>
          <a:xfrm>
            <a:off x="4648121" y="3820694"/>
            <a:ext cx="700833" cy="230832"/>
          </a:xfrm>
          <a:prstGeom prst="rect">
            <a:avLst/>
          </a:prstGeom>
          <a:noFill/>
        </p:spPr>
        <p:txBody>
          <a:bodyPr wrap="none" rtlCol="0">
            <a:spAutoFit/>
          </a:bodyPr>
          <a:lstStyle/>
          <a:p>
            <a:r>
              <a:rPr lang="en-US" altLang="zh-CN" sz="900" dirty="0"/>
              <a:t>Frequency </a:t>
            </a:r>
            <a:endParaRPr lang="en-SG" sz="900" dirty="0"/>
          </a:p>
        </p:txBody>
      </p:sp>
      <p:cxnSp>
        <p:nvCxnSpPr>
          <p:cNvPr id="240" name="Straight Arrow Connector 239">
            <a:extLst>
              <a:ext uri="{FF2B5EF4-FFF2-40B4-BE49-F238E27FC236}">
                <a16:creationId xmlns:a16="http://schemas.microsoft.com/office/drawing/2014/main" id="{F874ED3E-BB90-4641-BB05-B22197E28CFB}"/>
              </a:ext>
            </a:extLst>
          </p:cNvPr>
          <p:cNvCxnSpPr>
            <a:cxnSpLocks/>
          </p:cNvCxnSpPr>
          <p:nvPr/>
        </p:nvCxnSpPr>
        <p:spPr>
          <a:xfrm>
            <a:off x="4623961" y="4962739"/>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1" name="TextBox 240">
            <a:extLst>
              <a:ext uri="{FF2B5EF4-FFF2-40B4-BE49-F238E27FC236}">
                <a16:creationId xmlns:a16="http://schemas.microsoft.com/office/drawing/2014/main" id="{EFDFB4D7-E626-439F-8B86-BA91995404CC}"/>
              </a:ext>
            </a:extLst>
          </p:cNvPr>
          <p:cNvSpPr txBox="1"/>
          <p:nvPr/>
        </p:nvSpPr>
        <p:spPr>
          <a:xfrm>
            <a:off x="4717488" y="5571690"/>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SHR</a:t>
            </a:r>
            <a:endParaRPr lang="en-SG" sz="700" dirty="0"/>
          </a:p>
        </p:txBody>
      </p:sp>
      <p:sp>
        <p:nvSpPr>
          <p:cNvPr id="242" name="TextBox 241">
            <a:extLst>
              <a:ext uri="{FF2B5EF4-FFF2-40B4-BE49-F238E27FC236}">
                <a16:creationId xmlns:a16="http://schemas.microsoft.com/office/drawing/2014/main" id="{47BAB008-1DDB-437A-832E-B2713526F464}"/>
              </a:ext>
            </a:extLst>
          </p:cNvPr>
          <p:cNvSpPr txBox="1"/>
          <p:nvPr/>
        </p:nvSpPr>
        <p:spPr>
          <a:xfrm>
            <a:off x="5337723" y="5324441"/>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1</a:t>
            </a:r>
            <a:endParaRPr lang="en-SG" sz="700" dirty="0"/>
          </a:p>
        </p:txBody>
      </p:sp>
      <p:sp>
        <p:nvSpPr>
          <p:cNvPr id="243" name="TextBox 242">
            <a:extLst>
              <a:ext uri="{FF2B5EF4-FFF2-40B4-BE49-F238E27FC236}">
                <a16:creationId xmlns:a16="http://schemas.microsoft.com/office/drawing/2014/main" id="{6DE9E025-0DEB-4B3E-A865-421EAA24CE62}"/>
              </a:ext>
            </a:extLst>
          </p:cNvPr>
          <p:cNvSpPr txBox="1"/>
          <p:nvPr/>
        </p:nvSpPr>
        <p:spPr>
          <a:xfrm>
            <a:off x="5957258" y="5078794"/>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2</a:t>
            </a:r>
            <a:endParaRPr lang="en-SG" sz="700" dirty="0"/>
          </a:p>
        </p:txBody>
      </p:sp>
      <p:sp>
        <p:nvSpPr>
          <p:cNvPr id="244" name="TextBox 243">
            <a:extLst>
              <a:ext uri="{FF2B5EF4-FFF2-40B4-BE49-F238E27FC236}">
                <a16:creationId xmlns:a16="http://schemas.microsoft.com/office/drawing/2014/main" id="{E84ACF34-1A03-4156-BC33-F1856ECC702F}"/>
              </a:ext>
            </a:extLst>
          </p:cNvPr>
          <p:cNvSpPr txBox="1"/>
          <p:nvPr/>
        </p:nvSpPr>
        <p:spPr>
          <a:xfrm>
            <a:off x="6610794" y="4841877"/>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3</a:t>
            </a:r>
            <a:endParaRPr lang="en-SG" sz="700" dirty="0"/>
          </a:p>
        </p:txBody>
      </p:sp>
      <p:cxnSp>
        <p:nvCxnSpPr>
          <p:cNvPr id="245" name="Straight Connector 244">
            <a:extLst>
              <a:ext uri="{FF2B5EF4-FFF2-40B4-BE49-F238E27FC236}">
                <a16:creationId xmlns:a16="http://schemas.microsoft.com/office/drawing/2014/main" id="{DBE1059F-8387-41D0-A907-381CD60BDEB9}"/>
              </a:ext>
            </a:extLst>
          </p:cNvPr>
          <p:cNvCxnSpPr>
            <a:cxnSpLocks/>
          </p:cNvCxnSpPr>
          <p:nvPr/>
        </p:nvCxnSpPr>
        <p:spPr>
          <a:xfrm>
            <a:off x="5956356" y="4510030"/>
            <a:ext cx="0" cy="98711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02A705A5-A9F4-4A86-959C-0D08FCF444C3}"/>
              </a:ext>
            </a:extLst>
          </p:cNvPr>
          <p:cNvCxnSpPr>
            <a:cxnSpLocks/>
          </p:cNvCxnSpPr>
          <p:nvPr/>
        </p:nvCxnSpPr>
        <p:spPr>
          <a:xfrm>
            <a:off x="6610794" y="4572349"/>
            <a:ext cx="0" cy="64692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a:extLst>
              <a:ext uri="{FF2B5EF4-FFF2-40B4-BE49-F238E27FC236}">
                <a16:creationId xmlns:a16="http://schemas.microsoft.com/office/drawing/2014/main" id="{97391582-1462-4619-99F1-ED3D82532F12}"/>
              </a:ext>
            </a:extLst>
          </p:cNvPr>
          <p:cNvCxnSpPr>
            <a:cxnSpLocks/>
          </p:cNvCxnSpPr>
          <p:nvPr/>
        </p:nvCxnSpPr>
        <p:spPr>
          <a:xfrm>
            <a:off x="5337723" y="4713135"/>
            <a:ext cx="618633" cy="0"/>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8" name="Straight Connector 247">
            <a:extLst>
              <a:ext uri="{FF2B5EF4-FFF2-40B4-BE49-F238E27FC236}">
                <a16:creationId xmlns:a16="http://schemas.microsoft.com/office/drawing/2014/main" id="{E552780E-D136-4DCF-8C3F-8B1190E9A5EA}"/>
              </a:ext>
            </a:extLst>
          </p:cNvPr>
          <p:cNvCxnSpPr>
            <a:cxnSpLocks/>
          </p:cNvCxnSpPr>
          <p:nvPr/>
        </p:nvCxnSpPr>
        <p:spPr>
          <a:xfrm>
            <a:off x="4711298" y="4714986"/>
            <a:ext cx="626425" cy="0"/>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B16225A3-E5FA-47C1-8F0D-60656C09AA0D}"/>
              </a:ext>
            </a:extLst>
          </p:cNvPr>
          <p:cNvSpPr txBox="1"/>
          <p:nvPr/>
        </p:nvSpPr>
        <p:spPr>
          <a:xfrm>
            <a:off x="5459170" y="4511024"/>
            <a:ext cx="405880" cy="230832"/>
          </a:xfrm>
          <a:prstGeom prst="rect">
            <a:avLst/>
          </a:prstGeom>
          <a:noFill/>
        </p:spPr>
        <p:txBody>
          <a:bodyPr wrap="none" rtlCol="0">
            <a:spAutoFit/>
          </a:bodyPr>
          <a:lstStyle/>
          <a:p>
            <a:r>
              <a:rPr lang="en-US" altLang="zh-CN" sz="900" dirty="0"/>
              <a:t>1 </a:t>
            </a:r>
            <a:r>
              <a:rPr lang="en-US" altLang="zh-CN" sz="900" dirty="0" err="1"/>
              <a:t>ms</a:t>
            </a:r>
            <a:endParaRPr lang="en-SG" sz="900" dirty="0"/>
          </a:p>
        </p:txBody>
      </p:sp>
      <p:sp>
        <p:nvSpPr>
          <p:cNvPr id="250" name="TextBox 249">
            <a:extLst>
              <a:ext uri="{FF2B5EF4-FFF2-40B4-BE49-F238E27FC236}">
                <a16:creationId xmlns:a16="http://schemas.microsoft.com/office/drawing/2014/main" id="{61081049-2B6A-47C2-8C81-728F532A2F75}"/>
              </a:ext>
            </a:extLst>
          </p:cNvPr>
          <p:cNvSpPr txBox="1"/>
          <p:nvPr/>
        </p:nvSpPr>
        <p:spPr>
          <a:xfrm>
            <a:off x="6079108" y="4503995"/>
            <a:ext cx="405880" cy="230832"/>
          </a:xfrm>
          <a:prstGeom prst="rect">
            <a:avLst/>
          </a:prstGeom>
          <a:noFill/>
        </p:spPr>
        <p:txBody>
          <a:bodyPr wrap="none" rtlCol="0">
            <a:spAutoFit/>
          </a:bodyPr>
          <a:lstStyle/>
          <a:p>
            <a:r>
              <a:rPr lang="en-US" altLang="zh-CN" sz="900" dirty="0"/>
              <a:t>1 </a:t>
            </a:r>
            <a:r>
              <a:rPr lang="en-US" altLang="zh-CN" sz="900" dirty="0" err="1"/>
              <a:t>ms</a:t>
            </a:r>
            <a:endParaRPr lang="en-SG" sz="900" dirty="0"/>
          </a:p>
        </p:txBody>
      </p:sp>
      <p:sp>
        <p:nvSpPr>
          <p:cNvPr id="251" name="TextBox 250">
            <a:extLst>
              <a:ext uri="{FF2B5EF4-FFF2-40B4-BE49-F238E27FC236}">
                <a16:creationId xmlns:a16="http://schemas.microsoft.com/office/drawing/2014/main" id="{54AA6D1A-9F90-4A07-ACC7-EDA596EF4645}"/>
              </a:ext>
            </a:extLst>
          </p:cNvPr>
          <p:cNvSpPr txBox="1"/>
          <p:nvPr/>
        </p:nvSpPr>
        <p:spPr>
          <a:xfrm>
            <a:off x="3597501" y="5913751"/>
            <a:ext cx="505267" cy="230832"/>
          </a:xfrm>
          <a:prstGeom prst="rect">
            <a:avLst/>
          </a:prstGeom>
          <a:noFill/>
        </p:spPr>
        <p:txBody>
          <a:bodyPr wrap="none" rtlCol="0">
            <a:spAutoFit/>
          </a:bodyPr>
          <a:lstStyle/>
          <a:p>
            <a:r>
              <a:rPr lang="en-US" altLang="zh-CN" sz="900" dirty="0"/>
              <a:t>Time  </a:t>
            </a:r>
            <a:endParaRPr lang="en-SG" sz="900" dirty="0"/>
          </a:p>
        </p:txBody>
      </p:sp>
      <p:cxnSp>
        <p:nvCxnSpPr>
          <p:cNvPr id="252" name="Straight Arrow Connector 251">
            <a:extLst>
              <a:ext uri="{FF2B5EF4-FFF2-40B4-BE49-F238E27FC236}">
                <a16:creationId xmlns:a16="http://schemas.microsoft.com/office/drawing/2014/main" id="{63D36464-05A5-46FA-8B97-329822886340}"/>
              </a:ext>
            </a:extLst>
          </p:cNvPr>
          <p:cNvCxnSpPr>
            <a:cxnSpLocks/>
          </p:cNvCxnSpPr>
          <p:nvPr/>
        </p:nvCxnSpPr>
        <p:spPr>
          <a:xfrm>
            <a:off x="8645802" y="6112551"/>
            <a:ext cx="324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53" name="Straight Arrow Connector 252">
            <a:extLst>
              <a:ext uri="{FF2B5EF4-FFF2-40B4-BE49-F238E27FC236}">
                <a16:creationId xmlns:a16="http://schemas.microsoft.com/office/drawing/2014/main" id="{22E3E6D9-2B94-4236-9582-1C00692E45DB}"/>
              </a:ext>
            </a:extLst>
          </p:cNvPr>
          <p:cNvCxnSpPr>
            <a:cxnSpLocks/>
          </p:cNvCxnSpPr>
          <p:nvPr/>
        </p:nvCxnSpPr>
        <p:spPr>
          <a:xfrm>
            <a:off x="8645802" y="549250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4" name="Straight Arrow Connector 253">
            <a:extLst>
              <a:ext uri="{FF2B5EF4-FFF2-40B4-BE49-F238E27FC236}">
                <a16:creationId xmlns:a16="http://schemas.microsoft.com/office/drawing/2014/main" id="{A884A8FF-4E68-47B1-83D1-A1D7BBCE777D}"/>
              </a:ext>
            </a:extLst>
          </p:cNvPr>
          <p:cNvCxnSpPr>
            <a:cxnSpLocks/>
          </p:cNvCxnSpPr>
          <p:nvPr/>
        </p:nvCxnSpPr>
        <p:spPr>
          <a:xfrm>
            <a:off x="8645802" y="5616516"/>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5" name="Straight Arrow Connector 254">
            <a:extLst>
              <a:ext uri="{FF2B5EF4-FFF2-40B4-BE49-F238E27FC236}">
                <a16:creationId xmlns:a16="http://schemas.microsoft.com/office/drawing/2014/main" id="{AC47E0CC-1177-4FA3-9941-B1A9B5F14FB6}"/>
              </a:ext>
            </a:extLst>
          </p:cNvPr>
          <p:cNvCxnSpPr>
            <a:cxnSpLocks/>
          </p:cNvCxnSpPr>
          <p:nvPr/>
        </p:nvCxnSpPr>
        <p:spPr>
          <a:xfrm>
            <a:off x="8645802" y="5740527"/>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6" name="Straight Arrow Connector 255">
            <a:extLst>
              <a:ext uri="{FF2B5EF4-FFF2-40B4-BE49-F238E27FC236}">
                <a16:creationId xmlns:a16="http://schemas.microsoft.com/office/drawing/2014/main" id="{5253EA71-6C42-4ACF-91FA-DE1D60C1804D}"/>
              </a:ext>
            </a:extLst>
          </p:cNvPr>
          <p:cNvCxnSpPr>
            <a:cxnSpLocks/>
          </p:cNvCxnSpPr>
          <p:nvPr/>
        </p:nvCxnSpPr>
        <p:spPr>
          <a:xfrm>
            <a:off x="8645802" y="586453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7" name="Straight Arrow Connector 256">
            <a:extLst>
              <a:ext uri="{FF2B5EF4-FFF2-40B4-BE49-F238E27FC236}">
                <a16:creationId xmlns:a16="http://schemas.microsoft.com/office/drawing/2014/main" id="{F3509A05-A6EB-42A6-AF56-38DA031446A4}"/>
              </a:ext>
            </a:extLst>
          </p:cNvPr>
          <p:cNvCxnSpPr>
            <a:cxnSpLocks/>
          </p:cNvCxnSpPr>
          <p:nvPr/>
        </p:nvCxnSpPr>
        <p:spPr>
          <a:xfrm>
            <a:off x="8645802" y="4872450"/>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8" name="Straight Arrow Connector 257">
            <a:extLst>
              <a:ext uri="{FF2B5EF4-FFF2-40B4-BE49-F238E27FC236}">
                <a16:creationId xmlns:a16="http://schemas.microsoft.com/office/drawing/2014/main" id="{748336CE-2D83-4B65-88DF-1C7767157B7F}"/>
              </a:ext>
            </a:extLst>
          </p:cNvPr>
          <p:cNvCxnSpPr>
            <a:cxnSpLocks/>
          </p:cNvCxnSpPr>
          <p:nvPr/>
        </p:nvCxnSpPr>
        <p:spPr>
          <a:xfrm>
            <a:off x="8645802" y="5120472"/>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9" name="Straight Arrow Connector 258">
            <a:extLst>
              <a:ext uri="{FF2B5EF4-FFF2-40B4-BE49-F238E27FC236}">
                <a16:creationId xmlns:a16="http://schemas.microsoft.com/office/drawing/2014/main" id="{422C8AE6-D0A9-4832-8244-620AF0BFCD9A}"/>
              </a:ext>
            </a:extLst>
          </p:cNvPr>
          <p:cNvCxnSpPr>
            <a:cxnSpLocks/>
          </p:cNvCxnSpPr>
          <p:nvPr/>
        </p:nvCxnSpPr>
        <p:spPr>
          <a:xfrm>
            <a:off x="8645802" y="524448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0" name="Straight Arrow Connector 259">
            <a:extLst>
              <a:ext uri="{FF2B5EF4-FFF2-40B4-BE49-F238E27FC236}">
                <a16:creationId xmlns:a16="http://schemas.microsoft.com/office/drawing/2014/main" id="{58396EB3-8F5E-4E26-9C7A-63E98777909A}"/>
              </a:ext>
            </a:extLst>
          </p:cNvPr>
          <p:cNvCxnSpPr>
            <a:cxnSpLocks/>
          </p:cNvCxnSpPr>
          <p:nvPr/>
        </p:nvCxnSpPr>
        <p:spPr>
          <a:xfrm>
            <a:off x="8645802" y="5368494"/>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1" name="Straight Arrow Connector 260">
            <a:extLst>
              <a:ext uri="{FF2B5EF4-FFF2-40B4-BE49-F238E27FC236}">
                <a16:creationId xmlns:a16="http://schemas.microsoft.com/office/drawing/2014/main" id="{7BB5D5E9-FDBC-4128-82BC-CC3F9A54E2CC}"/>
              </a:ext>
            </a:extLst>
          </p:cNvPr>
          <p:cNvCxnSpPr>
            <a:cxnSpLocks/>
          </p:cNvCxnSpPr>
          <p:nvPr/>
        </p:nvCxnSpPr>
        <p:spPr>
          <a:xfrm flipV="1">
            <a:off x="8644962" y="3952311"/>
            <a:ext cx="0" cy="216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62" name="Straight Arrow Connector 261">
            <a:extLst>
              <a:ext uri="{FF2B5EF4-FFF2-40B4-BE49-F238E27FC236}">
                <a16:creationId xmlns:a16="http://schemas.microsoft.com/office/drawing/2014/main" id="{8B093F16-3AB9-4E36-9589-9B4AEE17C2CA}"/>
              </a:ext>
            </a:extLst>
          </p:cNvPr>
          <p:cNvCxnSpPr>
            <a:cxnSpLocks/>
          </p:cNvCxnSpPr>
          <p:nvPr/>
        </p:nvCxnSpPr>
        <p:spPr>
          <a:xfrm>
            <a:off x="8645802" y="5988549"/>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3" name="TextBox 262">
            <a:extLst>
              <a:ext uri="{FF2B5EF4-FFF2-40B4-BE49-F238E27FC236}">
                <a16:creationId xmlns:a16="http://schemas.microsoft.com/office/drawing/2014/main" id="{02D35521-FC6D-45EC-88E5-85322F6BA8C1}"/>
              </a:ext>
            </a:extLst>
          </p:cNvPr>
          <p:cNvSpPr txBox="1"/>
          <p:nvPr/>
        </p:nvSpPr>
        <p:spPr>
          <a:xfrm>
            <a:off x="8323831" y="5760115"/>
            <a:ext cx="415498" cy="230832"/>
          </a:xfrm>
          <a:prstGeom prst="rect">
            <a:avLst/>
          </a:prstGeom>
          <a:noFill/>
        </p:spPr>
        <p:txBody>
          <a:bodyPr wrap="none" rtlCol="0">
            <a:spAutoFit/>
          </a:bodyPr>
          <a:lstStyle/>
          <a:p>
            <a:r>
              <a:rPr lang="en-US" altLang="zh-CN" sz="900" dirty="0"/>
              <a:t>CH0</a:t>
            </a:r>
            <a:endParaRPr lang="en-SG" sz="900" dirty="0"/>
          </a:p>
        </p:txBody>
      </p:sp>
      <p:sp>
        <p:nvSpPr>
          <p:cNvPr id="264" name="TextBox 263">
            <a:extLst>
              <a:ext uri="{FF2B5EF4-FFF2-40B4-BE49-F238E27FC236}">
                <a16:creationId xmlns:a16="http://schemas.microsoft.com/office/drawing/2014/main" id="{65F100D5-F6E2-4CFF-BBE0-59C1EEB6A435}"/>
              </a:ext>
            </a:extLst>
          </p:cNvPr>
          <p:cNvSpPr txBox="1"/>
          <p:nvPr/>
        </p:nvSpPr>
        <p:spPr>
          <a:xfrm>
            <a:off x="8317773" y="5237702"/>
            <a:ext cx="415498" cy="230832"/>
          </a:xfrm>
          <a:prstGeom prst="rect">
            <a:avLst/>
          </a:prstGeom>
          <a:noFill/>
        </p:spPr>
        <p:txBody>
          <a:bodyPr wrap="none" rtlCol="0">
            <a:spAutoFit/>
          </a:bodyPr>
          <a:lstStyle/>
          <a:p>
            <a:r>
              <a:rPr lang="en-US" altLang="zh-CN" sz="900" dirty="0"/>
              <a:t>CH2</a:t>
            </a:r>
            <a:endParaRPr lang="en-SG" sz="900" dirty="0"/>
          </a:p>
        </p:txBody>
      </p:sp>
      <p:sp>
        <p:nvSpPr>
          <p:cNvPr id="265" name="TextBox 264">
            <a:extLst>
              <a:ext uri="{FF2B5EF4-FFF2-40B4-BE49-F238E27FC236}">
                <a16:creationId xmlns:a16="http://schemas.microsoft.com/office/drawing/2014/main" id="{632C0308-7B53-465B-B833-FCF84D1978F1}"/>
              </a:ext>
            </a:extLst>
          </p:cNvPr>
          <p:cNvSpPr txBox="1"/>
          <p:nvPr/>
        </p:nvSpPr>
        <p:spPr>
          <a:xfrm>
            <a:off x="8317641" y="4988440"/>
            <a:ext cx="415498" cy="230832"/>
          </a:xfrm>
          <a:prstGeom prst="rect">
            <a:avLst/>
          </a:prstGeom>
          <a:noFill/>
        </p:spPr>
        <p:txBody>
          <a:bodyPr wrap="none" rtlCol="0">
            <a:spAutoFit/>
          </a:bodyPr>
          <a:lstStyle/>
          <a:p>
            <a:r>
              <a:rPr lang="en-US" altLang="zh-CN" sz="900" dirty="0"/>
              <a:t>CH3</a:t>
            </a:r>
            <a:endParaRPr lang="en-SG" sz="900" dirty="0"/>
          </a:p>
        </p:txBody>
      </p:sp>
      <p:sp>
        <p:nvSpPr>
          <p:cNvPr id="266" name="TextBox 265">
            <a:extLst>
              <a:ext uri="{FF2B5EF4-FFF2-40B4-BE49-F238E27FC236}">
                <a16:creationId xmlns:a16="http://schemas.microsoft.com/office/drawing/2014/main" id="{3D01D7B3-F2B8-4EC7-AFFB-529D40FE70DC}"/>
              </a:ext>
            </a:extLst>
          </p:cNvPr>
          <p:cNvSpPr txBox="1"/>
          <p:nvPr/>
        </p:nvSpPr>
        <p:spPr>
          <a:xfrm>
            <a:off x="8323831" y="5491142"/>
            <a:ext cx="415498" cy="230832"/>
          </a:xfrm>
          <a:prstGeom prst="rect">
            <a:avLst/>
          </a:prstGeom>
          <a:noFill/>
        </p:spPr>
        <p:txBody>
          <a:bodyPr wrap="none" rtlCol="0">
            <a:spAutoFit/>
          </a:bodyPr>
          <a:lstStyle/>
          <a:p>
            <a:r>
              <a:rPr lang="en-US" altLang="zh-CN" sz="900" dirty="0"/>
              <a:t>CH1</a:t>
            </a:r>
            <a:endParaRPr lang="en-SG" sz="900" dirty="0"/>
          </a:p>
        </p:txBody>
      </p:sp>
      <p:cxnSp>
        <p:nvCxnSpPr>
          <p:cNvPr id="267" name="Straight Arrow Connector 266">
            <a:extLst>
              <a:ext uri="{FF2B5EF4-FFF2-40B4-BE49-F238E27FC236}">
                <a16:creationId xmlns:a16="http://schemas.microsoft.com/office/drawing/2014/main" id="{552CD8FA-00EF-4E47-93A4-29B353686879}"/>
              </a:ext>
            </a:extLst>
          </p:cNvPr>
          <p:cNvCxnSpPr>
            <a:cxnSpLocks/>
          </p:cNvCxnSpPr>
          <p:nvPr/>
        </p:nvCxnSpPr>
        <p:spPr>
          <a:xfrm>
            <a:off x="8645802" y="4996461"/>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8" name="TextBox 267">
            <a:extLst>
              <a:ext uri="{FF2B5EF4-FFF2-40B4-BE49-F238E27FC236}">
                <a16:creationId xmlns:a16="http://schemas.microsoft.com/office/drawing/2014/main" id="{DCDA90CE-A42F-41AD-A6F9-CDCAD91340D9}"/>
              </a:ext>
            </a:extLst>
          </p:cNvPr>
          <p:cNvSpPr txBox="1"/>
          <p:nvPr/>
        </p:nvSpPr>
        <p:spPr>
          <a:xfrm>
            <a:off x="8739328" y="5604939"/>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SHR</a:t>
            </a:r>
            <a:endParaRPr lang="en-SG" sz="700" dirty="0"/>
          </a:p>
        </p:txBody>
      </p:sp>
      <p:sp>
        <p:nvSpPr>
          <p:cNvPr id="269" name="TextBox 268">
            <a:extLst>
              <a:ext uri="{FF2B5EF4-FFF2-40B4-BE49-F238E27FC236}">
                <a16:creationId xmlns:a16="http://schemas.microsoft.com/office/drawing/2014/main" id="{38335156-EED5-4077-8C3E-9824F170894D}"/>
              </a:ext>
            </a:extLst>
          </p:cNvPr>
          <p:cNvSpPr txBox="1"/>
          <p:nvPr/>
        </p:nvSpPr>
        <p:spPr>
          <a:xfrm>
            <a:off x="9323962" y="4869216"/>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1</a:t>
            </a:r>
            <a:endParaRPr lang="en-SG" sz="700" dirty="0"/>
          </a:p>
        </p:txBody>
      </p:sp>
      <p:sp>
        <p:nvSpPr>
          <p:cNvPr id="270" name="TextBox 269">
            <a:extLst>
              <a:ext uri="{FF2B5EF4-FFF2-40B4-BE49-F238E27FC236}">
                <a16:creationId xmlns:a16="http://schemas.microsoft.com/office/drawing/2014/main" id="{2A36D894-9536-4413-8FB5-31952682945B}"/>
              </a:ext>
            </a:extLst>
          </p:cNvPr>
          <p:cNvSpPr txBox="1"/>
          <p:nvPr/>
        </p:nvSpPr>
        <p:spPr>
          <a:xfrm>
            <a:off x="10065665" y="5368364"/>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2</a:t>
            </a:r>
            <a:endParaRPr lang="en-SG" sz="700" dirty="0"/>
          </a:p>
        </p:txBody>
      </p:sp>
      <p:sp>
        <p:nvSpPr>
          <p:cNvPr id="271" name="TextBox 270">
            <a:extLst>
              <a:ext uri="{FF2B5EF4-FFF2-40B4-BE49-F238E27FC236}">
                <a16:creationId xmlns:a16="http://schemas.microsoft.com/office/drawing/2014/main" id="{31848DB4-C4EC-4421-8C99-F35E7EF1E26B}"/>
              </a:ext>
            </a:extLst>
          </p:cNvPr>
          <p:cNvSpPr txBox="1"/>
          <p:nvPr/>
        </p:nvSpPr>
        <p:spPr>
          <a:xfrm>
            <a:off x="10713003" y="5110710"/>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3</a:t>
            </a:r>
            <a:endParaRPr lang="en-SG" sz="700" dirty="0"/>
          </a:p>
        </p:txBody>
      </p:sp>
      <p:sp>
        <p:nvSpPr>
          <p:cNvPr id="272" name="TextBox 271">
            <a:extLst>
              <a:ext uri="{FF2B5EF4-FFF2-40B4-BE49-F238E27FC236}">
                <a16:creationId xmlns:a16="http://schemas.microsoft.com/office/drawing/2014/main" id="{54ECA3FD-BC35-4F5A-8ACC-9240ACF3C0C8}"/>
              </a:ext>
            </a:extLst>
          </p:cNvPr>
          <p:cNvSpPr txBox="1"/>
          <p:nvPr/>
        </p:nvSpPr>
        <p:spPr>
          <a:xfrm>
            <a:off x="8654528" y="3812099"/>
            <a:ext cx="700833" cy="230832"/>
          </a:xfrm>
          <a:prstGeom prst="rect">
            <a:avLst/>
          </a:prstGeom>
          <a:noFill/>
        </p:spPr>
        <p:txBody>
          <a:bodyPr wrap="none" rtlCol="0">
            <a:spAutoFit/>
          </a:bodyPr>
          <a:lstStyle/>
          <a:p>
            <a:r>
              <a:rPr lang="en-US" altLang="zh-CN" sz="900" dirty="0"/>
              <a:t>Frequency </a:t>
            </a:r>
            <a:endParaRPr lang="en-SG" sz="900" dirty="0"/>
          </a:p>
        </p:txBody>
      </p:sp>
      <p:cxnSp>
        <p:nvCxnSpPr>
          <p:cNvPr id="273" name="Straight Connector 272">
            <a:extLst>
              <a:ext uri="{FF2B5EF4-FFF2-40B4-BE49-F238E27FC236}">
                <a16:creationId xmlns:a16="http://schemas.microsoft.com/office/drawing/2014/main" id="{A953CFDE-C7E6-44BF-A8AC-DD48A838CAA3}"/>
              </a:ext>
            </a:extLst>
          </p:cNvPr>
          <p:cNvCxnSpPr>
            <a:cxnSpLocks/>
          </p:cNvCxnSpPr>
          <p:nvPr/>
        </p:nvCxnSpPr>
        <p:spPr>
          <a:xfrm>
            <a:off x="10061159" y="4780674"/>
            <a:ext cx="651844" cy="0"/>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74" name="Straight Connector 273">
            <a:extLst>
              <a:ext uri="{FF2B5EF4-FFF2-40B4-BE49-F238E27FC236}">
                <a16:creationId xmlns:a16="http://schemas.microsoft.com/office/drawing/2014/main" id="{D1176DE8-571A-42D6-924F-FE3432B2CB02}"/>
              </a:ext>
            </a:extLst>
          </p:cNvPr>
          <p:cNvCxnSpPr>
            <a:cxnSpLocks/>
          </p:cNvCxnSpPr>
          <p:nvPr/>
        </p:nvCxnSpPr>
        <p:spPr>
          <a:xfrm>
            <a:off x="10061159" y="4619126"/>
            <a:ext cx="0" cy="98711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5" name="Straight Connector 274">
            <a:extLst>
              <a:ext uri="{FF2B5EF4-FFF2-40B4-BE49-F238E27FC236}">
                <a16:creationId xmlns:a16="http://schemas.microsoft.com/office/drawing/2014/main" id="{7CA13996-70B3-40A5-95EF-ED48572A0B39}"/>
              </a:ext>
            </a:extLst>
          </p:cNvPr>
          <p:cNvCxnSpPr>
            <a:cxnSpLocks/>
          </p:cNvCxnSpPr>
          <p:nvPr/>
        </p:nvCxnSpPr>
        <p:spPr>
          <a:xfrm>
            <a:off x="10713003" y="4626440"/>
            <a:ext cx="0" cy="77206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76" name="TextBox 275">
            <a:extLst>
              <a:ext uri="{FF2B5EF4-FFF2-40B4-BE49-F238E27FC236}">
                <a16:creationId xmlns:a16="http://schemas.microsoft.com/office/drawing/2014/main" id="{D464858B-A134-4F96-A3C9-920AEF44FBCE}"/>
              </a:ext>
            </a:extLst>
          </p:cNvPr>
          <p:cNvSpPr txBox="1"/>
          <p:nvPr/>
        </p:nvSpPr>
        <p:spPr>
          <a:xfrm>
            <a:off x="10193131" y="4558014"/>
            <a:ext cx="405880" cy="230832"/>
          </a:xfrm>
          <a:prstGeom prst="rect">
            <a:avLst/>
          </a:prstGeom>
          <a:noFill/>
        </p:spPr>
        <p:txBody>
          <a:bodyPr wrap="none" rtlCol="0">
            <a:spAutoFit/>
          </a:bodyPr>
          <a:lstStyle/>
          <a:p>
            <a:r>
              <a:rPr lang="en-US" altLang="zh-CN" sz="900" dirty="0"/>
              <a:t>1 </a:t>
            </a:r>
            <a:r>
              <a:rPr lang="en-US" altLang="zh-CN" sz="900" dirty="0" err="1"/>
              <a:t>ms</a:t>
            </a:r>
            <a:endParaRPr lang="en-SG" sz="900" dirty="0"/>
          </a:p>
        </p:txBody>
      </p:sp>
      <p:sp>
        <p:nvSpPr>
          <p:cNvPr id="277" name="TextBox 276">
            <a:extLst>
              <a:ext uri="{FF2B5EF4-FFF2-40B4-BE49-F238E27FC236}">
                <a16:creationId xmlns:a16="http://schemas.microsoft.com/office/drawing/2014/main" id="{22E78E35-3214-4C6A-90F6-DEA8C1064E2C}"/>
              </a:ext>
            </a:extLst>
          </p:cNvPr>
          <p:cNvSpPr txBox="1"/>
          <p:nvPr/>
        </p:nvSpPr>
        <p:spPr>
          <a:xfrm>
            <a:off x="2920800" y="5550770"/>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4</a:t>
            </a:r>
            <a:endParaRPr lang="en-SG" sz="700" dirty="0"/>
          </a:p>
        </p:txBody>
      </p:sp>
      <p:sp>
        <p:nvSpPr>
          <p:cNvPr id="278" name="TextBox 277">
            <a:extLst>
              <a:ext uri="{FF2B5EF4-FFF2-40B4-BE49-F238E27FC236}">
                <a16:creationId xmlns:a16="http://schemas.microsoft.com/office/drawing/2014/main" id="{DB8D815F-7783-47A1-B9FF-72C117BD4F3E}"/>
              </a:ext>
            </a:extLst>
          </p:cNvPr>
          <p:cNvSpPr txBox="1"/>
          <p:nvPr/>
        </p:nvSpPr>
        <p:spPr>
          <a:xfrm>
            <a:off x="7256819" y="5571217"/>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4</a:t>
            </a:r>
            <a:endParaRPr lang="en-SG" sz="700" dirty="0"/>
          </a:p>
        </p:txBody>
      </p:sp>
      <p:sp>
        <p:nvSpPr>
          <p:cNvPr id="283" name="TextBox 282">
            <a:extLst>
              <a:ext uri="{FF2B5EF4-FFF2-40B4-BE49-F238E27FC236}">
                <a16:creationId xmlns:a16="http://schemas.microsoft.com/office/drawing/2014/main" id="{C5B37AC0-A197-4B78-A7ED-CE7BD29507DF}"/>
              </a:ext>
            </a:extLst>
          </p:cNvPr>
          <p:cNvSpPr txBox="1"/>
          <p:nvPr/>
        </p:nvSpPr>
        <p:spPr>
          <a:xfrm>
            <a:off x="11296075" y="5604939"/>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4</a:t>
            </a:r>
            <a:endParaRPr lang="en-SG" sz="700" dirty="0"/>
          </a:p>
        </p:txBody>
      </p:sp>
    </p:spTree>
    <p:extLst>
      <p:ext uri="{BB962C8B-B14F-4D97-AF65-F5344CB8AC3E}">
        <p14:creationId xmlns:p14="http://schemas.microsoft.com/office/powerpoint/2010/main" val="2421130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1BECEB-6237-4F7D-B0F6-2DD4657C5356}"/>
              </a:ext>
            </a:extLst>
          </p:cNvPr>
          <p:cNvSpPr>
            <a:spLocks noGrp="1"/>
          </p:cNvSpPr>
          <p:nvPr>
            <p:ph idx="1"/>
          </p:nvPr>
        </p:nvSpPr>
        <p:spPr>
          <a:xfrm>
            <a:off x="914399" y="1344958"/>
            <a:ext cx="10363195" cy="4455422"/>
          </a:xfrm>
        </p:spPr>
        <p:txBody>
          <a:bodyPr/>
          <a:lstStyle/>
          <a:p>
            <a:r>
              <a:rPr lang="en-US" altLang="zh-CN" sz="1600" dirty="0">
                <a:solidFill>
                  <a:srgbClr val="C00000"/>
                </a:solidFill>
              </a:rPr>
              <a:t>Propose to reverse the order of channel usage when switching the sensing packet when the Channel Sequence Order field is 1.</a:t>
            </a:r>
          </a:p>
          <a:p>
            <a:r>
              <a:rPr lang="en-US" altLang="zh-CN" sz="1600" dirty="0"/>
              <a:t>N channels: 1.25*N transmissions (1 SHR and N/4 sensing segments in every sensing packet)</a:t>
            </a:r>
          </a:p>
          <a:p>
            <a:r>
              <a:rPr lang="en-US" altLang="zh-CN" sz="1600" dirty="0"/>
              <a:t>The Channel Sequence Order field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lang="en-US" altLang="zh-CN" dirty="0"/>
              <a:t>0: In-sequence channel order, </a:t>
            </a:r>
            <a:r>
              <a:rPr kumimoji="0" lang="en-US" altLang="zh-CN" b="0" i="0" u="none" strike="noStrike" kern="0" cap="none" spc="0" normalizeH="0" baseline="0" noProof="0" dirty="0">
                <a:ln>
                  <a:noFill/>
                </a:ln>
                <a:solidFill>
                  <a:srgbClr val="000000"/>
                </a:solidFill>
                <a:effectLst/>
                <a:uLnTx/>
                <a:uFillTx/>
                <a:latin typeface="Arial"/>
              </a:rPr>
              <a:t>the channel used for </a:t>
            </a:r>
            <a:r>
              <a:rPr kumimoji="0" lang="en-US" altLang="zh-CN" b="0" i="0" u="none" strike="noStrike" kern="0" cap="none" spc="0" normalizeH="0" baseline="0" noProof="0" dirty="0">
                <a:ln>
                  <a:noFill/>
                </a:ln>
                <a:effectLst/>
                <a:uLnTx/>
                <a:uFillTx/>
                <a:latin typeface="Arial"/>
              </a:rPr>
              <a:t>the p-</a:t>
            </a:r>
            <a:r>
              <a:rPr kumimoji="0" lang="en-US" altLang="zh-CN" b="0" i="0" u="none" strike="noStrike" kern="0" cap="none" spc="0" normalizeH="0" baseline="0" noProof="0" dirty="0" err="1">
                <a:ln>
                  <a:noFill/>
                </a:ln>
                <a:effectLst/>
                <a:uLnTx/>
                <a:uFillTx/>
                <a:latin typeface="Arial"/>
              </a:rPr>
              <a:t>th</a:t>
            </a:r>
            <a:r>
              <a:rPr kumimoji="0" lang="en-US" altLang="zh-CN" b="0" i="0" u="none" strike="noStrike" kern="0" cap="none" spc="0" normalizeH="0" baseline="0" noProof="0" dirty="0">
                <a:ln>
                  <a:noFill/>
                </a:ln>
                <a:effectLst/>
                <a:uLnTx/>
                <a:uFillTx/>
                <a:latin typeface="Arial"/>
              </a:rPr>
              <a:t> transmission is selected </a:t>
            </a:r>
            <a:r>
              <a:rPr kumimoji="0" lang="en-US" altLang="zh-CN" b="0" i="0" u="none" strike="noStrike" kern="0" cap="none" spc="0" normalizeH="0" baseline="0" noProof="0" dirty="0">
                <a:ln>
                  <a:noFill/>
                </a:ln>
                <a:solidFill>
                  <a:srgbClr val="000000"/>
                </a:solidFill>
                <a:effectLst/>
                <a:uLnTx/>
                <a:uFillTx/>
                <a:latin typeface="Arial"/>
              </a:rPr>
              <a:t>according to the formula:</a:t>
            </a:r>
          </a:p>
          <a:p>
            <a:pPr marL="400050" marR="0" lvl="1" indent="0" algn="ctr" defTabSz="914400" rtl="0" eaLnBrk="1" fontAlgn="base" latinLnBrk="0" hangingPunct="1">
              <a:lnSpc>
                <a:spcPct val="100000"/>
              </a:lnSpc>
              <a:spcBef>
                <a:spcPct val="20000"/>
              </a:spcBef>
              <a:spcAft>
                <a:spcPct val="0"/>
              </a:spcAft>
              <a:buClrTx/>
              <a:buSzTx/>
              <a:buFontTx/>
              <a:buNone/>
              <a:tabLst/>
              <a:defRPr/>
            </a:pPr>
            <a:r>
              <a:rPr kumimoji="0" lang="en-US" altLang="zh-CN" b="0" i="0" u="none" strike="noStrike" kern="0" cap="none" spc="0" normalizeH="0" baseline="0" noProof="0" dirty="0">
                <a:ln>
                  <a:noFill/>
                </a:ln>
                <a:solidFill>
                  <a:srgbClr val="C7000B"/>
                </a:solidFill>
                <a:effectLst/>
                <a:uLnTx/>
                <a:uFillTx/>
                <a:latin typeface="Arial"/>
              </a:rPr>
              <a:t>CH( q MOD (N) )</a:t>
            </a:r>
            <a:r>
              <a:rPr lang="en-SG" altLang="zh-CN" dirty="0">
                <a:solidFill>
                  <a:srgbClr val="C7000B"/>
                </a:solidFill>
                <a:latin typeface="Arial"/>
              </a:rPr>
              <a:t>,</a:t>
            </a:r>
          </a:p>
          <a:p>
            <a:pPr marL="400050" lvl="1" indent="0" algn="ctr">
              <a:buNone/>
              <a:defRPr/>
            </a:pPr>
            <a:r>
              <a:rPr lang="en-US" altLang="zh-CN" dirty="0">
                <a:solidFill>
                  <a:srgbClr val="C00000"/>
                </a:solidFill>
              </a:rPr>
              <a:t>q= 4*(p DIV(5))+((p MOD(5)) MOD(4)), </a:t>
            </a:r>
          </a:p>
          <a:p>
            <a:pPr marL="400050" lvl="1" indent="0" algn="ctr">
              <a:buNone/>
              <a:defRPr/>
            </a:pPr>
            <a:r>
              <a:rPr lang="en-US" altLang="zh-CN" dirty="0">
                <a:solidFill>
                  <a:srgbClr val="C00000"/>
                </a:solidFill>
              </a:rPr>
              <a:t>p=0:1.25*N-1</a:t>
            </a:r>
            <a:endParaRPr lang="en-US" altLang="zh-CN" dirty="0"/>
          </a:p>
          <a:p>
            <a:pPr lvl="1"/>
            <a:r>
              <a:rPr lang="en-US" altLang="zh-CN" dirty="0"/>
              <a:t>1: Out-of-sequence channel order, the channel used for the p-</a:t>
            </a:r>
            <a:r>
              <a:rPr lang="en-US" altLang="zh-CN" dirty="0" err="1"/>
              <a:t>th</a:t>
            </a:r>
            <a:r>
              <a:rPr lang="en-US" altLang="zh-CN" dirty="0"/>
              <a:t> transmission is selected according to the formula:</a:t>
            </a:r>
          </a:p>
          <a:p>
            <a:pPr marL="400050" lvl="1" indent="0" algn="ctr">
              <a:buNone/>
            </a:pPr>
            <a:r>
              <a:rPr lang="en-US" altLang="zh-CN" dirty="0">
                <a:solidFill>
                  <a:srgbClr val="C00000"/>
                </a:solidFill>
              </a:rPr>
              <a:t>CH( ((q × OF) MOD (N)) + ((q × OF) DIV (N)) ), </a:t>
            </a:r>
          </a:p>
          <a:p>
            <a:pPr marL="400050" lvl="1" indent="0" algn="ctr">
              <a:buNone/>
            </a:pPr>
            <a:r>
              <a:rPr lang="en-US" altLang="zh-CN" dirty="0">
                <a:solidFill>
                  <a:srgbClr val="C00000"/>
                </a:solidFill>
              </a:rPr>
              <a:t>q= 4*(p DIV(5))+((p MOD(5)) MOD(4)), if (p DIV(5)) is odd,</a:t>
            </a:r>
          </a:p>
          <a:p>
            <a:pPr marL="400050" lvl="1" indent="0" algn="ctr">
              <a:buNone/>
            </a:pPr>
            <a:r>
              <a:rPr lang="en-US" altLang="zh-CN" dirty="0">
                <a:solidFill>
                  <a:srgbClr val="C00000"/>
                </a:solidFill>
              </a:rPr>
              <a:t>q= 4*(p DIV(5))+ 3-((p MOD(5)) MOD(4)), if (p DIV(5)) is even,</a:t>
            </a:r>
          </a:p>
          <a:p>
            <a:pPr marL="400050" lvl="1" indent="0" algn="ctr">
              <a:buNone/>
            </a:pPr>
            <a:r>
              <a:rPr lang="en-US" altLang="zh-CN" dirty="0">
                <a:solidFill>
                  <a:srgbClr val="C00000"/>
                </a:solidFill>
              </a:rPr>
              <a:t>p=0:1.25*N-1</a:t>
            </a:r>
          </a:p>
        </p:txBody>
      </p:sp>
      <p:sp>
        <p:nvSpPr>
          <p:cNvPr id="2" name="Title 1">
            <a:extLst>
              <a:ext uri="{FF2B5EF4-FFF2-40B4-BE49-F238E27FC236}">
                <a16:creationId xmlns:a16="http://schemas.microsoft.com/office/drawing/2014/main" id="{E06FE0CD-C132-4523-B2EB-673B27474BE3}"/>
              </a:ext>
            </a:extLst>
          </p:cNvPr>
          <p:cNvSpPr>
            <a:spLocks noGrp="1"/>
          </p:cNvSpPr>
          <p:nvPr>
            <p:ph type="title"/>
          </p:nvPr>
        </p:nvSpPr>
        <p:spPr>
          <a:xfrm>
            <a:off x="839416" y="685800"/>
            <a:ext cx="10510192" cy="582958"/>
          </a:xfrm>
        </p:spPr>
        <p:txBody>
          <a:bodyPr/>
          <a:lstStyle/>
          <a:p>
            <a:r>
              <a:rPr lang="en-US" dirty="0"/>
              <a:t>Aspect 2: Combination of intra-packet and inter-packet</a:t>
            </a:r>
          </a:p>
        </p:txBody>
      </p:sp>
      <p:sp>
        <p:nvSpPr>
          <p:cNvPr id="4" name="Date Placeholder 3">
            <a:extLst>
              <a:ext uri="{FF2B5EF4-FFF2-40B4-BE49-F238E27FC236}">
                <a16:creationId xmlns:a16="http://schemas.microsoft.com/office/drawing/2014/main" id="{5E4464C5-9184-457F-84F9-F903F515977C}"/>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99A1E40E-6F4F-4F72-AC1A-59E73367892D}"/>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7DEA497E-2F34-46E3-AB63-4B8DBB9A87A0}"/>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6</a:t>
            </a:fld>
            <a:endParaRPr lang="en-US" altLang="en-US" dirty="0"/>
          </a:p>
        </p:txBody>
      </p:sp>
      <p:sp>
        <p:nvSpPr>
          <p:cNvPr id="78" name="TextBox 77">
            <a:extLst>
              <a:ext uri="{FF2B5EF4-FFF2-40B4-BE49-F238E27FC236}">
                <a16:creationId xmlns:a16="http://schemas.microsoft.com/office/drawing/2014/main" id="{B8104918-B808-4934-9575-F4331D46C94D}"/>
              </a:ext>
            </a:extLst>
          </p:cNvPr>
          <p:cNvSpPr txBox="1"/>
          <p:nvPr/>
        </p:nvSpPr>
        <p:spPr>
          <a:xfrm>
            <a:off x="9816713" y="6260790"/>
            <a:ext cx="505267" cy="230832"/>
          </a:xfrm>
          <a:prstGeom prst="rect">
            <a:avLst/>
          </a:prstGeom>
          <a:noFill/>
        </p:spPr>
        <p:txBody>
          <a:bodyPr wrap="none" rtlCol="0">
            <a:spAutoFit/>
          </a:bodyPr>
          <a:lstStyle/>
          <a:p>
            <a:r>
              <a:rPr lang="en-US" altLang="zh-CN" sz="900" dirty="0"/>
              <a:t>Time  </a:t>
            </a:r>
            <a:endParaRPr lang="en-SG" sz="900" dirty="0"/>
          </a:p>
        </p:txBody>
      </p:sp>
    </p:spTree>
    <p:extLst>
      <p:ext uri="{BB962C8B-B14F-4D97-AF65-F5344CB8AC3E}">
        <p14:creationId xmlns:p14="http://schemas.microsoft.com/office/powerpoint/2010/main" val="4019874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FE0CD-C132-4523-B2EB-673B27474BE3}"/>
              </a:ext>
            </a:extLst>
          </p:cNvPr>
          <p:cNvSpPr>
            <a:spLocks noGrp="1"/>
          </p:cNvSpPr>
          <p:nvPr>
            <p:ph type="title"/>
          </p:nvPr>
        </p:nvSpPr>
        <p:spPr>
          <a:xfrm>
            <a:off x="839416" y="685800"/>
            <a:ext cx="10510192" cy="582958"/>
          </a:xfrm>
        </p:spPr>
        <p:txBody>
          <a:bodyPr/>
          <a:lstStyle/>
          <a:p>
            <a:r>
              <a:rPr lang="en-US" dirty="0"/>
              <a:t>Aspect 2: </a:t>
            </a:r>
            <a:r>
              <a:rPr lang="en-US" altLang="zh-CN" dirty="0"/>
              <a:t>Examples</a:t>
            </a:r>
            <a:endParaRPr lang="en-US" dirty="0"/>
          </a:p>
        </p:txBody>
      </p:sp>
      <p:sp>
        <p:nvSpPr>
          <p:cNvPr id="4" name="Date Placeholder 3">
            <a:extLst>
              <a:ext uri="{FF2B5EF4-FFF2-40B4-BE49-F238E27FC236}">
                <a16:creationId xmlns:a16="http://schemas.microsoft.com/office/drawing/2014/main" id="{5E4464C5-9184-457F-84F9-F903F515977C}"/>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99A1E40E-6F4F-4F72-AC1A-59E73367892D}"/>
              </a:ext>
            </a:extLst>
          </p:cNvPr>
          <p:cNvSpPr>
            <a:spLocks noGrp="1"/>
          </p:cNvSpPr>
          <p:nvPr>
            <p:ph type="ftr" sz="quarter" idx="11"/>
          </p:nvPr>
        </p:nvSpPr>
        <p:spPr/>
        <p:txBody>
          <a:bodyPr/>
          <a:lstStyle/>
          <a:p>
            <a:r>
              <a:rPr lang="en-US" altLang="en-US" dirty="0"/>
              <a:t>Panpan Li, Huawei</a:t>
            </a:r>
          </a:p>
        </p:txBody>
      </p:sp>
      <p:sp>
        <p:nvSpPr>
          <p:cNvPr id="6" name="Slide Number Placeholder 5">
            <a:extLst>
              <a:ext uri="{FF2B5EF4-FFF2-40B4-BE49-F238E27FC236}">
                <a16:creationId xmlns:a16="http://schemas.microsoft.com/office/drawing/2014/main" id="{7DEA497E-2F34-46E3-AB63-4B8DBB9A87A0}"/>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7</a:t>
            </a:fld>
            <a:endParaRPr lang="en-US" altLang="en-US" dirty="0"/>
          </a:p>
        </p:txBody>
      </p:sp>
      <p:sp>
        <p:nvSpPr>
          <p:cNvPr id="78" name="TextBox 77">
            <a:extLst>
              <a:ext uri="{FF2B5EF4-FFF2-40B4-BE49-F238E27FC236}">
                <a16:creationId xmlns:a16="http://schemas.microsoft.com/office/drawing/2014/main" id="{B8104918-B808-4934-9575-F4331D46C94D}"/>
              </a:ext>
            </a:extLst>
          </p:cNvPr>
          <p:cNvSpPr txBox="1"/>
          <p:nvPr/>
        </p:nvSpPr>
        <p:spPr>
          <a:xfrm>
            <a:off x="5465872" y="6006480"/>
            <a:ext cx="505267" cy="230832"/>
          </a:xfrm>
          <a:prstGeom prst="rect">
            <a:avLst/>
          </a:prstGeom>
          <a:noFill/>
        </p:spPr>
        <p:txBody>
          <a:bodyPr wrap="none" rtlCol="0">
            <a:spAutoFit/>
          </a:bodyPr>
          <a:lstStyle/>
          <a:p>
            <a:r>
              <a:rPr lang="en-US" altLang="zh-CN" sz="900" dirty="0"/>
              <a:t>Time  </a:t>
            </a:r>
            <a:endParaRPr lang="en-SG" sz="900" dirty="0"/>
          </a:p>
        </p:txBody>
      </p:sp>
      <p:cxnSp>
        <p:nvCxnSpPr>
          <p:cNvPr id="8" name="Straight Arrow Connector 7">
            <a:extLst>
              <a:ext uri="{FF2B5EF4-FFF2-40B4-BE49-F238E27FC236}">
                <a16:creationId xmlns:a16="http://schemas.microsoft.com/office/drawing/2014/main" id="{DA63604C-2C66-4CE0-BB7D-568F10F9C8BF}"/>
              </a:ext>
            </a:extLst>
          </p:cNvPr>
          <p:cNvCxnSpPr>
            <a:cxnSpLocks/>
          </p:cNvCxnSpPr>
          <p:nvPr/>
        </p:nvCxnSpPr>
        <p:spPr>
          <a:xfrm>
            <a:off x="441307" y="5970458"/>
            <a:ext cx="540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B0A3320C-8BF7-4070-BD2E-214AECD79BD3}"/>
              </a:ext>
            </a:extLst>
          </p:cNvPr>
          <p:cNvCxnSpPr>
            <a:cxnSpLocks/>
          </p:cNvCxnSpPr>
          <p:nvPr/>
        </p:nvCxnSpPr>
        <p:spPr>
          <a:xfrm>
            <a:off x="441307" y="535041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82F518C-B380-4971-BE9A-3A64DA795EDD}"/>
              </a:ext>
            </a:extLst>
          </p:cNvPr>
          <p:cNvCxnSpPr>
            <a:cxnSpLocks/>
          </p:cNvCxnSpPr>
          <p:nvPr/>
        </p:nvCxnSpPr>
        <p:spPr>
          <a:xfrm>
            <a:off x="441307" y="547442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0CFFBC0E-2222-4395-99C2-3561AE46C510}"/>
              </a:ext>
            </a:extLst>
          </p:cNvPr>
          <p:cNvCxnSpPr>
            <a:cxnSpLocks/>
          </p:cNvCxnSpPr>
          <p:nvPr/>
        </p:nvCxnSpPr>
        <p:spPr>
          <a:xfrm>
            <a:off x="441307" y="559843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367A4909-128F-4443-AC16-090508FF5C0B}"/>
              </a:ext>
            </a:extLst>
          </p:cNvPr>
          <p:cNvCxnSpPr>
            <a:cxnSpLocks/>
          </p:cNvCxnSpPr>
          <p:nvPr/>
        </p:nvCxnSpPr>
        <p:spPr>
          <a:xfrm>
            <a:off x="441307" y="572244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E8392F5-CB67-408E-A0AB-6673923FE777}"/>
              </a:ext>
            </a:extLst>
          </p:cNvPr>
          <p:cNvCxnSpPr>
            <a:cxnSpLocks/>
          </p:cNvCxnSpPr>
          <p:nvPr/>
        </p:nvCxnSpPr>
        <p:spPr>
          <a:xfrm>
            <a:off x="441307" y="324222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AFE9478-9B74-44E0-A6FE-AFCC6C0A0D81}"/>
              </a:ext>
            </a:extLst>
          </p:cNvPr>
          <p:cNvCxnSpPr>
            <a:cxnSpLocks/>
          </p:cNvCxnSpPr>
          <p:nvPr/>
        </p:nvCxnSpPr>
        <p:spPr>
          <a:xfrm>
            <a:off x="441307" y="349024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CCE19FE-78D3-43DC-9EF1-36406203441A}"/>
              </a:ext>
            </a:extLst>
          </p:cNvPr>
          <p:cNvCxnSpPr>
            <a:cxnSpLocks/>
          </p:cNvCxnSpPr>
          <p:nvPr/>
        </p:nvCxnSpPr>
        <p:spPr>
          <a:xfrm>
            <a:off x="441307" y="398629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827C169A-7348-48E2-A9DA-D498A4021541}"/>
              </a:ext>
            </a:extLst>
          </p:cNvPr>
          <p:cNvCxnSpPr>
            <a:cxnSpLocks/>
          </p:cNvCxnSpPr>
          <p:nvPr/>
        </p:nvCxnSpPr>
        <p:spPr>
          <a:xfrm>
            <a:off x="441307" y="473035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6F9E06ED-EDE0-4567-A28E-1DB7EFA19462}"/>
              </a:ext>
            </a:extLst>
          </p:cNvPr>
          <p:cNvCxnSpPr>
            <a:cxnSpLocks/>
          </p:cNvCxnSpPr>
          <p:nvPr/>
        </p:nvCxnSpPr>
        <p:spPr>
          <a:xfrm>
            <a:off x="441307" y="497837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181B6BE4-4945-4DEC-8613-C919D79F99A4}"/>
              </a:ext>
            </a:extLst>
          </p:cNvPr>
          <p:cNvCxnSpPr>
            <a:cxnSpLocks/>
          </p:cNvCxnSpPr>
          <p:nvPr/>
        </p:nvCxnSpPr>
        <p:spPr>
          <a:xfrm>
            <a:off x="441307" y="510239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650E58-BD66-4641-9B5D-843CE0263DF6}"/>
              </a:ext>
            </a:extLst>
          </p:cNvPr>
          <p:cNvCxnSpPr>
            <a:cxnSpLocks/>
          </p:cNvCxnSpPr>
          <p:nvPr/>
        </p:nvCxnSpPr>
        <p:spPr>
          <a:xfrm>
            <a:off x="441307" y="522640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A371ABF0-AB09-4309-AB85-C2BCA2738C99}"/>
              </a:ext>
            </a:extLst>
          </p:cNvPr>
          <p:cNvCxnSpPr>
            <a:cxnSpLocks/>
          </p:cNvCxnSpPr>
          <p:nvPr/>
        </p:nvCxnSpPr>
        <p:spPr>
          <a:xfrm flipV="1">
            <a:off x="440467" y="2550458"/>
            <a:ext cx="0" cy="342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7E5A2CCF-B2FE-416F-97A3-3FB1F6F63B23}"/>
              </a:ext>
            </a:extLst>
          </p:cNvPr>
          <p:cNvCxnSpPr>
            <a:cxnSpLocks/>
          </p:cNvCxnSpPr>
          <p:nvPr/>
        </p:nvCxnSpPr>
        <p:spPr>
          <a:xfrm>
            <a:off x="441307" y="584645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B6FF5FF-9350-4319-A0CC-1281BC915984}"/>
              </a:ext>
            </a:extLst>
          </p:cNvPr>
          <p:cNvCxnSpPr>
            <a:cxnSpLocks/>
          </p:cNvCxnSpPr>
          <p:nvPr/>
        </p:nvCxnSpPr>
        <p:spPr>
          <a:xfrm>
            <a:off x="441307" y="373826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4363CD6-43F6-46B0-B946-9746EA0D7621}"/>
              </a:ext>
            </a:extLst>
          </p:cNvPr>
          <p:cNvCxnSpPr>
            <a:cxnSpLocks/>
          </p:cNvCxnSpPr>
          <p:nvPr/>
        </p:nvCxnSpPr>
        <p:spPr>
          <a:xfrm>
            <a:off x="441307" y="423431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49FE9F1E-A090-4BDC-A870-EA8DEB470723}"/>
              </a:ext>
            </a:extLst>
          </p:cNvPr>
          <p:cNvCxnSpPr>
            <a:cxnSpLocks/>
          </p:cNvCxnSpPr>
          <p:nvPr/>
        </p:nvCxnSpPr>
        <p:spPr>
          <a:xfrm>
            <a:off x="441307" y="448233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0ECB401D-CAAB-41F4-A5BF-8FB55E45D0DF}"/>
              </a:ext>
            </a:extLst>
          </p:cNvPr>
          <p:cNvSpPr txBox="1"/>
          <p:nvPr/>
        </p:nvSpPr>
        <p:spPr>
          <a:xfrm>
            <a:off x="119336" y="5618022"/>
            <a:ext cx="415498" cy="230832"/>
          </a:xfrm>
          <a:prstGeom prst="rect">
            <a:avLst/>
          </a:prstGeom>
          <a:noFill/>
        </p:spPr>
        <p:txBody>
          <a:bodyPr wrap="none" rtlCol="0">
            <a:spAutoFit/>
          </a:bodyPr>
          <a:lstStyle/>
          <a:p>
            <a:r>
              <a:rPr lang="en-US" altLang="zh-CN" sz="900" dirty="0"/>
              <a:t>CH0</a:t>
            </a:r>
            <a:endParaRPr lang="en-SG" sz="900" dirty="0"/>
          </a:p>
        </p:txBody>
      </p:sp>
      <p:sp>
        <p:nvSpPr>
          <p:cNvPr id="26" name="TextBox 25">
            <a:extLst>
              <a:ext uri="{FF2B5EF4-FFF2-40B4-BE49-F238E27FC236}">
                <a16:creationId xmlns:a16="http://schemas.microsoft.com/office/drawing/2014/main" id="{7A13D7AB-0842-4976-B4AA-C6867165329F}"/>
              </a:ext>
            </a:extLst>
          </p:cNvPr>
          <p:cNvSpPr txBox="1"/>
          <p:nvPr/>
        </p:nvSpPr>
        <p:spPr>
          <a:xfrm>
            <a:off x="119336" y="4115644"/>
            <a:ext cx="415498" cy="230832"/>
          </a:xfrm>
          <a:prstGeom prst="rect">
            <a:avLst/>
          </a:prstGeom>
          <a:noFill/>
        </p:spPr>
        <p:txBody>
          <a:bodyPr wrap="none" rtlCol="0">
            <a:spAutoFit/>
          </a:bodyPr>
          <a:lstStyle/>
          <a:p>
            <a:r>
              <a:rPr lang="en-US" altLang="zh-CN" sz="900" dirty="0"/>
              <a:t>CH4</a:t>
            </a:r>
            <a:endParaRPr lang="en-SG" sz="900" dirty="0"/>
          </a:p>
        </p:txBody>
      </p:sp>
      <p:sp>
        <p:nvSpPr>
          <p:cNvPr id="27" name="TextBox 26">
            <a:extLst>
              <a:ext uri="{FF2B5EF4-FFF2-40B4-BE49-F238E27FC236}">
                <a16:creationId xmlns:a16="http://schemas.microsoft.com/office/drawing/2014/main" id="{E291E164-D3B8-444F-9BA9-E323B1D72AF3}"/>
              </a:ext>
            </a:extLst>
          </p:cNvPr>
          <p:cNvSpPr txBox="1"/>
          <p:nvPr/>
        </p:nvSpPr>
        <p:spPr>
          <a:xfrm>
            <a:off x="119336" y="4866832"/>
            <a:ext cx="415498" cy="230832"/>
          </a:xfrm>
          <a:prstGeom prst="rect">
            <a:avLst/>
          </a:prstGeom>
          <a:noFill/>
        </p:spPr>
        <p:txBody>
          <a:bodyPr wrap="none" rtlCol="0">
            <a:spAutoFit/>
          </a:bodyPr>
          <a:lstStyle/>
          <a:p>
            <a:r>
              <a:rPr lang="en-US" altLang="zh-CN" sz="900" dirty="0"/>
              <a:t>CH2</a:t>
            </a:r>
            <a:endParaRPr lang="en-SG" sz="900" dirty="0"/>
          </a:p>
        </p:txBody>
      </p:sp>
      <p:sp>
        <p:nvSpPr>
          <p:cNvPr id="28" name="TextBox 27">
            <a:extLst>
              <a:ext uri="{FF2B5EF4-FFF2-40B4-BE49-F238E27FC236}">
                <a16:creationId xmlns:a16="http://schemas.microsoft.com/office/drawing/2014/main" id="{8A277476-87C7-4E46-8235-267AB8A5B147}"/>
              </a:ext>
            </a:extLst>
          </p:cNvPr>
          <p:cNvSpPr txBox="1"/>
          <p:nvPr/>
        </p:nvSpPr>
        <p:spPr>
          <a:xfrm>
            <a:off x="119336" y="4491238"/>
            <a:ext cx="415498" cy="230832"/>
          </a:xfrm>
          <a:prstGeom prst="rect">
            <a:avLst/>
          </a:prstGeom>
          <a:noFill/>
        </p:spPr>
        <p:txBody>
          <a:bodyPr wrap="none" rtlCol="0">
            <a:spAutoFit/>
          </a:bodyPr>
          <a:lstStyle/>
          <a:p>
            <a:r>
              <a:rPr lang="en-US" altLang="zh-CN" sz="900" dirty="0"/>
              <a:t>CH3</a:t>
            </a:r>
            <a:endParaRPr lang="en-SG" sz="900" dirty="0"/>
          </a:p>
        </p:txBody>
      </p:sp>
      <p:sp>
        <p:nvSpPr>
          <p:cNvPr id="29" name="TextBox 28">
            <a:extLst>
              <a:ext uri="{FF2B5EF4-FFF2-40B4-BE49-F238E27FC236}">
                <a16:creationId xmlns:a16="http://schemas.microsoft.com/office/drawing/2014/main" id="{7B0E360E-9820-4AF5-96DE-4CBC57F8A106}"/>
              </a:ext>
            </a:extLst>
          </p:cNvPr>
          <p:cNvSpPr txBox="1"/>
          <p:nvPr/>
        </p:nvSpPr>
        <p:spPr>
          <a:xfrm>
            <a:off x="119336" y="3740050"/>
            <a:ext cx="415498" cy="230832"/>
          </a:xfrm>
          <a:prstGeom prst="rect">
            <a:avLst/>
          </a:prstGeom>
          <a:noFill/>
        </p:spPr>
        <p:txBody>
          <a:bodyPr wrap="none" rtlCol="0">
            <a:spAutoFit/>
          </a:bodyPr>
          <a:lstStyle/>
          <a:p>
            <a:r>
              <a:rPr lang="en-US" altLang="zh-CN" sz="900" dirty="0"/>
              <a:t>CH5</a:t>
            </a:r>
            <a:endParaRPr lang="en-SG" sz="900" dirty="0"/>
          </a:p>
        </p:txBody>
      </p:sp>
      <p:sp>
        <p:nvSpPr>
          <p:cNvPr id="30" name="TextBox 29">
            <a:extLst>
              <a:ext uri="{FF2B5EF4-FFF2-40B4-BE49-F238E27FC236}">
                <a16:creationId xmlns:a16="http://schemas.microsoft.com/office/drawing/2014/main" id="{065B1929-1A61-4871-9223-F3D0624D291F}"/>
              </a:ext>
            </a:extLst>
          </p:cNvPr>
          <p:cNvSpPr txBox="1"/>
          <p:nvPr/>
        </p:nvSpPr>
        <p:spPr>
          <a:xfrm>
            <a:off x="119336" y="5242426"/>
            <a:ext cx="415498" cy="230832"/>
          </a:xfrm>
          <a:prstGeom prst="rect">
            <a:avLst/>
          </a:prstGeom>
          <a:noFill/>
        </p:spPr>
        <p:txBody>
          <a:bodyPr wrap="none" rtlCol="0">
            <a:spAutoFit/>
          </a:bodyPr>
          <a:lstStyle/>
          <a:p>
            <a:r>
              <a:rPr lang="en-US" altLang="zh-CN" sz="900" dirty="0"/>
              <a:t>CH1</a:t>
            </a:r>
            <a:endParaRPr lang="en-SG" sz="900" dirty="0"/>
          </a:p>
        </p:txBody>
      </p:sp>
      <p:sp>
        <p:nvSpPr>
          <p:cNvPr id="31" name="TextBox 30">
            <a:extLst>
              <a:ext uri="{FF2B5EF4-FFF2-40B4-BE49-F238E27FC236}">
                <a16:creationId xmlns:a16="http://schemas.microsoft.com/office/drawing/2014/main" id="{6C4EFA61-8C73-4626-B0FA-1CF7D5CEBD84}"/>
              </a:ext>
            </a:extLst>
          </p:cNvPr>
          <p:cNvSpPr txBox="1"/>
          <p:nvPr/>
        </p:nvSpPr>
        <p:spPr>
          <a:xfrm>
            <a:off x="474032" y="2494492"/>
            <a:ext cx="700833" cy="230832"/>
          </a:xfrm>
          <a:prstGeom prst="rect">
            <a:avLst/>
          </a:prstGeom>
          <a:noFill/>
        </p:spPr>
        <p:txBody>
          <a:bodyPr wrap="none" rtlCol="0">
            <a:spAutoFit/>
          </a:bodyPr>
          <a:lstStyle/>
          <a:p>
            <a:r>
              <a:rPr lang="en-US" altLang="zh-CN" sz="900" dirty="0"/>
              <a:t>Frequency </a:t>
            </a:r>
            <a:endParaRPr lang="en-SG" sz="900" dirty="0"/>
          </a:p>
        </p:txBody>
      </p:sp>
      <p:sp>
        <p:nvSpPr>
          <p:cNvPr id="32" name="TextBox 31">
            <a:extLst>
              <a:ext uri="{FF2B5EF4-FFF2-40B4-BE49-F238E27FC236}">
                <a16:creationId xmlns:a16="http://schemas.microsoft.com/office/drawing/2014/main" id="{511E3654-45E5-4A67-BF6C-767FF99808AD}"/>
              </a:ext>
            </a:extLst>
          </p:cNvPr>
          <p:cNvSpPr txBox="1"/>
          <p:nvPr/>
        </p:nvSpPr>
        <p:spPr>
          <a:xfrm>
            <a:off x="1016598" y="5104031"/>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33" name="TextBox 32">
            <a:extLst>
              <a:ext uri="{FF2B5EF4-FFF2-40B4-BE49-F238E27FC236}">
                <a16:creationId xmlns:a16="http://schemas.microsoft.com/office/drawing/2014/main" id="{D00B34BE-9FE5-4A11-AD68-49556EB4C691}"/>
              </a:ext>
            </a:extLst>
          </p:cNvPr>
          <p:cNvSpPr txBox="1"/>
          <p:nvPr/>
        </p:nvSpPr>
        <p:spPr>
          <a:xfrm>
            <a:off x="1587978" y="4852031"/>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cxnSp>
        <p:nvCxnSpPr>
          <p:cNvPr id="34" name="Straight Arrow Connector 33">
            <a:extLst>
              <a:ext uri="{FF2B5EF4-FFF2-40B4-BE49-F238E27FC236}">
                <a16:creationId xmlns:a16="http://schemas.microsoft.com/office/drawing/2014/main" id="{6AB8B4DF-B7F2-4C82-8ED0-EBAC10974AA5}"/>
              </a:ext>
            </a:extLst>
          </p:cNvPr>
          <p:cNvCxnSpPr>
            <a:cxnSpLocks/>
          </p:cNvCxnSpPr>
          <p:nvPr/>
        </p:nvCxnSpPr>
        <p:spPr>
          <a:xfrm>
            <a:off x="441307" y="299420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77740E00-B94B-4BF3-B5A0-38E018398D06}"/>
              </a:ext>
            </a:extLst>
          </p:cNvPr>
          <p:cNvCxnSpPr>
            <a:cxnSpLocks/>
          </p:cNvCxnSpPr>
          <p:nvPr/>
        </p:nvCxnSpPr>
        <p:spPr>
          <a:xfrm>
            <a:off x="441307" y="287019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B61B2ABB-0498-4A0F-B2CC-2323680A01A4}"/>
              </a:ext>
            </a:extLst>
          </p:cNvPr>
          <p:cNvCxnSpPr>
            <a:cxnSpLocks/>
          </p:cNvCxnSpPr>
          <p:nvPr/>
        </p:nvCxnSpPr>
        <p:spPr>
          <a:xfrm>
            <a:off x="441307" y="485436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D6F75662-4948-40BC-A048-8825B206C47A}"/>
              </a:ext>
            </a:extLst>
          </p:cNvPr>
          <p:cNvCxnSpPr>
            <a:cxnSpLocks/>
          </p:cNvCxnSpPr>
          <p:nvPr/>
        </p:nvCxnSpPr>
        <p:spPr>
          <a:xfrm>
            <a:off x="441307" y="311821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68F09695-801A-40D4-8255-8A0607856559}"/>
              </a:ext>
            </a:extLst>
          </p:cNvPr>
          <p:cNvCxnSpPr>
            <a:cxnSpLocks/>
          </p:cNvCxnSpPr>
          <p:nvPr/>
        </p:nvCxnSpPr>
        <p:spPr>
          <a:xfrm>
            <a:off x="441307" y="336623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C5DAC12F-3A59-462E-B7B7-F895EF155AE7}"/>
              </a:ext>
            </a:extLst>
          </p:cNvPr>
          <p:cNvCxnSpPr>
            <a:cxnSpLocks/>
          </p:cNvCxnSpPr>
          <p:nvPr/>
        </p:nvCxnSpPr>
        <p:spPr>
          <a:xfrm>
            <a:off x="441307" y="361425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48BA470-6253-44B5-92D1-8B1364CAB0EE}"/>
              </a:ext>
            </a:extLst>
          </p:cNvPr>
          <p:cNvCxnSpPr>
            <a:cxnSpLocks/>
          </p:cNvCxnSpPr>
          <p:nvPr/>
        </p:nvCxnSpPr>
        <p:spPr>
          <a:xfrm>
            <a:off x="441307" y="386228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2352ABF2-2498-4F80-84CB-F139E8C91796}"/>
              </a:ext>
            </a:extLst>
          </p:cNvPr>
          <p:cNvCxnSpPr>
            <a:cxnSpLocks/>
          </p:cNvCxnSpPr>
          <p:nvPr/>
        </p:nvCxnSpPr>
        <p:spPr>
          <a:xfrm>
            <a:off x="441307" y="411030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B96FD0E0-DB1F-45F8-8A7F-77B4A167561D}"/>
              </a:ext>
            </a:extLst>
          </p:cNvPr>
          <p:cNvCxnSpPr>
            <a:cxnSpLocks/>
          </p:cNvCxnSpPr>
          <p:nvPr/>
        </p:nvCxnSpPr>
        <p:spPr>
          <a:xfrm>
            <a:off x="441307" y="435832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2126EB5B-B409-4643-B176-017408344D35}"/>
              </a:ext>
            </a:extLst>
          </p:cNvPr>
          <p:cNvCxnSpPr>
            <a:cxnSpLocks/>
          </p:cNvCxnSpPr>
          <p:nvPr/>
        </p:nvCxnSpPr>
        <p:spPr>
          <a:xfrm>
            <a:off x="441307" y="460634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6ABD2133-9D4C-4874-A8D7-9E7A1FE83ABF}"/>
              </a:ext>
            </a:extLst>
          </p:cNvPr>
          <p:cNvSpPr txBox="1"/>
          <p:nvPr/>
        </p:nvSpPr>
        <p:spPr>
          <a:xfrm>
            <a:off x="5296216" y="4116696"/>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45" name="TextBox 44">
            <a:extLst>
              <a:ext uri="{FF2B5EF4-FFF2-40B4-BE49-F238E27FC236}">
                <a16:creationId xmlns:a16="http://schemas.microsoft.com/office/drawing/2014/main" id="{29544E0A-022F-48FB-B473-802BD7D3C96B}"/>
              </a:ext>
            </a:extLst>
          </p:cNvPr>
          <p:cNvSpPr txBox="1"/>
          <p:nvPr/>
        </p:nvSpPr>
        <p:spPr>
          <a:xfrm>
            <a:off x="2127365" y="4482492"/>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46" name="TextBox 45">
            <a:extLst>
              <a:ext uri="{FF2B5EF4-FFF2-40B4-BE49-F238E27FC236}">
                <a16:creationId xmlns:a16="http://schemas.microsoft.com/office/drawing/2014/main" id="{E492356F-1224-4F25-BECB-325703698083}"/>
              </a:ext>
            </a:extLst>
          </p:cNvPr>
          <p:cNvSpPr txBox="1"/>
          <p:nvPr/>
        </p:nvSpPr>
        <p:spPr>
          <a:xfrm>
            <a:off x="3713160" y="372637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47" name="TextBox 46">
            <a:extLst>
              <a:ext uri="{FF2B5EF4-FFF2-40B4-BE49-F238E27FC236}">
                <a16:creationId xmlns:a16="http://schemas.microsoft.com/office/drawing/2014/main" id="{26D6C51F-D870-4A09-85E4-E98B7AB74B4C}"/>
              </a:ext>
            </a:extLst>
          </p:cNvPr>
          <p:cNvSpPr txBox="1"/>
          <p:nvPr/>
        </p:nvSpPr>
        <p:spPr>
          <a:xfrm>
            <a:off x="4242881" y="3362216"/>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48" name="TextBox 47">
            <a:extLst>
              <a:ext uri="{FF2B5EF4-FFF2-40B4-BE49-F238E27FC236}">
                <a16:creationId xmlns:a16="http://schemas.microsoft.com/office/drawing/2014/main" id="{9C459ABC-924B-47DD-A409-E676D5823A5E}"/>
              </a:ext>
            </a:extLst>
          </p:cNvPr>
          <p:cNvSpPr txBox="1"/>
          <p:nvPr/>
        </p:nvSpPr>
        <p:spPr>
          <a:xfrm>
            <a:off x="565828" y="5466458"/>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sp>
        <p:nvSpPr>
          <p:cNvPr id="49" name="TextBox 48">
            <a:extLst>
              <a:ext uri="{FF2B5EF4-FFF2-40B4-BE49-F238E27FC236}">
                <a16:creationId xmlns:a16="http://schemas.microsoft.com/office/drawing/2014/main" id="{C775798B-403C-49AF-9688-0CB771FDFF9C}"/>
              </a:ext>
            </a:extLst>
          </p:cNvPr>
          <p:cNvSpPr txBox="1"/>
          <p:nvPr/>
        </p:nvSpPr>
        <p:spPr>
          <a:xfrm>
            <a:off x="2632573" y="546645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50" name="TextBox 49">
            <a:extLst>
              <a:ext uri="{FF2B5EF4-FFF2-40B4-BE49-F238E27FC236}">
                <a16:creationId xmlns:a16="http://schemas.microsoft.com/office/drawing/2014/main" id="{50B361F9-4E56-4BD1-86DF-FBFA4078080E}"/>
              </a:ext>
            </a:extLst>
          </p:cNvPr>
          <p:cNvSpPr txBox="1"/>
          <p:nvPr/>
        </p:nvSpPr>
        <p:spPr>
          <a:xfrm>
            <a:off x="4768435" y="2990183"/>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51" name="TextBox 50">
            <a:extLst>
              <a:ext uri="{FF2B5EF4-FFF2-40B4-BE49-F238E27FC236}">
                <a16:creationId xmlns:a16="http://schemas.microsoft.com/office/drawing/2014/main" id="{2C508E3D-259A-4086-8672-71E4BD7B3AEA}"/>
              </a:ext>
            </a:extLst>
          </p:cNvPr>
          <p:cNvSpPr txBox="1"/>
          <p:nvPr/>
        </p:nvSpPr>
        <p:spPr>
          <a:xfrm>
            <a:off x="119336" y="3364456"/>
            <a:ext cx="415498" cy="230832"/>
          </a:xfrm>
          <a:prstGeom prst="rect">
            <a:avLst/>
          </a:prstGeom>
          <a:noFill/>
        </p:spPr>
        <p:txBody>
          <a:bodyPr wrap="none" rtlCol="0">
            <a:spAutoFit/>
          </a:bodyPr>
          <a:lstStyle/>
          <a:p>
            <a:r>
              <a:rPr lang="en-US" altLang="zh-CN" sz="900" dirty="0"/>
              <a:t>CH6</a:t>
            </a:r>
            <a:endParaRPr lang="en-SG" sz="900" dirty="0"/>
          </a:p>
        </p:txBody>
      </p:sp>
      <p:sp>
        <p:nvSpPr>
          <p:cNvPr id="52" name="TextBox 51">
            <a:extLst>
              <a:ext uri="{FF2B5EF4-FFF2-40B4-BE49-F238E27FC236}">
                <a16:creationId xmlns:a16="http://schemas.microsoft.com/office/drawing/2014/main" id="{AB462C5C-573A-4096-A4D8-FFBC7F16AFB5}"/>
              </a:ext>
            </a:extLst>
          </p:cNvPr>
          <p:cNvSpPr txBox="1"/>
          <p:nvPr/>
        </p:nvSpPr>
        <p:spPr>
          <a:xfrm>
            <a:off x="119336" y="2988862"/>
            <a:ext cx="415498" cy="230832"/>
          </a:xfrm>
          <a:prstGeom prst="rect">
            <a:avLst/>
          </a:prstGeom>
          <a:noFill/>
        </p:spPr>
        <p:txBody>
          <a:bodyPr wrap="none" rtlCol="0">
            <a:spAutoFit/>
          </a:bodyPr>
          <a:lstStyle/>
          <a:p>
            <a:r>
              <a:rPr lang="en-US" altLang="zh-CN" sz="900" dirty="0"/>
              <a:t>CH7</a:t>
            </a:r>
            <a:endParaRPr lang="en-SG" sz="900" dirty="0"/>
          </a:p>
        </p:txBody>
      </p:sp>
      <p:sp>
        <p:nvSpPr>
          <p:cNvPr id="53" name="TextBox 52">
            <a:extLst>
              <a:ext uri="{FF2B5EF4-FFF2-40B4-BE49-F238E27FC236}">
                <a16:creationId xmlns:a16="http://schemas.microsoft.com/office/drawing/2014/main" id="{19F10302-FA89-46E3-915E-992C260EC021}"/>
              </a:ext>
            </a:extLst>
          </p:cNvPr>
          <p:cNvSpPr txBox="1"/>
          <p:nvPr/>
        </p:nvSpPr>
        <p:spPr>
          <a:xfrm>
            <a:off x="3183439" y="4107184"/>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cxnSp>
        <p:nvCxnSpPr>
          <p:cNvPr id="54" name="Straight Connector 53">
            <a:extLst>
              <a:ext uri="{FF2B5EF4-FFF2-40B4-BE49-F238E27FC236}">
                <a16:creationId xmlns:a16="http://schemas.microsoft.com/office/drawing/2014/main" id="{13CB54AA-C23A-4B09-B1B7-21A767FAC9B1}"/>
              </a:ext>
            </a:extLst>
          </p:cNvPr>
          <p:cNvCxnSpPr>
            <a:cxnSpLocks/>
          </p:cNvCxnSpPr>
          <p:nvPr/>
        </p:nvCxnSpPr>
        <p:spPr>
          <a:xfrm>
            <a:off x="3176771" y="2344798"/>
            <a:ext cx="0" cy="2160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67834D82-2104-4693-88F1-5C26FE4500F6}"/>
              </a:ext>
            </a:extLst>
          </p:cNvPr>
          <p:cNvCxnSpPr>
            <a:cxnSpLocks/>
          </p:cNvCxnSpPr>
          <p:nvPr/>
        </p:nvCxnSpPr>
        <p:spPr>
          <a:xfrm>
            <a:off x="5302325" y="2344798"/>
            <a:ext cx="0" cy="2160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EB6A3121-349D-41FA-92E4-B913765BF4A4}"/>
              </a:ext>
            </a:extLst>
          </p:cNvPr>
          <p:cNvCxnSpPr>
            <a:cxnSpLocks/>
          </p:cNvCxnSpPr>
          <p:nvPr/>
        </p:nvCxnSpPr>
        <p:spPr>
          <a:xfrm>
            <a:off x="3171522" y="2716938"/>
            <a:ext cx="2143021" cy="6327"/>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1661769A-C798-4C5A-B8F5-DBF751F7141F}"/>
              </a:ext>
            </a:extLst>
          </p:cNvPr>
          <p:cNvSpPr txBox="1"/>
          <p:nvPr/>
        </p:nvSpPr>
        <p:spPr>
          <a:xfrm>
            <a:off x="4061242" y="2502226"/>
            <a:ext cx="537327" cy="230832"/>
          </a:xfrm>
          <a:prstGeom prst="rect">
            <a:avLst/>
          </a:prstGeom>
          <a:noFill/>
        </p:spPr>
        <p:txBody>
          <a:bodyPr wrap="none" rtlCol="0">
            <a:spAutoFit/>
          </a:bodyPr>
          <a:lstStyle/>
          <a:p>
            <a:r>
              <a:rPr lang="en-US" altLang="zh-CN" sz="900" dirty="0"/>
              <a:t>&gt;=1 </a:t>
            </a:r>
            <a:r>
              <a:rPr lang="en-US" altLang="zh-CN" sz="900" dirty="0" err="1"/>
              <a:t>ms</a:t>
            </a:r>
            <a:endParaRPr lang="en-SG" sz="900" dirty="0"/>
          </a:p>
        </p:txBody>
      </p:sp>
      <p:sp>
        <p:nvSpPr>
          <p:cNvPr id="58" name="TextBox 57">
            <a:extLst>
              <a:ext uri="{FF2B5EF4-FFF2-40B4-BE49-F238E27FC236}">
                <a16:creationId xmlns:a16="http://schemas.microsoft.com/office/drawing/2014/main" id="{FDCD90B1-2EBE-49A0-AB62-E6DE15EDE9F4}"/>
              </a:ext>
            </a:extLst>
          </p:cNvPr>
          <p:cNvSpPr txBox="1"/>
          <p:nvPr/>
        </p:nvSpPr>
        <p:spPr>
          <a:xfrm>
            <a:off x="1376598" y="6018311"/>
            <a:ext cx="3533731" cy="307777"/>
          </a:xfrm>
          <a:prstGeom prst="rect">
            <a:avLst/>
          </a:prstGeom>
          <a:noFill/>
        </p:spPr>
        <p:txBody>
          <a:bodyPr wrap="square" rtlCol="0">
            <a:spAutoFit/>
          </a:bodyPr>
          <a:lstStyle/>
          <a:p>
            <a:r>
              <a:rPr lang="en-US" altLang="zh-CN" sz="1400" dirty="0"/>
              <a:t>OF=1, The Channel Sequence Order field=0 </a:t>
            </a:r>
          </a:p>
        </p:txBody>
      </p:sp>
      <p:cxnSp>
        <p:nvCxnSpPr>
          <p:cNvPr id="59" name="Straight Arrow Connector 58">
            <a:extLst>
              <a:ext uri="{FF2B5EF4-FFF2-40B4-BE49-F238E27FC236}">
                <a16:creationId xmlns:a16="http://schemas.microsoft.com/office/drawing/2014/main" id="{0F29FF4A-0371-49E1-84A4-32EB36150DFC}"/>
              </a:ext>
            </a:extLst>
          </p:cNvPr>
          <p:cNvCxnSpPr>
            <a:cxnSpLocks/>
          </p:cNvCxnSpPr>
          <p:nvPr/>
        </p:nvCxnSpPr>
        <p:spPr>
          <a:xfrm>
            <a:off x="6528048" y="5915186"/>
            <a:ext cx="540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A2C87135-5A53-46B4-A162-BC84F7E8B03E}"/>
              </a:ext>
            </a:extLst>
          </p:cNvPr>
          <p:cNvCxnSpPr>
            <a:cxnSpLocks/>
          </p:cNvCxnSpPr>
          <p:nvPr/>
        </p:nvCxnSpPr>
        <p:spPr>
          <a:xfrm>
            <a:off x="6528888" y="528254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2C51F707-AEB7-435A-8ABE-97EBF880C18C}"/>
              </a:ext>
            </a:extLst>
          </p:cNvPr>
          <p:cNvCxnSpPr>
            <a:cxnSpLocks/>
          </p:cNvCxnSpPr>
          <p:nvPr/>
        </p:nvCxnSpPr>
        <p:spPr>
          <a:xfrm>
            <a:off x="6528888" y="540655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997424AB-640D-435B-B0E0-4325FB14571D}"/>
              </a:ext>
            </a:extLst>
          </p:cNvPr>
          <p:cNvCxnSpPr>
            <a:cxnSpLocks/>
          </p:cNvCxnSpPr>
          <p:nvPr/>
        </p:nvCxnSpPr>
        <p:spPr>
          <a:xfrm>
            <a:off x="6528888" y="553056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12DAE81F-6E47-4C78-9B95-B1AFC11A9DA5}"/>
              </a:ext>
            </a:extLst>
          </p:cNvPr>
          <p:cNvCxnSpPr>
            <a:cxnSpLocks/>
          </p:cNvCxnSpPr>
          <p:nvPr/>
        </p:nvCxnSpPr>
        <p:spPr>
          <a:xfrm>
            <a:off x="6528888" y="565457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219D9501-F17A-4508-865D-847C1F141457}"/>
              </a:ext>
            </a:extLst>
          </p:cNvPr>
          <p:cNvCxnSpPr>
            <a:cxnSpLocks/>
          </p:cNvCxnSpPr>
          <p:nvPr/>
        </p:nvCxnSpPr>
        <p:spPr>
          <a:xfrm>
            <a:off x="6528888" y="391842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F424E0E1-4387-42F1-A7E5-A79306C0143E}"/>
              </a:ext>
            </a:extLst>
          </p:cNvPr>
          <p:cNvCxnSpPr>
            <a:cxnSpLocks/>
          </p:cNvCxnSpPr>
          <p:nvPr/>
        </p:nvCxnSpPr>
        <p:spPr>
          <a:xfrm>
            <a:off x="6528888" y="466249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2518EA3A-A95B-4490-B350-01D0877BD94F}"/>
              </a:ext>
            </a:extLst>
          </p:cNvPr>
          <p:cNvCxnSpPr>
            <a:cxnSpLocks/>
          </p:cNvCxnSpPr>
          <p:nvPr/>
        </p:nvCxnSpPr>
        <p:spPr>
          <a:xfrm>
            <a:off x="6528888" y="491051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7D3B5672-613C-4D47-BDAA-9A8BF947B9EC}"/>
              </a:ext>
            </a:extLst>
          </p:cNvPr>
          <p:cNvCxnSpPr>
            <a:cxnSpLocks/>
          </p:cNvCxnSpPr>
          <p:nvPr/>
        </p:nvCxnSpPr>
        <p:spPr>
          <a:xfrm>
            <a:off x="6528888" y="503452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5F76C7DC-E627-4CAF-8573-177AC3471310}"/>
              </a:ext>
            </a:extLst>
          </p:cNvPr>
          <p:cNvCxnSpPr>
            <a:cxnSpLocks/>
          </p:cNvCxnSpPr>
          <p:nvPr/>
        </p:nvCxnSpPr>
        <p:spPr>
          <a:xfrm>
            <a:off x="6528888" y="515853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F5BA484-009B-4A3F-AF84-FA9F13622BF3}"/>
              </a:ext>
            </a:extLst>
          </p:cNvPr>
          <p:cNvCxnSpPr>
            <a:cxnSpLocks/>
          </p:cNvCxnSpPr>
          <p:nvPr/>
        </p:nvCxnSpPr>
        <p:spPr>
          <a:xfrm flipV="1">
            <a:off x="6528048" y="3382591"/>
            <a:ext cx="0" cy="252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2A30F338-071D-457C-B5D6-32B80FE10FD3}"/>
              </a:ext>
            </a:extLst>
          </p:cNvPr>
          <p:cNvCxnSpPr>
            <a:cxnSpLocks/>
          </p:cNvCxnSpPr>
          <p:nvPr/>
        </p:nvCxnSpPr>
        <p:spPr>
          <a:xfrm>
            <a:off x="6528888" y="577858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D5A5B8AC-D927-4EFC-8EA2-B35BAA9256A4}"/>
              </a:ext>
            </a:extLst>
          </p:cNvPr>
          <p:cNvCxnSpPr>
            <a:cxnSpLocks/>
          </p:cNvCxnSpPr>
          <p:nvPr/>
        </p:nvCxnSpPr>
        <p:spPr>
          <a:xfrm>
            <a:off x="6528888" y="367040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964B9724-11C4-4615-9BD0-22A4190F6653}"/>
              </a:ext>
            </a:extLst>
          </p:cNvPr>
          <p:cNvCxnSpPr>
            <a:cxnSpLocks/>
          </p:cNvCxnSpPr>
          <p:nvPr/>
        </p:nvCxnSpPr>
        <p:spPr>
          <a:xfrm>
            <a:off x="6528888" y="416644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4A6B03AC-2D35-4FF5-BF0D-58375F895A50}"/>
              </a:ext>
            </a:extLst>
          </p:cNvPr>
          <p:cNvCxnSpPr>
            <a:cxnSpLocks/>
          </p:cNvCxnSpPr>
          <p:nvPr/>
        </p:nvCxnSpPr>
        <p:spPr>
          <a:xfrm>
            <a:off x="6528888" y="441446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4" name="TextBox 73">
            <a:extLst>
              <a:ext uri="{FF2B5EF4-FFF2-40B4-BE49-F238E27FC236}">
                <a16:creationId xmlns:a16="http://schemas.microsoft.com/office/drawing/2014/main" id="{30564B8B-82C0-4B27-A34B-95BFA5713399}"/>
              </a:ext>
            </a:extLst>
          </p:cNvPr>
          <p:cNvSpPr txBox="1"/>
          <p:nvPr/>
        </p:nvSpPr>
        <p:spPr>
          <a:xfrm>
            <a:off x="6206917" y="5550155"/>
            <a:ext cx="415498" cy="230832"/>
          </a:xfrm>
          <a:prstGeom prst="rect">
            <a:avLst/>
          </a:prstGeom>
          <a:noFill/>
        </p:spPr>
        <p:txBody>
          <a:bodyPr wrap="none" rtlCol="0">
            <a:spAutoFit/>
          </a:bodyPr>
          <a:lstStyle/>
          <a:p>
            <a:r>
              <a:rPr lang="en-US" altLang="zh-CN" sz="900" dirty="0"/>
              <a:t>CH0</a:t>
            </a:r>
            <a:endParaRPr lang="en-SG" sz="900" dirty="0"/>
          </a:p>
        </p:txBody>
      </p:sp>
      <p:sp>
        <p:nvSpPr>
          <p:cNvPr id="75" name="TextBox 74">
            <a:extLst>
              <a:ext uri="{FF2B5EF4-FFF2-40B4-BE49-F238E27FC236}">
                <a16:creationId xmlns:a16="http://schemas.microsoft.com/office/drawing/2014/main" id="{14BA9A54-DEE9-491F-9524-18EACBC1874A}"/>
              </a:ext>
            </a:extLst>
          </p:cNvPr>
          <p:cNvSpPr txBox="1"/>
          <p:nvPr/>
        </p:nvSpPr>
        <p:spPr>
          <a:xfrm>
            <a:off x="6180222" y="4539898"/>
            <a:ext cx="415498" cy="230832"/>
          </a:xfrm>
          <a:prstGeom prst="rect">
            <a:avLst/>
          </a:prstGeom>
          <a:noFill/>
        </p:spPr>
        <p:txBody>
          <a:bodyPr wrap="none" rtlCol="0">
            <a:spAutoFit/>
          </a:bodyPr>
          <a:lstStyle/>
          <a:p>
            <a:r>
              <a:rPr lang="en-US" altLang="zh-CN" sz="900" dirty="0"/>
              <a:t>CH4</a:t>
            </a:r>
            <a:endParaRPr lang="en-SG" sz="900" dirty="0"/>
          </a:p>
        </p:txBody>
      </p:sp>
      <p:sp>
        <p:nvSpPr>
          <p:cNvPr id="76" name="TextBox 75">
            <a:extLst>
              <a:ext uri="{FF2B5EF4-FFF2-40B4-BE49-F238E27FC236}">
                <a16:creationId xmlns:a16="http://schemas.microsoft.com/office/drawing/2014/main" id="{4BD14443-0ED6-4D6D-9AE2-45B8C363D9D3}"/>
              </a:ext>
            </a:extLst>
          </p:cNvPr>
          <p:cNvSpPr txBox="1"/>
          <p:nvPr/>
        </p:nvSpPr>
        <p:spPr>
          <a:xfrm>
            <a:off x="6195462" y="5027331"/>
            <a:ext cx="415498" cy="230832"/>
          </a:xfrm>
          <a:prstGeom prst="rect">
            <a:avLst/>
          </a:prstGeom>
          <a:noFill/>
        </p:spPr>
        <p:txBody>
          <a:bodyPr wrap="none" rtlCol="0">
            <a:spAutoFit/>
          </a:bodyPr>
          <a:lstStyle/>
          <a:p>
            <a:r>
              <a:rPr lang="en-US" altLang="zh-CN" sz="900" dirty="0"/>
              <a:t>CH2</a:t>
            </a:r>
            <a:endParaRPr lang="en-SG" sz="900" dirty="0"/>
          </a:p>
        </p:txBody>
      </p:sp>
      <p:sp>
        <p:nvSpPr>
          <p:cNvPr id="77" name="TextBox 76">
            <a:extLst>
              <a:ext uri="{FF2B5EF4-FFF2-40B4-BE49-F238E27FC236}">
                <a16:creationId xmlns:a16="http://schemas.microsoft.com/office/drawing/2014/main" id="{8D12E2E3-8A4C-4F71-8BD8-82B460DD09EE}"/>
              </a:ext>
            </a:extLst>
          </p:cNvPr>
          <p:cNvSpPr txBox="1"/>
          <p:nvPr/>
        </p:nvSpPr>
        <p:spPr>
          <a:xfrm>
            <a:off x="6195462" y="4789539"/>
            <a:ext cx="415498" cy="230832"/>
          </a:xfrm>
          <a:prstGeom prst="rect">
            <a:avLst/>
          </a:prstGeom>
          <a:noFill/>
        </p:spPr>
        <p:txBody>
          <a:bodyPr wrap="none" rtlCol="0">
            <a:spAutoFit/>
          </a:bodyPr>
          <a:lstStyle/>
          <a:p>
            <a:r>
              <a:rPr lang="en-US" altLang="zh-CN" sz="900" dirty="0"/>
              <a:t>CH3</a:t>
            </a:r>
            <a:endParaRPr lang="en-SG" sz="900" dirty="0"/>
          </a:p>
        </p:txBody>
      </p:sp>
      <p:sp>
        <p:nvSpPr>
          <p:cNvPr id="79" name="TextBox 78">
            <a:extLst>
              <a:ext uri="{FF2B5EF4-FFF2-40B4-BE49-F238E27FC236}">
                <a16:creationId xmlns:a16="http://schemas.microsoft.com/office/drawing/2014/main" id="{2229D204-975B-4D29-85FD-6002CACE0C5C}"/>
              </a:ext>
            </a:extLst>
          </p:cNvPr>
          <p:cNvSpPr txBox="1"/>
          <p:nvPr/>
        </p:nvSpPr>
        <p:spPr>
          <a:xfrm>
            <a:off x="6179355" y="4301459"/>
            <a:ext cx="415498" cy="230832"/>
          </a:xfrm>
          <a:prstGeom prst="rect">
            <a:avLst/>
          </a:prstGeom>
          <a:noFill/>
        </p:spPr>
        <p:txBody>
          <a:bodyPr wrap="none" rtlCol="0">
            <a:spAutoFit/>
          </a:bodyPr>
          <a:lstStyle/>
          <a:p>
            <a:r>
              <a:rPr lang="en-US" altLang="zh-CN" sz="900" dirty="0"/>
              <a:t>CH5</a:t>
            </a:r>
            <a:endParaRPr lang="en-SG" sz="900" dirty="0"/>
          </a:p>
        </p:txBody>
      </p:sp>
      <p:sp>
        <p:nvSpPr>
          <p:cNvPr id="80" name="TextBox 79">
            <a:extLst>
              <a:ext uri="{FF2B5EF4-FFF2-40B4-BE49-F238E27FC236}">
                <a16:creationId xmlns:a16="http://schemas.microsoft.com/office/drawing/2014/main" id="{9E375100-D3E8-4E8B-A150-1C73A7ED60D8}"/>
              </a:ext>
            </a:extLst>
          </p:cNvPr>
          <p:cNvSpPr txBox="1"/>
          <p:nvPr/>
        </p:nvSpPr>
        <p:spPr>
          <a:xfrm>
            <a:off x="6206917" y="5281078"/>
            <a:ext cx="415498" cy="230832"/>
          </a:xfrm>
          <a:prstGeom prst="rect">
            <a:avLst/>
          </a:prstGeom>
          <a:noFill/>
        </p:spPr>
        <p:txBody>
          <a:bodyPr wrap="none" rtlCol="0">
            <a:spAutoFit/>
          </a:bodyPr>
          <a:lstStyle/>
          <a:p>
            <a:r>
              <a:rPr lang="en-US" altLang="zh-CN" sz="900" dirty="0"/>
              <a:t>CH1</a:t>
            </a:r>
            <a:endParaRPr lang="en-SG" sz="900" dirty="0"/>
          </a:p>
        </p:txBody>
      </p:sp>
      <p:sp>
        <p:nvSpPr>
          <p:cNvPr id="81" name="TextBox 80">
            <a:extLst>
              <a:ext uri="{FF2B5EF4-FFF2-40B4-BE49-F238E27FC236}">
                <a16:creationId xmlns:a16="http://schemas.microsoft.com/office/drawing/2014/main" id="{965F0892-2D0E-4C97-9BE9-BA28685B2A41}"/>
              </a:ext>
            </a:extLst>
          </p:cNvPr>
          <p:cNvSpPr txBox="1"/>
          <p:nvPr/>
        </p:nvSpPr>
        <p:spPr>
          <a:xfrm>
            <a:off x="6496626" y="3323479"/>
            <a:ext cx="700833" cy="230832"/>
          </a:xfrm>
          <a:prstGeom prst="rect">
            <a:avLst/>
          </a:prstGeom>
          <a:noFill/>
        </p:spPr>
        <p:txBody>
          <a:bodyPr wrap="none" rtlCol="0">
            <a:spAutoFit/>
          </a:bodyPr>
          <a:lstStyle/>
          <a:p>
            <a:r>
              <a:rPr lang="en-US" altLang="zh-CN" sz="900" dirty="0"/>
              <a:t>Frequency </a:t>
            </a:r>
            <a:endParaRPr lang="en-SG" sz="900" dirty="0"/>
          </a:p>
        </p:txBody>
      </p:sp>
      <p:sp>
        <p:nvSpPr>
          <p:cNvPr id="82" name="TextBox 81">
            <a:extLst>
              <a:ext uri="{FF2B5EF4-FFF2-40B4-BE49-F238E27FC236}">
                <a16:creationId xmlns:a16="http://schemas.microsoft.com/office/drawing/2014/main" id="{DFDBE7A3-E93A-42D4-9B4F-BBEE054DAA26}"/>
              </a:ext>
            </a:extLst>
          </p:cNvPr>
          <p:cNvSpPr txBox="1"/>
          <p:nvPr/>
        </p:nvSpPr>
        <p:spPr>
          <a:xfrm>
            <a:off x="7090655" y="4907959"/>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cxnSp>
        <p:nvCxnSpPr>
          <p:cNvPr id="84" name="Straight Arrow Connector 83">
            <a:extLst>
              <a:ext uri="{FF2B5EF4-FFF2-40B4-BE49-F238E27FC236}">
                <a16:creationId xmlns:a16="http://schemas.microsoft.com/office/drawing/2014/main" id="{89B4B2DF-7F5D-4A9A-B4F1-B9042AF89582}"/>
              </a:ext>
            </a:extLst>
          </p:cNvPr>
          <p:cNvCxnSpPr>
            <a:cxnSpLocks/>
          </p:cNvCxnSpPr>
          <p:nvPr/>
        </p:nvCxnSpPr>
        <p:spPr>
          <a:xfrm>
            <a:off x="6528888" y="478650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6DCF566A-DA88-4309-B5C1-525AE90B3CB2}"/>
              </a:ext>
            </a:extLst>
          </p:cNvPr>
          <p:cNvCxnSpPr>
            <a:cxnSpLocks/>
          </p:cNvCxnSpPr>
          <p:nvPr/>
        </p:nvCxnSpPr>
        <p:spPr>
          <a:xfrm>
            <a:off x="6528888" y="379441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6D23C979-9027-48F5-B45B-F0D5077501FE}"/>
              </a:ext>
            </a:extLst>
          </p:cNvPr>
          <p:cNvCxnSpPr>
            <a:cxnSpLocks/>
          </p:cNvCxnSpPr>
          <p:nvPr/>
        </p:nvCxnSpPr>
        <p:spPr>
          <a:xfrm>
            <a:off x="6528888" y="404243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9FC3BD60-EC7B-4C06-AE10-3BFF56086643}"/>
              </a:ext>
            </a:extLst>
          </p:cNvPr>
          <p:cNvCxnSpPr>
            <a:cxnSpLocks/>
          </p:cNvCxnSpPr>
          <p:nvPr/>
        </p:nvCxnSpPr>
        <p:spPr>
          <a:xfrm>
            <a:off x="6528888" y="429045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2CED69B0-C73F-4A39-841E-BEF7F4B6EEC4}"/>
              </a:ext>
            </a:extLst>
          </p:cNvPr>
          <p:cNvCxnSpPr>
            <a:cxnSpLocks/>
          </p:cNvCxnSpPr>
          <p:nvPr/>
        </p:nvCxnSpPr>
        <p:spPr>
          <a:xfrm>
            <a:off x="6528888" y="453847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024B3A54-DF76-4C77-9BC2-8E843899E4D2}"/>
              </a:ext>
            </a:extLst>
          </p:cNvPr>
          <p:cNvSpPr txBox="1"/>
          <p:nvPr/>
        </p:nvSpPr>
        <p:spPr>
          <a:xfrm>
            <a:off x="11100036" y="3672303"/>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90" name="TextBox 89">
            <a:extLst>
              <a:ext uri="{FF2B5EF4-FFF2-40B4-BE49-F238E27FC236}">
                <a16:creationId xmlns:a16="http://schemas.microsoft.com/office/drawing/2014/main" id="{211E5C0C-E1EF-4146-B992-0B0711C80869}"/>
              </a:ext>
            </a:extLst>
          </p:cNvPr>
          <p:cNvSpPr txBox="1"/>
          <p:nvPr/>
        </p:nvSpPr>
        <p:spPr>
          <a:xfrm>
            <a:off x="8131409" y="3907423"/>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91" name="TextBox 90">
            <a:extLst>
              <a:ext uri="{FF2B5EF4-FFF2-40B4-BE49-F238E27FC236}">
                <a16:creationId xmlns:a16="http://schemas.microsoft.com/office/drawing/2014/main" id="{A58FB1CD-DCA7-4D7A-B313-6D8C1C63115E}"/>
              </a:ext>
            </a:extLst>
          </p:cNvPr>
          <p:cNvSpPr txBox="1"/>
          <p:nvPr/>
        </p:nvSpPr>
        <p:spPr>
          <a:xfrm>
            <a:off x="9639921" y="415995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92" name="TextBox 91">
            <a:extLst>
              <a:ext uri="{FF2B5EF4-FFF2-40B4-BE49-F238E27FC236}">
                <a16:creationId xmlns:a16="http://schemas.microsoft.com/office/drawing/2014/main" id="{9D866A94-F5D0-4910-A25A-ACDFCD60D92E}"/>
              </a:ext>
            </a:extLst>
          </p:cNvPr>
          <p:cNvSpPr txBox="1"/>
          <p:nvPr/>
        </p:nvSpPr>
        <p:spPr>
          <a:xfrm>
            <a:off x="10150224" y="467311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93" name="TextBox 92">
            <a:extLst>
              <a:ext uri="{FF2B5EF4-FFF2-40B4-BE49-F238E27FC236}">
                <a16:creationId xmlns:a16="http://schemas.microsoft.com/office/drawing/2014/main" id="{94FA1086-3416-498A-9F03-1F0BC3FAE0CB}"/>
              </a:ext>
            </a:extLst>
          </p:cNvPr>
          <p:cNvSpPr txBox="1"/>
          <p:nvPr/>
        </p:nvSpPr>
        <p:spPr>
          <a:xfrm>
            <a:off x="6620767" y="5411186"/>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sp>
        <p:nvSpPr>
          <p:cNvPr id="94" name="TextBox 93">
            <a:extLst>
              <a:ext uri="{FF2B5EF4-FFF2-40B4-BE49-F238E27FC236}">
                <a16:creationId xmlns:a16="http://schemas.microsoft.com/office/drawing/2014/main" id="{4B3821FA-C48A-4F56-B4A5-5BA6B15982E2}"/>
              </a:ext>
            </a:extLst>
          </p:cNvPr>
          <p:cNvSpPr txBox="1"/>
          <p:nvPr/>
        </p:nvSpPr>
        <p:spPr>
          <a:xfrm>
            <a:off x="8599643" y="5411695"/>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95" name="TextBox 94">
            <a:extLst>
              <a:ext uri="{FF2B5EF4-FFF2-40B4-BE49-F238E27FC236}">
                <a16:creationId xmlns:a16="http://schemas.microsoft.com/office/drawing/2014/main" id="{3DCC99CA-4E44-4025-97AA-2C72C3DF267C}"/>
              </a:ext>
            </a:extLst>
          </p:cNvPr>
          <p:cNvSpPr txBox="1"/>
          <p:nvPr/>
        </p:nvSpPr>
        <p:spPr>
          <a:xfrm>
            <a:off x="10651643" y="5164164"/>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96" name="TextBox 95">
            <a:extLst>
              <a:ext uri="{FF2B5EF4-FFF2-40B4-BE49-F238E27FC236}">
                <a16:creationId xmlns:a16="http://schemas.microsoft.com/office/drawing/2014/main" id="{9D72E2A6-DAD0-4B04-A854-43B28CDA6279}"/>
              </a:ext>
            </a:extLst>
          </p:cNvPr>
          <p:cNvSpPr txBox="1"/>
          <p:nvPr/>
        </p:nvSpPr>
        <p:spPr>
          <a:xfrm>
            <a:off x="6169195" y="4038457"/>
            <a:ext cx="415498" cy="230832"/>
          </a:xfrm>
          <a:prstGeom prst="rect">
            <a:avLst/>
          </a:prstGeom>
          <a:noFill/>
        </p:spPr>
        <p:txBody>
          <a:bodyPr wrap="none" rtlCol="0">
            <a:spAutoFit/>
          </a:bodyPr>
          <a:lstStyle/>
          <a:p>
            <a:r>
              <a:rPr lang="en-US" altLang="zh-CN" sz="900" dirty="0"/>
              <a:t>CH6</a:t>
            </a:r>
            <a:endParaRPr lang="en-SG" sz="900" dirty="0"/>
          </a:p>
        </p:txBody>
      </p:sp>
      <p:sp>
        <p:nvSpPr>
          <p:cNvPr id="97" name="TextBox 96">
            <a:extLst>
              <a:ext uri="{FF2B5EF4-FFF2-40B4-BE49-F238E27FC236}">
                <a16:creationId xmlns:a16="http://schemas.microsoft.com/office/drawing/2014/main" id="{071AB528-94AC-45E2-9B1B-3E04E58BB3A7}"/>
              </a:ext>
            </a:extLst>
          </p:cNvPr>
          <p:cNvSpPr txBox="1"/>
          <p:nvPr/>
        </p:nvSpPr>
        <p:spPr>
          <a:xfrm>
            <a:off x="6189734" y="3803530"/>
            <a:ext cx="415498" cy="230832"/>
          </a:xfrm>
          <a:prstGeom prst="rect">
            <a:avLst/>
          </a:prstGeom>
          <a:noFill/>
        </p:spPr>
        <p:txBody>
          <a:bodyPr wrap="none" rtlCol="0">
            <a:spAutoFit/>
          </a:bodyPr>
          <a:lstStyle/>
          <a:p>
            <a:r>
              <a:rPr lang="en-US" altLang="zh-CN" sz="900" dirty="0"/>
              <a:t>CH7</a:t>
            </a:r>
            <a:endParaRPr lang="en-SG" sz="900" dirty="0"/>
          </a:p>
        </p:txBody>
      </p:sp>
      <p:sp>
        <p:nvSpPr>
          <p:cNvPr id="98" name="TextBox 97">
            <a:extLst>
              <a:ext uri="{FF2B5EF4-FFF2-40B4-BE49-F238E27FC236}">
                <a16:creationId xmlns:a16="http://schemas.microsoft.com/office/drawing/2014/main" id="{06241AFB-A896-43E4-B320-C8DE3FF8117A}"/>
              </a:ext>
            </a:extLst>
          </p:cNvPr>
          <p:cNvSpPr txBox="1"/>
          <p:nvPr/>
        </p:nvSpPr>
        <p:spPr>
          <a:xfrm>
            <a:off x="9137625" y="3672303"/>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cxnSp>
        <p:nvCxnSpPr>
          <p:cNvPr id="99" name="Straight Connector 98">
            <a:extLst>
              <a:ext uri="{FF2B5EF4-FFF2-40B4-BE49-F238E27FC236}">
                <a16:creationId xmlns:a16="http://schemas.microsoft.com/office/drawing/2014/main" id="{23FE1262-8C4A-4A3B-9ED1-EF7F3A5E1674}"/>
              </a:ext>
            </a:extLst>
          </p:cNvPr>
          <p:cNvCxnSpPr>
            <a:cxnSpLocks/>
          </p:cNvCxnSpPr>
          <p:nvPr/>
        </p:nvCxnSpPr>
        <p:spPr>
          <a:xfrm>
            <a:off x="8131281" y="3243703"/>
            <a:ext cx="3904" cy="9891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D625B0C7-2C99-4AAE-8A08-CF2634C9F975}"/>
              </a:ext>
            </a:extLst>
          </p:cNvPr>
          <p:cNvCxnSpPr>
            <a:cxnSpLocks/>
          </p:cNvCxnSpPr>
          <p:nvPr/>
        </p:nvCxnSpPr>
        <p:spPr>
          <a:xfrm>
            <a:off x="9128742" y="3242183"/>
            <a:ext cx="6081" cy="94988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8C984D46-988C-4763-A844-D4BE5B6CECB1}"/>
              </a:ext>
            </a:extLst>
          </p:cNvPr>
          <p:cNvCxnSpPr>
            <a:cxnSpLocks/>
          </p:cNvCxnSpPr>
          <p:nvPr/>
        </p:nvCxnSpPr>
        <p:spPr>
          <a:xfrm>
            <a:off x="8131281" y="3438895"/>
            <a:ext cx="997461" cy="0"/>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AF37D41E-4D18-4895-A369-B2D39E1DB747}"/>
              </a:ext>
            </a:extLst>
          </p:cNvPr>
          <p:cNvSpPr txBox="1"/>
          <p:nvPr/>
        </p:nvSpPr>
        <p:spPr>
          <a:xfrm>
            <a:off x="8482843" y="3071604"/>
            <a:ext cx="537327" cy="230832"/>
          </a:xfrm>
          <a:prstGeom prst="rect">
            <a:avLst/>
          </a:prstGeom>
          <a:noFill/>
        </p:spPr>
        <p:txBody>
          <a:bodyPr wrap="none" rtlCol="0">
            <a:spAutoFit/>
          </a:bodyPr>
          <a:lstStyle/>
          <a:p>
            <a:r>
              <a:rPr lang="en-US" altLang="zh-CN" sz="900" dirty="0"/>
              <a:t>&gt;=1 </a:t>
            </a:r>
            <a:r>
              <a:rPr lang="en-US" altLang="zh-CN" sz="900" dirty="0" err="1"/>
              <a:t>ms</a:t>
            </a:r>
            <a:endParaRPr lang="en-SG" sz="900" dirty="0"/>
          </a:p>
        </p:txBody>
      </p:sp>
      <p:sp>
        <p:nvSpPr>
          <p:cNvPr id="103" name="TextBox 102">
            <a:extLst>
              <a:ext uri="{FF2B5EF4-FFF2-40B4-BE49-F238E27FC236}">
                <a16:creationId xmlns:a16="http://schemas.microsoft.com/office/drawing/2014/main" id="{32FEF702-4D81-4F0F-B3F3-8562D4C66487}"/>
              </a:ext>
            </a:extLst>
          </p:cNvPr>
          <p:cNvSpPr txBox="1"/>
          <p:nvPr/>
        </p:nvSpPr>
        <p:spPr>
          <a:xfrm>
            <a:off x="7090655" y="6072974"/>
            <a:ext cx="3533731" cy="307777"/>
          </a:xfrm>
          <a:prstGeom prst="rect">
            <a:avLst/>
          </a:prstGeom>
          <a:noFill/>
        </p:spPr>
        <p:txBody>
          <a:bodyPr wrap="square" rtlCol="0">
            <a:spAutoFit/>
          </a:bodyPr>
          <a:lstStyle/>
          <a:p>
            <a:r>
              <a:rPr lang="en-US" altLang="zh-CN" sz="1400" dirty="0"/>
              <a:t>OF=2, The Channel Sequence Order field=1 </a:t>
            </a:r>
          </a:p>
        </p:txBody>
      </p:sp>
      <p:sp>
        <p:nvSpPr>
          <p:cNvPr id="104" name="TextBox 103">
            <a:extLst>
              <a:ext uri="{FF2B5EF4-FFF2-40B4-BE49-F238E27FC236}">
                <a16:creationId xmlns:a16="http://schemas.microsoft.com/office/drawing/2014/main" id="{F9C4363C-711B-4D74-8ECB-9AB84AFB633C}"/>
              </a:ext>
            </a:extLst>
          </p:cNvPr>
          <p:cNvSpPr txBox="1"/>
          <p:nvPr/>
        </p:nvSpPr>
        <p:spPr>
          <a:xfrm>
            <a:off x="11545781" y="5902591"/>
            <a:ext cx="505267" cy="230832"/>
          </a:xfrm>
          <a:prstGeom prst="rect">
            <a:avLst/>
          </a:prstGeom>
          <a:noFill/>
        </p:spPr>
        <p:txBody>
          <a:bodyPr wrap="none" rtlCol="0">
            <a:spAutoFit/>
          </a:bodyPr>
          <a:lstStyle/>
          <a:p>
            <a:r>
              <a:rPr lang="en-US" altLang="zh-CN" sz="900" dirty="0"/>
              <a:t>Time  </a:t>
            </a:r>
            <a:endParaRPr lang="en-SG" sz="900" dirty="0"/>
          </a:p>
        </p:txBody>
      </p:sp>
      <p:sp>
        <p:nvSpPr>
          <p:cNvPr id="83" name="TextBox 82">
            <a:extLst>
              <a:ext uri="{FF2B5EF4-FFF2-40B4-BE49-F238E27FC236}">
                <a16:creationId xmlns:a16="http://schemas.microsoft.com/office/drawing/2014/main" id="{7EEC4FD3-878E-4A47-AC0C-FD070D95C35C}"/>
              </a:ext>
            </a:extLst>
          </p:cNvPr>
          <p:cNvSpPr txBox="1"/>
          <p:nvPr/>
        </p:nvSpPr>
        <p:spPr>
          <a:xfrm>
            <a:off x="7601769" y="440798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graphicFrame>
        <p:nvGraphicFramePr>
          <p:cNvPr id="3" name="Table 6">
            <a:extLst>
              <a:ext uri="{FF2B5EF4-FFF2-40B4-BE49-F238E27FC236}">
                <a16:creationId xmlns:a16="http://schemas.microsoft.com/office/drawing/2014/main" id="{BC9B5385-15F0-4605-AA9F-3031E251C453}"/>
              </a:ext>
            </a:extLst>
          </p:cNvPr>
          <p:cNvGraphicFramePr>
            <a:graphicFrameLocks noGrp="1"/>
          </p:cNvGraphicFramePr>
          <p:nvPr>
            <p:extLst>
              <p:ext uri="{D42A27DB-BD31-4B8C-83A1-F6EECF244321}">
                <p14:modId xmlns:p14="http://schemas.microsoft.com/office/powerpoint/2010/main" val="2268203673"/>
              </p:ext>
            </p:extLst>
          </p:nvPr>
        </p:nvGraphicFramePr>
        <p:xfrm>
          <a:off x="781823" y="1533272"/>
          <a:ext cx="4262665" cy="741680"/>
        </p:xfrm>
        <a:graphic>
          <a:graphicData uri="http://schemas.openxmlformats.org/drawingml/2006/table">
            <a:tbl>
              <a:tblPr>
                <a:tableStyleId>{5C22544A-7EE6-4342-B048-85BDC9FD1C3A}</a:tableStyleId>
              </a:tblPr>
              <a:tblGrid>
                <a:gridCol w="387515">
                  <a:extLst>
                    <a:ext uri="{9D8B030D-6E8A-4147-A177-3AD203B41FA5}">
                      <a16:colId xmlns:a16="http://schemas.microsoft.com/office/drawing/2014/main" val="3987055872"/>
                    </a:ext>
                  </a:extLst>
                </a:gridCol>
                <a:gridCol w="387515">
                  <a:extLst>
                    <a:ext uri="{9D8B030D-6E8A-4147-A177-3AD203B41FA5}">
                      <a16:colId xmlns:a16="http://schemas.microsoft.com/office/drawing/2014/main" val="2085855207"/>
                    </a:ext>
                  </a:extLst>
                </a:gridCol>
                <a:gridCol w="387515">
                  <a:extLst>
                    <a:ext uri="{9D8B030D-6E8A-4147-A177-3AD203B41FA5}">
                      <a16:colId xmlns:a16="http://schemas.microsoft.com/office/drawing/2014/main" val="2335675131"/>
                    </a:ext>
                  </a:extLst>
                </a:gridCol>
                <a:gridCol w="387515">
                  <a:extLst>
                    <a:ext uri="{9D8B030D-6E8A-4147-A177-3AD203B41FA5}">
                      <a16:colId xmlns:a16="http://schemas.microsoft.com/office/drawing/2014/main" val="1666417621"/>
                    </a:ext>
                  </a:extLst>
                </a:gridCol>
                <a:gridCol w="387515">
                  <a:extLst>
                    <a:ext uri="{9D8B030D-6E8A-4147-A177-3AD203B41FA5}">
                      <a16:colId xmlns:a16="http://schemas.microsoft.com/office/drawing/2014/main" val="2487210198"/>
                    </a:ext>
                  </a:extLst>
                </a:gridCol>
                <a:gridCol w="387515">
                  <a:extLst>
                    <a:ext uri="{9D8B030D-6E8A-4147-A177-3AD203B41FA5}">
                      <a16:colId xmlns:a16="http://schemas.microsoft.com/office/drawing/2014/main" val="2925551815"/>
                    </a:ext>
                  </a:extLst>
                </a:gridCol>
                <a:gridCol w="387515">
                  <a:extLst>
                    <a:ext uri="{9D8B030D-6E8A-4147-A177-3AD203B41FA5}">
                      <a16:colId xmlns:a16="http://schemas.microsoft.com/office/drawing/2014/main" val="1279963654"/>
                    </a:ext>
                  </a:extLst>
                </a:gridCol>
                <a:gridCol w="387515">
                  <a:extLst>
                    <a:ext uri="{9D8B030D-6E8A-4147-A177-3AD203B41FA5}">
                      <a16:colId xmlns:a16="http://schemas.microsoft.com/office/drawing/2014/main" val="426343239"/>
                    </a:ext>
                  </a:extLst>
                </a:gridCol>
                <a:gridCol w="387515">
                  <a:extLst>
                    <a:ext uri="{9D8B030D-6E8A-4147-A177-3AD203B41FA5}">
                      <a16:colId xmlns:a16="http://schemas.microsoft.com/office/drawing/2014/main" val="1001965539"/>
                    </a:ext>
                  </a:extLst>
                </a:gridCol>
                <a:gridCol w="387515">
                  <a:extLst>
                    <a:ext uri="{9D8B030D-6E8A-4147-A177-3AD203B41FA5}">
                      <a16:colId xmlns:a16="http://schemas.microsoft.com/office/drawing/2014/main" val="697411526"/>
                    </a:ext>
                  </a:extLst>
                </a:gridCol>
                <a:gridCol w="387515">
                  <a:extLst>
                    <a:ext uri="{9D8B030D-6E8A-4147-A177-3AD203B41FA5}">
                      <a16:colId xmlns:a16="http://schemas.microsoft.com/office/drawing/2014/main" val="663628057"/>
                    </a:ext>
                  </a:extLst>
                </a:gridCol>
              </a:tblGrid>
              <a:tr h="370840">
                <a:tc>
                  <a:txBody>
                    <a:bodyPr/>
                    <a:lstStyle/>
                    <a:p>
                      <a:r>
                        <a:rPr lang="en-SG" sz="1400" b="0" dirty="0"/>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8844613"/>
                  </a:ext>
                </a:extLst>
              </a:tr>
              <a:tr h="370840">
                <a:tc>
                  <a:txBody>
                    <a:bodyPr/>
                    <a:lstStyle/>
                    <a:p>
                      <a:r>
                        <a:rPr lang="en-SG" sz="1400" b="0" dirty="0"/>
                        <a:t>q</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r>
                        <a:rPr lang="en-SG" sz="14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SG" sz="14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199955807"/>
                  </a:ext>
                </a:extLst>
              </a:tr>
            </a:tbl>
          </a:graphicData>
        </a:graphic>
      </p:graphicFrame>
      <p:sp>
        <p:nvSpPr>
          <p:cNvPr id="7" name="TextBox 6">
            <a:extLst>
              <a:ext uri="{FF2B5EF4-FFF2-40B4-BE49-F238E27FC236}">
                <a16:creationId xmlns:a16="http://schemas.microsoft.com/office/drawing/2014/main" id="{3FCD86AE-00ED-40D1-8A5F-65557BB8F348}"/>
              </a:ext>
            </a:extLst>
          </p:cNvPr>
          <p:cNvSpPr txBox="1"/>
          <p:nvPr/>
        </p:nvSpPr>
        <p:spPr>
          <a:xfrm>
            <a:off x="736833" y="1188965"/>
            <a:ext cx="550151" cy="338554"/>
          </a:xfrm>
          <a:prstGeom prst="rect">
            <a:avLst/>
          </a:prstGeom>
          <a:noFill/>
        </p:spPr>
        <p:txBody>
          <a:bodyPr wrap="none" rtlCol="0">
            <a:spAutoFit/>
          </a:bodyPr>
          <a:lstStyle/>
          <a:p>
            <a:r>
              <a:rPr lang="en-SG" sz="1600" b="1" dirty="0"/>
              <a:t>N=8</a:t>
            </a:r>
          </a:p>
        </p:txBody>
      </p:sp>
      <p:graphicFrame>
        <p:nvGraphicFramePr>
          <p:cNvPr id="105" name="Table 6">
            <a:extLst>
              <a:ext uri="{FF2B5EF4-FFF2-40B4-BE49-F238E27FC236}">
                <a16:creationId xmlns:a16="http://schemas.microsoft.com/office/drawing/2014/main" id="{747DE5D7-FB2F-4CC9-B0A7-901EE984F2D4}"/>
              </a:ext>
            </a:extLst>
          </p:cNvPr>
          <p:cNvGraphicFramePr>
            <a:graphicFrameLocks noGrp="1"/>
          </p:cNvGraphicFramePr>
          <p:nvPr>
            <p:extLst>
              <p:ext uri="{D42A27DB-BD31-4B8C-83A1-F6EECF244321}">
                <p14:modId xmlns:p14="http://schemas.microsoft.com/office/powerpoint/2010/main" val="1392062912"/>
              </p:ext>
            </p:extLst>
          </p:nvPr>
        </p:nvGraphicFramePr>
        <p:xfrm>
          <a:off x="6889676" y="2037283"/>
          <a:ext cx="4262665" cy="741680"/>
        </p:xfrm>
        <a:graphic>
          <a:graphicData uri="http://schemas.openxmlformats.org/drawingml/2006/table">
            <a:tbl>
              <a:tblPr>
                <a:tableStyleId>{5C22544A-7EE6-4342-B048-85BDC9FD1C3A}</a:tableStyleId>
              </a:tblPr>
              <a:tblGrid>
                <a:gridCol w="387515">
                  <a:extLst>
                    <a:ext uri="{9D8B030D-6E8A-4147-A177-3AD203B41FA5}">
                      <a16:colId xmlns:a16="http://schemas.microsoft.com/office/drawing/2014/main" val="3987055872"/>
                    </a:ext>
                  </a:extLst>
                </a:gridCol>
                <a:gridCol w="387515">
                  <a:extLst>
                    <a:ext uri="{9D8B030D-6E8A-4147-A177-3AD203B41FA5}">
                      <a16:colId xmlns:a16="http://schemas.microsoft.com/office/drawing/2014/main" val="2085855207"/>
                    </a:ext>
                  </a:extLst>
                </a:gridCol>
                <a:gridCol w="387515">
                  <a:extLst>
                    <a:ext uri="{9D8B030D-6E8A-4147-A177-3AD203B41FA5}">
                      <a16:colId xmlns:a16="http://schemas.microsoft.com/office/drawing/2014/main" val="2335675131"/>
                    </a:ext>
                  </a:extLst>
                </a:gridCol>
                <a:gridCol w="387515">
                  <a:extLst>
                    <a:ext uri="{9D8B030D-6E8A-4147-A177-3AD203B41FA5}">
                      <a16:colId xmlns:a16="http://schemas.microsoft.com/office/drawing/2014/main" val="1666417621"/>
                    </a:ext>
                  </a:extLst>
                </a:gridCol>
                <a:gridCol w="387515">
                  <a:extLst>
                    <a:ext uri="{9D8B030D-6E8A-4147-A177-3AD203B41FA5}">
                      <a16:colId xmlns:a16="http://schemas.microsoft.com/office/drawing/2014/main" val="2487210198"/>
                    </a:ext>
                  </a:extLst>
                </a:gridCol>
                <a:gridCol w="387515">
                  <a:extLst>
                    <a:ext uri="{9D8B030D-6E8A-4147-A177-3AD203B41FA5}">
                      <a16:colId xmlns:a16="http://schemas.microsoft.com/office/drawing/2014/main" val="2925551815"/>
                    </a:ext>
                  </a:extLst>
                </a:gridCol>
                <a:gridCol w="387515">
                  <a:extLst>
                    <a:ext uri="{9D8B030D-6E8A-4147-A177-3AD203B41FA5}">
                      <a16:colId xmlns:a16="http://schemas.microsoft.com/office/drawing/2014/main" val="1279963654"/>
                    </a:ext>
                  </a:extLst>
                </a:gridCol>
                <a:gridCol w="387515">
                  <a:extLst>
                    <a:ext uri="{9D8B030D-6E8A-4147-A177-3AD203B41FA5}">
                      <a16:colId xmlns:a16="http://schemas.microsoft.com/office/drawing/2014/main" val="426343239"/>
                    </a:ext>
                  </a:extLst>
                </a:gridCol>
                <a:gridCol w="387515">
                  <a:extLst>
                    <a:ext uri="{9D8B030D-6E8A-4147-A177-3AD203B41FA5}">
                      <a16:colId xmlns:a16="http://schemas.microsoft.com/office/drawing/2014/main" val="1001965539"/>
                    </a:ext>
                  </a:extLst>
                </a:gridCol>
                <a:gridCol w="387515">
                  <a:extLst>
                    <a:ext uri="{9D8B030D-6E8A-4147-A177-3AD203B41FA5}">
                      <a16:colId xmlns:a16="http://schemas.microsoft.com/office/drawing/2014/main" val="697411526"/>
                    </a:ext>
                  </a:extLst>
                </a:gridCol>
                <a:gridCol w="387515">
                  <a:extLst>
                    <a:ext uri="{9D8B030D-6E8A-4147-A177-3AD203B41FA5}">
                      <a16:colId xmlns:a16="http://schemas.microsoft.com/office/drawing/2014/main" val="663628057"/>
                    </a:ext>
                  </a:extLst>
                </a:gridCol>
              </a:tblGrid>
              <a:tr h="370840">
                <a:tc>
                  <a:txBody>
                    <a:bodyPr/>
                    <a:lstStyle/>
                    <a:p>
                      <a:r>
                        <a:rPr lang="en-SG" sz="1400" b="0" dirty="0"/>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8844613"/>
                  </a:ext>
                </a:extLst>
              </a:tr>
              <a:tr h="370840">
                <a:tc>
                  <a:txBody>
                    <a:bodyPr/>
                    <a:lstStyle/>
                    <a:p>
                      <a:r>
                        <a:rPr lang="en-SG" sz="1400" b="0" dirty="0"/>
                        <a:t>q</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r>
                        <a:rPr lang="en-SG" sz="14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SG" sz="14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199955807"/>
                  </a:ext>
                </a:extLst>
              </a:tr>
            </a:tbl>
          </a:graphicData>
        </a:graphic>
      </p:graphicFrame>
      <p:sp>
        <p:nvSpPr>
          <p:cNvPr id="106" name="TextBox 105">
            <a:extLst>
              <a:ext uri="{FF2B5EF4-FFF2-40B4-BE49-F238E27FC236}">
                <a16:creationId xmlns:a16="http://schemas.microsoft.com/office/drawing/2014/main" id="{3894A4BC-52A3-4A16-A4D4-1D9734BD7D18}"/>
              </a:ext>
            </a:extLst>
          </p:cNvPr>
          <p:cNvSpPr txBox="1"/>
          <p:nvPr/>
        </p:nvSpPr>
        <p:spPr>
          <a:xfrm>
            <a:off x="6844686" y="1692976"/>
            <a:ext cx="550151" cy="338554"/>
          </a:xfrm>
          <a:prstGeom prst="rect">
            <a:avLst/>
          </a:prstGeom>
          <a:noFill/>
        </p:spPr>
        <p:txBody>
          <a:bodyPr wrap="none" rtlCol="0">
            <a:spAutoFit/>
          </a:bodyPr>
          <a:lstStyle/>
          <a:p>
            <a:r>
              <a:rPr lang="en-SG" sz="1600" b="1" dirty="0"/>
              <a:t>N=8</a:t>
            </a:r>
          </a:p>
        </p:txBody>
      </p:sp>
    </p:spTree>
    <p:extLst>
      <p:ext uri="{BB962C8B-B14F-4D97-AF65-F5344CB8AC3E}">
        <p14:creationId xmlns:p14="http://schemas.microsoft.com/office/powerpoint/2010/main" val="1265814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762AA-AD9C-42E2-952B-11B66C31C5F0}"/>
              </a:ext>
            </a:extLst>
          </p:cNvPr>
          <p:cNvSpPr>
            <a:spLocks noGrp="1"/>
          </p:cNvSpPr>
          <p:nvPr>
            <p:ph type="title"/>
          </p:nvPr>
        </p:nvSpPr>
        <p:spPr/>
        <p:txBody>
          <a:bodyPr/>
          <a:lstStyle/>
          <a:p>
            <a:r>
              <a:rPr lang="en-US" dirty="0"/>
              <a:t>Aspect 2</a:t>
            </a:r>
            <a:r>
              <a:rPr lang="en-SG" dirty="0"/>
              <a:t>:</a:t>
            </a:r>
            <a:r>
              <a:rPr lang="zh-CN" altLang="en-US" dirty="0"/>
              <a:t> </a:t>
            </a:r>
            <a:r>
              <a:rPr lang="en-SG" altLang="zh-CN" dirty="0"/>
              <a:t>Benefits</a:t>
            </a:r>
            <a:endParaRPr lang="en-US" dirty="0"/>
          </a:p>
        </p:txBody>
      </p:sp>
      <p:sp>
        <p:nvSpPr>
          <p:cNvPr id="3" name="Content Placeholder 2">
            <a:extLst>
              <a:ext uri="{FF2B5EF4-FFF2-40B4-BE49-F238E27FC236}">
                <a16:creationId xmlns:a16="http://schemas.microsoft.com/office/drawing/2014/main" id="{96A2BBA5-DB12-4775-8C65-92BD8E641740}"/>
              </a:ext>
            </a:extLst>
          </p:cNvPr>
          <p:cNvSpPr>
            <a:spLocks noGrp="1"/>
          </p:cNvSpPr>
          <p:nvPr>
            <p:ph idx="1"/>
          </p:nvPr>
        </p:nvSpPr>
        <p:spPr/>
        <p:txBody>
          <a:bodyPr/>
          <a:lstStyle/>
          <a:p>
            <a:r>
              <a:rPr lang="en-US" dirty="0"/>
              <a:t>Simply extending aspect 1 to multiple packets may still require long transmission time between the last sensing segment and the SHR of next sensing packet.</a:t>
            </a:r>
          </a:p>
          <a:p>
            <a:r>
              <a:rPr lang="en-US" dirty="0"/>
              <a:t>Proposed aspect 2 further reduce the transmission time.</a:t>
            </a:r>
          </a:p>
        </p:txBody>
      </p:sp>
      <p:sp>
        <p:nvSpPr>
          <p:cNvPr id="4" name="Date Placeholder 3">
            <a:extLst>
              <a:ext uri="{FF2B5EF4-FFF2-40B4-BE49-F238E27FC236}">
                <a16:creationId xmlns:a16="http://schemas.microsoft.com/office/drawing/2014/main" id="{C7DBF657-38D7-4D72-9EE3-A5000C65361D}"/>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6835D533-345C-49A4-AE53-DEAAB9C13EDE}"/>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6077EA75-26C1-4F64-860D-150E99FCC1E3}"/>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cxnSp>
        <p:nvCxnSpPr>
          <p:cNvPr id="7" name="Straight Arrow Connector 6">
            <a:extLst>
              <a:ext uri="{FF2B5EF4-FFF2-40B4-BE49-F238E27FC236}">
                <a16:creationId xmlns:a16="http://schemas.microsoft.com/office/drawing/2014/main" id="{746905F0-17D9-404B-B75C-8513FEEFFCC5}"/>
              </a:ext>
            </a:extLst>
          </p:cNvPr>
          <p:cNvCxnSpPr>
            <a:cxnSpLocks/>
          </p:cNvCxnSpPr>
          <p:nvPr/>
        </p:nvCxnSpPr>
        <p:spPr>
          <a:xfrm>
            <a:off x="540877" y="5858350"/>
            <a:ext cx="540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E71E0567-81DC-47AE-908F-648F995F33E0}"/>
              </a:ext>
            </a:extLst>
          </p:cNvPr>
          <p:cNvCxnSpPr>
            <a:cxnSpLocks/>
          </p:cNvCxnSpPr>
          <p:nvPr/>
        </p:nvCxnSpPr>
        <p:spPr>
          <a:xfrm>
            <a:off x="540877" y="522684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1D322FB1-3A1B-4DA8-B222-D53F39336D3D}"/>
              </a:ext>
            </a:extLst>
          </p:cNvPr>
          <p:cNvCxnSpPr>
            <a:cxnSpLocks/>
          </p:cNvCxnSpPr>
          <p:nvPr/>
        </p:nvCxnSpPr>
        <p:spPr>
          <a:xfrm>
            <a:off x="540877" y="535085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D77BBD3-6EF5-47AA-99C2-6A3B8A3E714A}"/>
              </a:ext>
            </a:extLst>
          </p:cNvPr>
          <p:cNvCxnSpPr>
            <a:cxnSpLocks/>
          </p:cNvCxnSpPr>
          <p:nvPr/>
        </p:nvCxnSpPr>
        <p:spPr>
          <a:xfrm>
            <a:off x="540877" y="547486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C4BAFAB-72B1-4903-8CA8-DC82330BC1BB}"/>
              </a:ext>
            </a:extLst>
          </p:cNvPr>
          <p:cNvCxnSpPr>
            <a:cxnSpLocks/>
          </p:cNvCxnSpPr>
          <p:nvPr/>
        </p:nvCxnSpPr>
        <p:spPr>
          <a:xfrm>
            <a:off x="540877" y="559887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2A95F7B3-04A2-4230-A8FD-CD4F77512E3E}"/>
              </a:ext>
            </a:extLst>
          </p:cNvPr>
          <p:cNvCxnSpPr>
            <a:cxnSpLocks/>
          </p:cNvCxnSpPr>
          <p:nvPr/>
        </p:nvCxnSpPr>
        <p:spPr>
          <a:xfrm>
            <a:off x="540877" y="386271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371550F3-96E9-46C6-BBAF-05134901CA65}"/>
              </a:ext>
            </a:extLst>
          </p:cNvPr>
          <p:cNvCxnSpPr>
            <a:cxnSpLocks/>
          </p:cNvCxnSpPr>
          <p:nvPr/>
        </p:nvCxnSpPr>
        <p:spPr>
          <a:xfrm>
            <a:off x="540877" y="460678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17D7E44-9EE4-4CFA-ACCB-E9E04E175DAC}"/>
              </a:ext>
            </a:extLst>
          </p:cNvPr>
          <p:cNvCxnSpPr>
            <a:cxnSpLocks/>
          </p:cNvCxnSpPr>
          <p:nvPr/>
        </p:nvCxnSpPr>
        <p:spPr>
          <a:xfrm>
            <a:off x="540877" y="485480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28671DB-3F95-4444-B15A-1A0248B267BA}"/>
              </a:ext>
            </a:extLst>
          </p:cNvPr>
          <p:cNvCxnSpPr>
            <a:cxnSpLocks/>
          </p:cNvCxnSpPr>
          <p:nvPr/>
        </p:nvCxnSpPr>
        <p:spPr>
          <a:xfrm>
            <a:off x="540877" y="497881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EE9E681F-C4B6-4C67-93D6-1882423BA90E}"/>
              </a:ext>
            </a:extLst>
          </p:cNvPr>
          <p:cNvCxnSpPr>
            <a:cxnSpLocks/>
          </p:cNvCxnSpPr>
          <p:nvPr/>
        </p:nvCxnSpPr>
        <p:spPr>
          <a:xfrm>
            <a:off x="540877" y="510282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F5B415B-7BD1-4894-9522-C3921EC546E8}"/>
              </a:ext>
            </a:extLst>
          </p:cNvPr>
          <p:cNvCxnSpPr>
            <a:cxnSpLocks/>
          </p:cNvCxnSpPr>
          <p:nvPr/>
        </p:nvCxnSpPr>
        <p:spPr>
          <a:xfrm flipV="1">
            <a:off x="540037" y="3326886"/>
            <a:ext cx="0" cy="252966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F8A8995-589A-42D0-8018-4651C8D7FB1D}"/>
              </a:ext>
            </a:extLst>
          </p:cNvPr>
          <p:cNvCxnSpPr>
            <a:cxnSpLocks/>
          </p:cNvCxnSpPr>
          <p:nvPr/>
        </p:nvCxnSpPr>
        <p:spPr>
          <a:xfrm>
            <a:off x="540877" y="572288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5884568-E5E6-401A-931D-21620FF32EF2}"/>
              </a:ext>
            </a:extLst>
          </p:cNvPr>
          <p:cNvCxnSpPr>
            <a:cxnSpLocks/>
          </p:cNvCxnSpPr>
          <p:nvPr/>
        </p:nvCxnSpPr>
        <p:spPr>
          <a:xfrm>
            <a:off x="540877" y="361469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C75DBD6E-B299-4F36-AD17-01DEF54DD26F}"/>
              </a:ext>
            </a:extLst>
          </p:cNvPr>
          <p:cNvCxnSpPr>
            <a:cxnSpLocks/>
          </p:cNvCxnSpPr>
          <p:nvPr/>
        </p:nvCxnSpPr>
        <p:spPr>
          <a:xfrm>
            <a:off x="540877" y="411074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89E34A7-0392-4C4D-8A7C-7F623C036BB5}"/>
              </a:ext>
            </a:extLst>
          </p:cNvPr>
          <p:cNvCxnSpPr>
            <a:cxnSpLocks/>
          </p:cNvCxnSpPr>
          <p:nvPr/>
        </p:nvCxnSpPr>
        <p:spPr>
          <a:xfrm>
            <a:off x="540877" y="435876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92C7F46-01C4-4028-9F0E-F8EC28E3681D}"/>
              </a:ext>
            </a:extLst>
          </p:cNvPr>
          <p:cNvSpPr txBox="1"/>
          <p:nvPr/>
        </p:nvSpPr>
        <p:spPr>
          <a:xfrm>
            <a:off x="218906" y="5494450"/>
            <a:ext cx="415498" cy="230832"/>
          </a:xfrm>
          <a:prstGeom prst="rect">
            <a:avLst/>
          </a:prstGeom>
          <a:noFill/>
        </p:spPr>
        <p:txBody>
          <a:bodyPr wrap="none" rtlCol="0">
            <a:spAutoFit/>
          </a:bodyPr>
          <a:lstStyle/>
          <a:p>
            <a:r>
              <a:rPr lang="en-US" altLang="zh-CN" sz="900" dirty="0"/>
              <a:t>CH0</a:t>
            </a:r>
            <a:endParaRPr lang="en-SG" sz="900" dirty="0"/>
          </a:p>
        </p:txBody>
      </p:sp>
      <p:sp>
        <p:nvSpPr>
          <p:cNvPr id="23" name="TextBox 22">
            <a:extLst>
              <a:ext uri="{FF2B5EF4-FFF2-40B4-BE49-F238E27FC236}">
                <a16:creationId xmlns:a16="http://schemas.microsoft.com/office/drawing/2014/main" id="{72471FE4-E2A7-4A55-9AAD-8000279B276F}"/>
              </a:ext>
            </a:extLst>
          </p:cNvPr>
          <p:cNvSpPr txBox="1"/>
          <p:nvPr/>
        </p:nvSpPr>
        <p:spPr>
          <a:xfrm>
            <a:off x="192211" y="4484193"/>
            <a:ext cx="415498" cy="230832"/>
          </a:xfrm>
          <a:prstGeom prst="rect">
            <a:avLst/>
          </a:prstGeom>
          <a:noFill/>
        </p:spPr>
        <p:txBody>
          <a:bodyPr wrap="none" rtlCol="0">
            <a:spAutoFit/>
          </a:bodyPr>
          <a:lstStyle/>
          <a:p>
            <a:r>
              <a:rPr lang="en-US" altLang="zh-CN" sz="900" dirty="0"/>
              <a:t>CH4</a:t>
            </a:r>
            <a:endParaRPr lang="en-SG" sz="900" dirty="0"/>
          </a:p>
        </p:txBody>
      </p:sp>
      <p:sp>
        <p:nvSpPr>
          <p:cNvPr id="24" name="TextBox 23">
            <a:extLst>
              <a:ext uri="{FF2B5EF4-FFF2-40B4-BE49-F238E27FC236}">
                <a16:creationId xmlns:a16="http://schemas.microsoft.com/office/drawing/2014/main" id="{59DCD42A-0EF7-4971-B56F-5755C64ADA0C}"/>
              </a:ext>
            </a:extLst>
          </p:cNvPr>
          <p:cNvSpPr txBox="1"/>
          <p:nvPr/>
        </p:nvSpPr>
        <p:spPr>
          <a:xfrm>
            <a:off x="207451" y="4971626"/>
            <a:ext cx="415498" cy="230832"/>
          </a:xfrm>
          <a:prstGeom prst="rect">
            <a:avLst/>
          </a:prstGeom>
          <a:noFill/>
        </p:spPr>
        <p:txBody>
          <a:bodyPr wrap="none" rtlCol="0">
            <a:spAutoFit/>
          </a:bodyPr>
          <a:lstStyle/>
          <a:p>
            <a:r>
              <a:rPr lang="en-US" altLang="zh-CN" sz="900" dirty="0"/>
              <a:t>CH2</a:t>
            </a:r>
            <a:endParaRPr lang="en-SG" sz="900" dirty="0"/>
          </a:p>
        </p:txBody>
      </p:sp>
      <p:sp>
        <p:nvSpPr>
          <p:cNvPr id="25" name="TextBox 24">
            <a:extLst>
              <a:ext uri="{FF2B5EF4-FFF2-40B4-BE49-F238E27FC236}">
                <a16:creationId xmlns:a16="http://schemas.microsoft.com/office/drawing/2014/main" id="{2F787B96-148D-4E50-B8AD-E02B6F27580D}"/>
              </a:ext>
            </a:extLst>
          </p:cNvPr>
          <p:cNvSpPr txBox="1"/>
          <p:nvPr/>
        </p:nvSpPr>
        <p:spPr>
          <a:xfrm>
            <a:off x="207451" y="4733834"/>
            <a:ext cx="415498" cy="230832"/>
          </a:xfrm>
          <a:prstGeom prst="rect">
            <a:avLst/>
          </a:prstGeom>
          <a:noFill/>
        </p:spPr>
        <p:txBody>
          <a:bodyPr wrap="none" rtlCol="0">
            <a:spAutoFit/>
          </a:bodyPr>
          <a:lstStyle/>
          <a:p>
            <a:r>
              <a:rPr lang="en-US" altLang="zh-CN" sz="900" dirty="0"/>
              <a:t>CH3</a:t>
            </a:r>
            <a:endParaRPr lang="en-SG" sz="900" dirty="0"/>
          </a:p>
        </p:txBody>
      </p:sp>
      <p:sp>
        <p:nvSpPr>
          <p:cNvPr id="26" name="TextBox 25">
            <a:extLst>
              <a:ext uri="{FF2B5EF4-FFF2-40B4-BE49-F238E27FC236}">
                <a16:creationId xmlns:a16="http://schemas.microsoft.com/office/drawing/2014/main" id="{7C5EC64F-F143-46CB-B274-6D8440A16167}"/>
              </a:ext>
            </a:extLst>
          </p:cNvPr>
          <p:cNvSpPr txBox="1"/>
          <p:nvPr/>
        </p:nvSpPr>
        <p:spPr>
          <a:xfrm>
            <a:off x="191344" y="4245754"/>
            <a:ext cx="415498" cy="230832"/>
          </a:xfrm>
          <a:prstGeom prst="rect">
            <a:avLst/>
          </a:prstGeom>
          <a:noFill/>
        </p:spPr>
        <p:txBody>
          <a:bodyPr wrap="none" rtlCol="0">
            <a:spAutoFit/>
          </a:bodyPr>
          <a:lstStyle/>
          <a:p>
            <a:r>
              <a:rPr lang="en-US" altLang="zh-CN" sz="900" dirty="0"/>
              <a:t>CH5</a:t>
            </a:r>
            <a:endParaRPr lang="en-SG" sz="900" dirty="0"/>
          </a:p>
        </p:txBody>
      </p:sp>
      <p:sp>
        <p:nvSpPr>
          <p:cNvPr id="27" name="TextBox 26">
            <a:extLst>
              <a:ext uri="{FF2B5EF4-FFF2-40B4-BE49-F238E27FC236}">
                <a16:creationId xmlns:a16="http://schemas.microsoft.com/office/drawing/2014/main" id="{9FDA2C76-67DB-495A-9AAB-DB20D7E0B732}"/>
              </a:ext>
            </a:extLst>
          </p:cNvPr>
          <p:cNvSpPr txBox="1"/>
          <p:nvPr/>
        </p:nvSpPr>
        <p:spPr>
          <a:xfrm>
            <a:off x="218906" y="5225373"/>
            <a:ext cx="415498" cy="230832"/>
          </a:xfrm>
          <a:prstGeom prst="rect">
            <a:avLst/>
          </a:prstGeom>
          <a:noFill/>
        </p:spPr>
        <p:txBody>
          <a:bodyPr wrap="none" rtlCol="0">
            <a:spAutoFit/>
          </a:bodyPr>
          <a:lstStyle/>
          <a:p>
            <a:r>
              <a:rPr lang="en-US" altLang="zh-CN" sz="900" dirty="0"/>
              <a:t>CH1</a:t>
            </a:r>
            <a:endParaRPr lang="en-SG" sz="900" dirty="0"/>
          </a:p>
        </p:txBody>
      </p:sp>
      <p:sp>
        <p:nvSpPr>
          <p:cNvPr id="28" name="TextBox 27">
            <a:extLst>
              <a:ext uri="{FF2B5EF4-FFF2-40B4-BE49-F238E27FC236}">
                <a16:creationId xmlns:a16="http://schemas.microsoft.com/office/drawing/2014/main" id="{D5713747-83B6-4905-968F-BE4116DA48B6}"/>
              </a:ext>
            </a:extLst>
          </p:cNvPr>
          <p:cNvSpPr txBox="1"/>
          <p:nvPr/>
        </p:nvSpPr>
        <p:spPr>
          <a:xfrm>
            <a:off x="508615" y="3267774"/>
            <a:ext cx="700833" cy="230832"/>
          </a:xfrm>
          <a:prstGeom prst="rect">
            <a:avLst/>
          </a:prstGeom>
          <a:noFill/>
        </p:spPr>
        <p:txBody>
          <a:bodyPr wrap="none" rtlCol="0">
            <a:spAutoFit/>
          </a:bodyPr>
          <a:lstStyle/>
          <a:p>
            <a:r>
              <a:rPr lang="en-US" altLang="zh-CN" sz="900" dirty="0"/>
              <a:t>Frequency </a:t>
            </a:r>
            <a:endParaRPr lang="en-SG" sz="900" dirty="0"/>
          </a:p>
        </p:txBody>
      </p:sp>
      <p:sp>
        <p:nvSpPr>
          <p:cNvPr id="29" name="TextBox 28">
            <a:extLst>
              <a:ext uri="{FF2B5EF4-FFF2-40B4-BE49-F238E27FC236}">
                <a16:creationId xmlns:a16="http://schemas.microsoft.com/office/drawing/2014/main" id="{7EEC8D11-381F-4F02-A3D6-D19DEDDE4F93}"/>
              </a:ext>
            </a:extLst>
          </p:cNvPr>
          <p:cNvSpPr txBox="1"/>
          <p:nvPr/>
        </p:nvSpPr>
        <p:spPr>
          <a:xfrm>
            <a:off x="1102644" y="4852254"/>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cxnSp>
        <p:nvCxnSpPr>
          <p:cNvPr id="30" name="Straight Arrow Connector 29">
            <a:extLst>
              <a:ext uri="{FF2B5EF4-FFF2-40B4-BE49-F238E27FC236}">
                <a16:creationId xmlns:a16="http://schemas.microsoft.com/office/drawing/2014/main" id="{18D2858B-3CE8-4BCE-B60D-0E4071F1FD51}"/>
              </a:ext>
            </a:extLst>
          </p:cNvPr>
          <p:cNvCxnSpPr>
            <a:cxnSpLocks/>
          </p:cNvCxnSpPr>
          <p:nvPr/>
        </p:nvCxnSpPr>
        <p:spPr>
          <a:xfrm>
            <a:off x="540877" y="473079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8C7EFD7B-A725-4A62-B170-D3A01508765F}"/>
              </a:ext>
            </a:extLst>
          </p:cNvPr>
          <p:cNvCxnSpPr>
            <a:cxnSpLocks/>
          </p:cNvCxnSpPr>
          <p:nvPr/>
        </p:nvCxnSpPr>
        <p:spPr>
          <a:xfrm>
            <a:off x="540877" y="373870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0C36A897-69C9-4667-A9CB-42512730A74C}"/>
              </a:ext>
            </a:extLst>
          </p:cNvPr>
          <p:cNvCxnSpPr>
            <a:cxnSpLocks/>
          </p:cNvCxnSpPr>
          <p:nvPr/>
        </p:nvCxnSpPr>
        <p:spPr>
          <a:xfrm>
            <a:off x="540877" y="398673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D20A3F12-4A04-4404-8813-75CBAF2A7961}"/>
              </a:ext>
            </a:extLst>
          </p:cNvPr>
          <p:cNvCxnSpPr>
            <a:cxnSpLocks/>
          </p:cNvCxnSpPr>
          <p:nvPr/>
        </p:nvCxnSpPr>
        <p:spPr>
          <a:xfrm>
            <a:off x="540877" y="423475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3AC10497-9EF6-4A31-BB2C-4297130DAFF9}"/>
              </a:ext>
            </a:extLst>
          </p:cNvPr>
          <p:cNvCxnSpPr>
            <a:cxnSpLocks/>
          </p:cNvCxnSpPr>
          <p:nvPr/>
        </p:nvCxnSpPr>
        <p:spPr>
          <a:xfrm>
            <a:off x="540877" y="448277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1ADCEA9F-7E95-4AA3-90B9-5140184C909D}"/>
              </a:ext>
            </a:extLst>
          </p:cNvPr>
          <p:cNvSpPr txBox="1"/>
          <p:nvPr/>
        </p:nvSpPr>
        <p:spPr>
          <a:xfrm>
            <a:off x="5457411" y="510463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36" name="TextBox 35">
            <a:extLst>
              <a:ext uri="{FF2B5EF4-FFF2-40B4-BE49-F238E27FC236}">
                <a16:creationId xmlns:a16="http://schemas.microsoft.com/office/drawing/2014/main" id="{554BB75F-8730-4539-8DD4-A3D8A9C1D88D}"/>
              </a:ext>
            </a:extLst>
          </p:cNvPr>
          <p:cNvSpPr txBox="1"/>
          <p:nvPr/>
        </p:nvSpPr>
        <p:spPr>
          <a:xfrm>
            <a:off x="2143398" y="3851718"/>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37" name="TextBox 36">
            <a:extLst>
              <a:ext uri="{FF2B5EF4-FFF2-40B4-BE49-F238E27FC236}">
                <a16:creationId xmlns:a16="http://schemas.microsoft.com/office/drawing/2014/main" id="{7A819A98-136F-4049-8D2F-177FD4B00F90}"/>
              </a:ext>
            </a:extLst>
          </p:cNvPr>
          <p:cNvSpPr txBox="1"/>
          <p:nvPr/>
        </p:nvSpPr>
        <p:spPr>
          <a:xfrm>
            <a:off x="3973401" y="4604885"/>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38" name="TextBox 37">
            <a:extLst>
              <a:ext uri="{FF2B5EF4-FFF2-40B4-BE49-F238E27FC236}">
                <a16:creationId xmlns:a16="http://schemas.microsoft.com/office/drawing/2014/main" id="{5B1E195A-A327-4D20-BA43-A152DD895965}"/>
              </a:ext>
            </a:extLst>
          </p:cNvPr>
          <p:cNvSpPr txBox="1"/>
          <p:nvPr/>
        </p:nvSpPr>
        <p:spPr>
          <a:xfrm>
            <a:off x="4484515" y="409816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39" name="TextBox 38">
            <a:extLst>
              <a:ext uri="{FF2B5EF4-FFF2-40B4-BE49-F238E27FC236}">
                <a16:creationId xmlns:a16="http://schemas.microsoft.com/office/drawing/2014/main" id="{CFF8C669-4535-4F8C-916D-B2ABFE679788}"/>
              </a:ext>
            </a:extLst>
          </p:cNvPr>
          <p:cNvSpPr txBox="1"/>
          <p:nvPr/>
        </p:nvSpPr>
        <p:spPr>
          <a:xfrm>
            <a:off x="632756" y="5355481"/>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sp>
        <p:nvSpPr>
          <p:cNvPr id="40" name="TextBox 39">
            <a:extLst>
              <a:ext uri="{FF2B5EF4-FFF2-40B4-BE49-F238E27FC236}">
                <a16:creationId xmlns:a16="http://schemas.microsoft.com/office/drawing/2014/main" id="{CCB83B64-347E-4A34-9241-FA43E019430E}"/>
              </a:ext>
            </a:extLst>
          </p:cNvPr>
          <p:cNvSpPr txBox="1"/>
          <p:nvPr/>
        </p:nvSpPr>
        <p:spPr>
          <a:xfrm>
            <a:off x="2611632" y="535599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41" name="TextBox 40">
            <a:extLst>
              <a:ext uri="{FF2B5EF4-FFF2-40B4-BE49-F238E27FC236}">
                <a16:creationId xmlns:a16="http://schemas.microsoft.com/office/drawing/2014/main" id="{ACB16CBE-A334-4354-B79E-8A2C627E7006}"/>
              </a:ext>
            </a:extLst>
          </p:cNvPr>
          <p:cNvSpPr txBox="1"/>
          <p:nvPr/>
        </p:nvSpPr>
        <p:spPr>
          <a:xfrm>
            <a:off x="4970158" y="3612313"/>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42" name="TextBox 41">
            <a:extLst>
              <a:ext uri="{FF2B5EF4-FFF2-40B4-BE49-F238E27FC236}">
                <a16:creationId xmlns:a16="http://schemas.microsoft.com/office/drawing/2014/main" id="{74E75044-E638-49B6-98B2-80BCFA95D12A}"/>
              </a:ext>
            </a:extLst>
          </p:cNvPr>
          <p:cNvSpPr txBox="1"/>
          <p:nvPr/>
        </p:nvSpPr>
        <p:spPr>
          <a:xfrm>
            <a:off x="201723" y="3747825"/>
            <a:ext cx="415498" cy="230832"/>
          </a:xfrm>
          <a:prstGeom prst="rect">
            <a:avLst/>
          </a:prstGeom>
          <a:noFill/>
        </p:spPr>
        <p:txBody>
          <a:bodyPr wrap="none" rtlCol="0">
            <a:spAutoFit/>
          </a:bodyPr>
          <a:lstStyle/>
          <a:p>
            <a:r>
              <a:rPr lang="en-US" altLang="zh-CN" sz="900" dirty="0"/>
              <a:t>CH7</a:t>
            </a:r>
            <a:endParaRPr lang="en-SG" sz="900" dirty="0"/>
          </a:p>
        </p:txBody>
      </p:sp>
      <p:sp>
        <p:nvSpPr>
          <p:cNvPr id="43" name="TextBox 42">
            <a:extLst>
              <a:ext uri="{FF2B5EF4-FFF2-40B4-BE49-F238E27FC236}">
                <a16:creationId xmlns:a16="http://schemas.microsoft.com/office/drawing/2014/main" id="{37F0C0E4-425E-4A63-9007-05FB5E28884D}"/>
              </a:ext>
            </a:extLst>
          </p:cNvPr>
          <p:cNvSpPr txBox="1"/>
          <p:nvPr/>
        </p:nvSpPr>
        <p:spPr>
          <a:xfrm>
            <a:off x="3462287" y="5098851"/>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cxnSp>
        <p:nvCxnSpPr>
          <p:cNvPr id="44" name="Straight Connector 43">
            <a:extLst>
              <a:ext uri="{FF2B5EF4-FFF2-40B4-BE49-F238E27FC236}">
                <a16:creationId xmlns:a16="http://schemas.microsoft.com/office/drawing/2014/main" id="{2F1F4C13-8513-4A15-A240-7D53F1239F52}"/>
              </a:ext>
            </a:extLst>
          </p:cNvPr>
          <p:cNvCxnSpPr>
            <a:cxnSpLocks/>
          </p:cNvCxnSpPr>
          <p:nvPr/>
        </p:nvCxnSpPr>
        <p:spPr>
          <a:xfrm flipH="1">
            <a:off x="2605017" y="3009934"/>
            <a:ext cx="14968" cy="238120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FC98CE41-C9AD-47E6-B965-D6DB5264944E}"/>
              </a:ext>
            </a:extLst>
          </p:cNvPr>
          <p:cNvCxnSpPr>
            <a:cxnSpLocks/>
          </p:cNvCxnSpPr>
          <p:nvPr/>
        </p:nvCxnSpPr>
        <p:spPr>
          <a:xfrm>
            <a:off x="3462287" y="3048573"/>
            <a:ext cx="0" cy="212212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E04CF6D-F093-445E-9C94-CBADA12E8F12}"/>
              </a:ext>
            </a:extLst>
          </p:cNvPr>
          <p:cNvCxnSpPr>
            <a:cxnSpLocks/>
          </p:cNvCxnSpPr>
          <p:nvPr/>
        </p:nvCxnSpPr>
        <p:spPr>
          <a:xfrm>
            <a:off x="2605017" y="3265652"/>
            <a:ext cx="860742" cy="10974"/>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F53D9864-A9B8-4F98-A3D3-E930BA2FE9D9}"/>
              </a:ext>
            </a:extLst>
          </p:cNvPr>
          <p:cNvSpPr txBox="1"/>
          <p:nvPr/>
        </p:nvSpPr>
        <p:spPr>
          <a:xfrm>
            <a:off x="2791632" y="3009934"/>
            <a:ext cx="537327" cy="230832"/>
          </a:xfrm>
          <a:prstGeom prst="rect">
            <a:avLst/>
          </a:prstGeom>
          <a:noFill/>
        </p:spPr>
        <p:txBody>
          <a:bodyPr wrap="none" rtlCol="0">
            <a:spAutoFit/>
          </a:bodyPr>
          <a:lstStyle/>
          <a:p>
            <a:r>
              <a:rPr lang="en-US" altLang="zh-CN" sz="900" dirty="0"/>
              <a:t>&gt;=1 </a:t>
            </a:r>
            <a:r>
              <a:rPr lang="en-US" altLang="zh-CN" sz="900" dirty="0" err="1"/>
              <a:t>ms</a:t>
            </a:r>
            <a:endParaRPr lang="en-SG" sz="900" dirty="0"/>
          </a:p>
        </p:txBody>
      </p:sp>
      <p:sp>
        <p:nvSpPr>
          <p:cNvPr id="48" name="TextBox 47">
            <a:extLst>
              <a:ext uri="{FF2B5EF4-FFF2-40B4-BE49-F238E27FC236}">
                <a16:creationId xmlns:a16="http://schemas.microsoft.com/office/drawing/2014/main" id="{4068C24B-2975-4147-8C22-06CA12691FAC}"/>
              </a:ext>
            </a:extLst>
          </p:cNvPr>
          <p:cNvSpPr txBox="1"/>
          <p:nvPr/>
        </p:nvSpPr>
        <p:spPr>
          <a:xfrm>
            <a:off x="2534761" y="6049552"/>
            <a:ext cx="2215052" cy="307777"/>
          </a:xfrm>
          <a:prstGeom prst="rect">
            <a:avLst/>
          </a:prstGeom>
          <a:noFill/>
        </p:spPr>
        <p:txBody>
          <a:bodyPr wrap="square" rtlCol="0">
            <a:spAutoFit/>
          </a:bodyPr>
          <a:lstStyle/>
          <a:p>
            <a:r>
              <a:rPr lang="en-US" altLang="zh-CN" sz="1400" dirty="0"/>
              <a:t>If simply extend aspect 1</a:t>
            </a:r>
          </a:p>
        </p:txBody>
      </p:sp>
      <p:sp>
        <p:nvSpPr>
          <p:cNvPr id="49" name="TextBox 48">
            <a:extLst>
              <a:ext uri="{FF2B5EF4-FFF2-40B4-BE49-F238E27FC236}">
                <a16:creationId xmlns:a16="http://schemas.microsoft.com/office/drawing/2014/main" id="{99C7FD8F-B896-43C7-B314-05ABFCC83A8B}"/>
              </a:ext>
            </a:extLst>
          </p:cNvPr>
          <p:cNvSpPr txBox="1"/>
          <p:nvPr/>
        </p:nvSpPr>
        <p:spPr>
          <a:xfrm>
            <a:off x="5580877" y="5882735"/>
            <a:ext cx="505267" cy="230832"/>
          </a:xfrm>
          <a:prstGeom prst="rect">
            <a:avLst/>
          </a:prstGeom>
          <a:noFill/>
        </p:spPr>
        <p:txBody>
          <a:bodyPr wrap="none" rtlCol="0">
            <a:spAutoFit/>
          </a:bodyPr>
          <a:lstStyle/>
          <a:p>
            <a:r>
              <a:rPr lang="en-US" altLang="zh-CN" sz="900" dirty="0"/>
              <a:t>Time  </a:t>
            </a:r>
            <a:endParaRPr lang="en-SG" sz="900" dirty="0"/>
          </a:p>
        </p:txBody>
      </p:sp>
      <p:sp>
        <p:nvSpPr>
          <p:cNvPr id="50" name="TextBox 49">
            <a:extLst>
              <a:ext uri="{FF2B5EF4-FFF2-40B4-BE49-F238E27FC236}">
                <a16:creationId xmlns:a16="http://schemas.microsoft.com/office/drawing/2014/main" id="{DF61861C-2D68-46D7-A5F0-45DA77F47745}"/>
              </a:ext>
            </a:extLst>
          </p:cNvPr>
          <p:cNvSpPr txBox="1"/>
          <p:nvPr/>
        </p:nvSpPr>
        <p:spPr>
          <a:xfrm>
            <a:off x="1613758" y="4352275"/>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cxnSp>
        <p:nvCxnSpPr>
          <p:cNvPr id="51" name="Straight Arrow Connector 50">
            <a:extLst>
              <a:ext uri="{FF2B5EF4-FFF2-40B4-BE49-F238E27FC236}">
                <a16:creationId xmlns:a16="http://schemas.microsoft.com/office/drawing/2014/main" id="{6BCD03B7-90E9-4FAC-8D20-2C6E2C549AA9}"/>
              </a:ext>
            </a:extLst>
          </p:cNvPr>
          <p:cNvCxnSpPr>
            <a:cxnSpLocks/>
          </p:cNvCxnSpPr>
          <p:nvPr/>
        </p:nvCxnSpPr>
        <p:spPr>
          <a:xfrm>
            <a:off x="6693680" y="5915186"/>
            <a:ext cx="540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2A490BB2-D541-42FC-8939-6DA46FBE4914}"/>
              </a:ext>
            </a:extLst>
          </p:cNvPr>
          <p:cNvCxnSpPr>
            <a:cxnSpLocks/>
          </p:cNvCxnSpPr>
          <p:nvPr/>
        </p:nvCxnSpPr>
        <p:spPr>
          <a:xfrm>
            <a:off x="6694520" y="528254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4164DC7E-4870-4165-A4B7-F68CA7562537}"/>
              </a:ext>
            </a:extLst>
          </p:cNvPr>
          <p:cNvCxnSpPr>
            <a:cxnSpLocks/>
          </p:cNvCxnSpPr>
          <p:nvPr/>
        </p:nvCxnSpPr>
        <p:spPr>
          <a:xfrm>
            <a:off x="6694520" y="540655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7731AB55-C188-4C0C-A502-8586D5751914}"/>
              </a:ext>
            </a:extLst>
          </p:cNvPr>
          <p:cNvCxnSpPr>
            <a:cxnSpLocks/>
          </p:cNvCxnSpPr>
          <p:nvPr/>
        </p:nvCxnSpPr>
        <p:spPr>
          <a:xfrm>
            <a:off x="6694520" y="553056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3241F7B8-3780-465A-BCBB-7A26E51F80C5}"/>
              </a:ext>
            </a:extLst>
          </p:cNvPr>
          <p:cNvCxnSpPr>
            <a:cxnSpLocks/>
          </p:cNvCxnSpPr>
          <p:nvPr/>
        </p:nvCxnSpPr>
        <p:spPr>
          <a:xfrm>
            <a:off x="6694520" y="565457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BC121C05-D3D4-4276-8AAA-E7F3FCB03E79}"/>
              </a:ext>
            </a:extLst>
          </p:cNvPr>
          <p:cNvCxnSpPr>
            <a:cxnSpLocks/>
          </p:cNvCxnSpPr>
          <p:nvPr/>
        </p:nvCxnSpPr>
        <p:spPr>
          <a:xfrm>
            <a:off x="6694520" y="391842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666B5E5-A23F-4765-B141-7A71481959B1}"/>
              </a:ext>
            </a:extLst>
          </p:cNvPr>
          <p:cNvCxnSpPr>
            <a:cxnSpLocks/>
          </p:cNvCxnSpPr>
          <p:nvPr/>
        </p:nvCxnSpPr>
        <p:spPr>
          <a:xfrm>
            <a:off x="6694520" y="466249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A4E164BB-D5A1-44FE-9F76-0EED5B9DBFAD}"/>
              </a:ext>
            </a:extLst>
          </p:cNvPr>
          <p:cNvCxnSpPr>
            <a:cxnSpLocks/>
          </p:cNvCxnSpPr>
          <p:nvPr/>
        </p:nvCxnSpPr>
        <p:spPr>
          <a:xfrm>
            <a:off x="6694520" y="491051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96CDB92A-C411-4FF5-BB3C-D7BEC0DEA459}"/>
              </a:ext>
            </a:extLst>
          </p:cNvPr>
          <p:cNvCxnSpPr>
            <a:cxnSpLocks/>
          </p:cNvCxnSpPr>
          <p:nvPr/>
        </p:nvCxnSpPr>
        <p:spPr>
          <a:xfrm>
            <a:off x="6694520" y="503452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5C167490-5362-43B4-AC5A-C1B098C1B3B4}"/>
              </a:ext>
            </a:extLst>
          </p:cNvPr>
          <p:cNvCxnSpPr>
            <a:cxnSpLocks/>
          </p:cNvCxnSpPr>
          <p:nvPr/>
        </p:nvCxnSpPr>
        <p:spPr>
          <a:xfrm>
            <a:off x="6694520" y="515853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FACE21B0-8BE3-4A83-B56C-F85DB7E25DB7}"/>
              </a:ext>
            </a:extLst>
          </p:cNvPr>
          <p:cNvCxnSpPr>
            <a:cxnSpLocks/>
          </p:cNvCxnSpPr>
          <p:nvPr/>
        </p:nvCxnSpPr>
        <p:spPr>
          <a:xfrm flipV="1">
            <a:off x="6693680" y="3382591"/>
            <a:ext cx="0" cy="252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D2EFB683-AFAE-468F-8D93-D4AD52A211F0}"/>
              </a:ext>
            </a:extLst>
          </p:cNvPr>
          <p:cNvCxnSpPr>
            <a:cxnSpLocks/>
          </p:cNvCxnSpPr>
          <p:nvPr/>
        </p:nvCxnSpPr>
        <p:spPr>
          <a:xfrm>
            <a:off x="6694520" y="577858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C060D5A4-84AE-4965-8BCB-ED24BD65D7C6}"/>
              </a:ext>
            </a:extLst>
          </p:cNvPr>
          <p:cNvCxnSpPr>
            <a:cxnSpLocks/>
          </p:cNvCxnSpPr>
          <p:nvPr/>
        </p:nvCxnSpPr>
        <p:spPr>
          <a:xfrm>
            <a:off x="6694520" y="367040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5E90044B-A21D-4D3F-9FA9-F1A6A6E7CA1A}"/>
              </a:ext>
            </a:extLst>
          </p:cNvPr>
          <p:cNvCxnSpPr>
            <a:cxnSpLocks/>
          </p:cNvCxnSpPr>
          <p:nvPr/>
        </p:nvCxnSpPr>
        <p:spPr>
          <a:xfrm>
            <a:off x="6694520" y="416644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CE2F9DE2-B5FE-45DD-9EBC-DD18181C9F4C}"/>
              </a:ext>
            </a:extLst>
          </p:cNvPr>
          <p:cNvCxnSpPr>
            <a:cxnSpLocks/>
          </p:cNvCxnSpPr>
          <p:nvPr/>
        </p:nvCxnSpPr>
        <p:spPr>
          <a:xfrm>
            <a:off x="6694520" y="441446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C4E074F2-1DA4-410B-8FEC-392D5E41DDF2}"/>
              </a:ext>
            </a:extLst>
          </p:cNvPr>
          <p:cNvSpPr txBox="1"/>
          <p:nvPr/>
        </p:nvSpPr>
        <p:spPr>
          <a:xfrm>
            <a:off x="6372549" y="5550155"/>
            <a:ext cx="415498" cy="230832"/>
          </a:xfrm>
          <a:prstGeom prst="rect">
            <a:avLst/>
          </a:prstGeom>
          <a:noFill/>
        </p:spPr>
        <p:txBody>
          <a:bodyPr wrap="none" rtlCol="0">
            <a:spAutoFit/>
          </a:bodyPr>
          <a:lstStyle/>
          <a:p>
            <a:r>
              <a:rPr lang="en-US" altLang="zh-CN" sz="900" dirty="0"/>
              <a:t>CH0</a:t>
            </a:r>
            <a:endParaRPr lang="en-SG" sz="900" dirty="0"/>
          </a:p>
        </p:txBody>
      </p:sp>
      <p:sp>
        <p:nvSpPr>
          <p:cNvPr id="67" name="TextBox 66">
            <a:extLst>
              <a:ext uri="{FF2B5EF4-FFF2-40B4-BE49-F238E27FC236}">
                <a16:creationId xmlns:a16="http://schemas.microsoft.com/office/drawing/2014/main" id="{BC4FEA09-DB5F-4933-8C0F-CA807D946CEC}"/>
              </a:ext>
            </a:extLst>
          </p:cNvPr>
          <p:cNvSpPr txBox="1"/>
          <p:nvPr/>
        </p:nvSpPr>
        <p:spPr>
          <a:xfrm>
            <a:off x="6345854" y="4539898"/>
            <a:ext cx="415498" cy="230832"/>
          </a:xfrm>
          <a:prstGeom prst="rect">
            <a:avLst/>
          </a:prstGeom>
          <a:noFill/>
        </p:spPr>
        <p:txBody>
          <a:bodyPr wrap="none" rtlCol="0">
            <a:spAutoFit/>
          </a:bodyPr>
          <a:lstStyle/>
          <a:p>
            <a:r>
              <a:rPr lang="en-US" altLang="zh-CN" sz="900" dirty="0"/>
              <a:t>CH4</a:t>
            </a:r>
            <a:endParaRPr lang="en-SG" sz="900" dirty="0"/>
          </a:p>
        </p:txBody>
      </p:sp>
      <p:sp>
        <p:nvSpPr>
          <p:cNvPr id="68" name="TextBox 67">
            <a:extLst>
              <a:ext uri="{FF2B5EF4-FFF2-40B4-BE49-F238E27FC236}">
                <a16:creationId xmlns:a16="http://schemas.microsoft.com/office/drawing/2014/main" id="{7A66D1AA-034B-4A38-9427-A584D115B3F9}"/>
              </a:ext>
            </a:extLst>
          </p:cNvPr>
          <p:cNvSpPr txBox="1"/>
          <p:nvPr/>
        </p:nvSpPr>
        <p:spPr>
          <a:xfrm>
            <a:off x="6361094" y="5027331"/>
            <a:ext cx="415498" cy="230832"/>
          </a:xfrm>
          <a:prstGeom prst="rect">
            <a:avLst/>
          </a:prstGeom>
          <a:noFill/>
        </p:spPr>
        <p:txBody>
          <a:bodyPr wrap="none" rtlCol="0">
            <a:spAutoFit/>
          </a:bodyPr>
          <a:lstStyle/>
          <a:p>
            <a:r>
              <a:rPr lang="en-US" altLang="zh-CN" sz="900" dirty="0"/>
              <a:t>CH2</a:t>
            </a:r>
            <a:endParaRPr lang="en-SG" sz="900" dirty="0"/>
          </a:p>
        </p:txBody>
      </p:sp>
      <p:sp>
        <p:nvSpPr>
          <p:cNvPr id="69" name="TextBox 68">
            <a:extLst>
              <a:ext uri="{FF2B5EF4-FFF2-40B4-BE49-F238E27FC236}">
                <a16:creationId xmlns:a16="http://schemas.microsoft.com/office/drawing/2014/main" id="{383640C4-8559-4A19-B4AA-F6B2B1A8E628}"/>
              </a:ext>
            </a:extLst>
          </p:cNvPr>
          <p:cNvSpPr txBox="1"/>
          <p:nvPr/>
        </p:nvSpPr>
        <p:spPr>
          <a:xfrm>
            <a:off x="6361094" y="4789539"/>
            <a:ext cx="415498" cy="230832"/>
          </a:xfrm>
          <a:prstGeom prst="rect">
            <a:avLst/>
          </a:prstGeom>
          <a:noFill/>
        </p:spPr>
        <p:txBody>
          <a:bodyPr wrap="none" rtlCol="0">
            <a:spAutoFit/>
          </a:bodyPr>
          <a:lstStyle/>
          <a:p>
            <a:r>
              <a:rPr lang="en-US" altLang="zh-CN" sz="900" dirty="0"/>
              <a:t>CH3</a:t>
            </a:r>
            <a:endParaRPr lang="en-SG" sz="900" dirty="0"/>
          </a:p>
        </p:txBody>
      </p:sp>
      <p:sp>
        <p:nvSpPr>
          <p:cNvPr id="70" name="TextBox 69">
            <a:extLst>
              <a:ext uri="{FF2B5EF4-FFF2-40B4-BE49-F238E27FC236}">
                <a16:creationId xmlns:a16="http://schemas.microsoft.com/office/drawing/2014/main" id="{1DB09315-6672-4FD3-9793-11E0BB22E7A2}"/>
              </a:ext>
            </a:extLst>
          </p:cNvPr>
          <p:cNvSpPr txBox="1"/>
          <p:nvPr/>
        </p:nvSpPr>
        <p:spPr>
          <a:xfrm>
            <a:off x="6344987" y="4301459"/>
            <a:ext cx="415498" cy="230832"/>
          </a:xfrm>
          <a:prstGeom prst="rect">
            <a:avLst/>
          </a:prstGeom>
          <a:noFill/>
        </p:spPr>
        <p:txBody>
          <a:bodyPr wrap="none" rtlCol="0">
            <a:spAutoFit/>
          </a:bodyPr>
          <a:lstStyle/>
          <a:p>
            <a:r>
              <a:rPr lang="en-US" altLang="zh-CN" sz="900" dirty="0"/>
              <a:t>CH5</a:t>
            </a:r>
            <a:endParaRPr lang="en-SG" sz="900" dirty="0"/>
          </a:p>
        </p:txBody>
      </p:sp>
      <p:sp>
        <p:nvSpPr>
          <p:cNvPr id="71" name="TextBox 70">
            <a:extLst>
              <a:ext uri="{FF2B5EF4-FFF2-40B4-BE49-F238E27FC236}">
                <a16:creationId xmlns:a16="http://schemas.microsoft.com/office/drawing/2014/main" id="{83A5F4D9-2EA2-4803-B7E3-178E7438604B}"/>
              </a:ext>
            </a:extLst>
          </p:cNvPr>
          <p:cNvSpPr txBox="1"/>
          <p:nvPr/>
        </p:nvSpPr>
        <p:spPr>
          <a:xfrm>
            <a:off x="6372549" y="5281078"/>
            <a:ext cx="415498" cy="230832"/>
          </a:xfrm>
          <a:prstGeom prst="rect">
            <a:avLst/>
          </a:prstGeom>
          <a:noFill/>
        </p:spPr>
        <p:txBody>
          <a:bodyPr wrap="none" rtlCol="0">
            <a:spAutoFit/>
          </a:bodyPr>
          <a:lstStyle/>
          <a:p>
            <a:r>
              <a:rPr lang="en-US" altLang="zh-CN" sz="900" dirty="0"/>
              <a:t>CH1</a:t>
            </a:r>
            <a:endParaRPr lang="en-SG" sz="900" dirty="0"/>
          </a:p>
        </p:txBody>
      </p:sp>
      <p:sp>
        <p:nvSpPr>
          <p:cNvPr id="72" name="TextBox 71">
            <a:extLst>
              <a:ext uri="{FF2B5EF4-FFF2-40B4-BE49-F238E27FC236}">
                <a16:creationId xmlns:a16="http://schemas.microsoft.com/office/drawing/2014/main" id="{1C0C8D9E-BAB8-41E5-95B7-699D72366028}"/>
              </a:ext>
            </a:extLst>
          </p:cNvPr>
          <p:cNvSpPr txBox="1"/>
          <p:nvPr/>
        </p:nvSpPr>
        <p:spPr>
          <a:xfrm>
            <a:off x="6662258" y="3323479"/>
            <a:ext cx="700833" cy="230832"/>
          </a:xfrm>
          <a:prstGeom prst="rect">
            <a:avLst/>
          </a:prstGeom>
          <a:noFill/>
        </p:spPr>
        <p:txBody>
          <a:bodyPr wrap="none" rtlCol="0">
            <a:spAutoFit/>
          </a:bodyPr>
          <a:lstStyle/>
          <a:p>
            <a:r>
              <a:rPr lang="en-US" altLang="zh-CN" sz="900" dirty="0"/>
              <a:t>Frequency </a:t>
            </a:r>
            <a:endParaRPr lang="en-SG" sz="900" dirty="0"/>
          </a:p>
        </p:txBody>
      </p:sp>
      <p:sp>
        <p:nvSpPr>
          <p:cNvPr id="73" name="TextBox 72">
            <a:extLst>
              <a:ext uri="{FF2B5EF4-FFF2-40B4-BE49-F238E27FC236}">
                <a16:creationId xmlns:a16="http://schemas.microsoft.com/office/drawing/2014/main" id="{8AFD297F-9269-4210-B4E1-3980D50406AC}"/>
              </a:ext>
            </a:extLst>
          </p:cNvPr>
          <p:cNvSpPr txBox="1"/>
          <p:nvPr/>
        </p:nvSpPr>
        <p:spPr>
          <a:xfrm>
            <a:off x="7256287" y="4907959"/>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cxnSp>
        <p:nvCxnSpPr>
          <p:cNvPr id="74" name="Straight Arrow Connector 73">
            <a:extLst>
              <a:ext uri="{FF2B5EF4-FFF2-40B4-BE49-F238E27FC236}">
                <a16:creationId xmlns:a16="http://schemas.microsoft.com/office/drawing/2014/main" id="{164BD968-DDAF-48AC-B51F-337E360506D3}"/>
              </a:ext>
            </a:extLst>
          </p:cNvPr>
          <p:cNvCxnSpPr>
            <a:cxnSpLocks/>
          </p:cNvCxnSpPr>
          <p:nvPr/>
        </p:nvCxnSpPr>
        <p:spPr>
          <a:xfrm>
            <a:off x="6694520" y="478650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0309819C-C76F-45F3-92C5-8B4843E164F5}"/>
              </a:ext>
            </a:extLst>
          </p:cNvPr>
          <p:cNvCxnSpPr>
            <a:cxnSpLocks/>
          </p:cNvCxnSpPr>
          <p:nvPr/>
        </p:nvCxnSpPr>
        <p:spPr>
          <a:xfrm>
            <a:off x="6694520" y="379441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CBFB4F8D-7AEA-41A7-8529-EFDFBB031421}"/>
              </a:ext>
            </a:extLst>
          </p:cNvPr>
          <p:cNvCxnSpPr>
            <a:cxnSpLocks/>
          </p:cNvCxnSpPr>
          <p:nvPr/>
        </p:nvCxnSpPr>
        <p:spPr>
          <a:xfrm>
            <a:off x="6694520" y="404243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CF5CF1E5-3366-42BA-9DC6-FBAFB328D85C}"/>
              </a:ext>
            </a:extLst>
          </p:cNvPr>
          <p:cNvCxnSpPr>
            <a:cxnSpLocks/>
          </p:cNvCxnSpPr>
          <p:nvPr/>
        </p:nvCxnSpPr>
        <p:spPr>
          <a:xfrm>
            <a:off x="6694520" y="429045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2EBD65CF-3BE0-4DF7-BBDB-D01C546EF6D4}"/>
              </a:ext>
            </a:extLst>
          </p:cNvPr>
          <p:cNvCxnSpPr>
            <a:cxnSpLocks/>
          </p:cNvCxnSpPr>
          <p:nvPr/>
        </p:nvCxnSpPr>
        <p:spPr>
          <a:xfrm>
            <a:off x="6694520" y="453847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DF014C9-3067-40F6-B04A-8B6BF9141CAF}"/>
              </a:ext>
            </a:extLst>
          </p:cNvPr>
          <p:cNvSpPr txBox="1"/>
          <p:nvPr/>
        </p:nvSpPr>
        <p:spPr>
          <a:xfrm>
            <a:off x="11265668" y="3672303"/>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80" name="TextBox 79">
            <a:extLst>
              <a:ext uri="{FF2B5EF4-FFF2-40B4-BE49-F238E27FC236}">
                <a16:creationId xmlns:a16="http://schemas.microsoft.com/office/drawing/2014/main" id="{47C37F52-2AD4-4982-ACFD-EB1522B0D437}"/>
              </a:ext>
            </a:extLst>
          </p:cNvPr>
          <p:cNvSpPr txBox="1"/>
          <p:nvPr/>
        </p:nvSpPr>
        <p:spPr>
          <a:xfrm>
            <a:off x="8297041" y="3907423"/>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81" name="TextBox 80">
            <a:extLst>
              <a:ext uri="{FF2B5EF4-FFF2-40B4-BE49-F238E27FC236}">
                <a16:creationId xmlns:a16="http://schemas.microsoft.com/office/drawing/2014/main" id="{7CCF487C-A832-47B7-94FD-D7FB7340E4CD}"/>
              </a:ext>
            </a:extLst>
          </p:cNvPr>
          <p:cNvSpPr txBox="1"/>
          <p:nvPr/>
        </p:nvSpPr>
        <p:spPr>
          <a:xfrm>
            <a:off x="9805553" y="415995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82" name="TextBox 81">
            <a:extLst>
              <a:ext uri="{FF2B5EF4-FFF2-40B4-BE49-F238E27FC236}">
                <a16:creationId xmlns:a16="http://schemas.microsoft.com/office/drawing/2014/main" id="{8FDB5DBE-2409-4BC9-BA1A-7F624ABDE832}"/>
              </a:ext>
            </a:extLst>
          </p:cNvPr>
          <p:cNvSpPr txBox="1"/>
          <p:nvPr/>
        </p:nvSpPr>
        <p:spPr>
          <a:xfrm>
            <a:off x="10315856" y="467311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83" name="TextBox 82">
            <a:extLst>
              <a:ext uri="{FF2B5EF4-FFF2-40B4-BE49-F238E27FC236}">
                <a16:creationId xmlns:a16="http://schemas.microsoft.com/office/drawing/2014/main" id="{97496708-7EC6-43BF-9DE9-CEDD68B44452}"/>
              </a:ext>
            </a:extLst>
          </p:cNvPr>
          <p:cNvSpPr txBox="1"/>
          <p:nvPr/>
        </p:nvSpPr>
        <p:spPr>
          <a:xfrm>
            <a:off x="6786399" y="5411186"/>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sp>
        <p:nvSpPr>
          <p:cNvPr id="84" name="TextBox 83">
            <a:extLst>
              <a:ext uri="{FF2B5EF4-FFF2-40B4-BE49-F238E27FC236}">
                <a16:creationId xmlns:a16="http://schemas.microsoft.com/office/drawing/2014/main" id="{30D736AC-09C7-4B45-8F2A-DCFE6D043939}"/>
              </a:ext>
            </a:extLst>
          </p:cNvPr>
          <p:cNvSpPr txBox="1"/>
          <p:nvPr/>
        </p:nvSpPr>
        <p:spPr>
          <a:xfrm>
            <a:off x="8765275" y="5411695"/>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85" name="TextBox 84">
            <a:extLst>
              <a:ext uri="{FF2B5EF4-FFF2-40B4-BE49-F238E27FC236}">
                <a16:creationId xmlns:a16="http://schemas.microsoft.com/office/drawing/2014/main" id="{92894B45-5792-4627-9854-C5A157DC6357}"/>
              </a:ext>
            </a:extLst>
          </p:cNvPr>
          <p:cNvSpPr txBox="1"/>
          <p:nvPr/>
        </p:nvSpPr>
        <p:spPr>
          <a:xfrm>
            <a:off x="10817275" y="5164164"/>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86" name="TextBox 85">
            <a:extLst>
              <a:ext uri="{FF2B5EF4-FFF2-40B4-BE49-F238E27FC236}">
                <a16:creationId xmlns:a16="http://schemas.microsoft.com/office/drawing/2014/main" id="{CF4D97D6-5444-4B58-9693-7C2A302211C7}"/>
              </a:ext>
            </a:extLst>
          </p:cNvPr>
          <p:cNvSpPr txBox="1"/>
          <p:nvPr/>
        </p:nvSpPr>
        <p:spPr>
          <a:xfrm>
            <a:off x="6355366" y="4038148"/>
            <a:ext cx="415498" cy="230832"/>
          </a:xfrm>
          <a:prstGeom prst="rect">
            <a:avLst/>
          </a:prstGeom>
          <a:noFill/>
        </p:spPr>
        <p:txBody>
          <a:bodyPr wrap="none" rtlCol="0">
            <a:spAutoFit/>
          </a:bodyPr>
          <a:lstStyle/>
          <a:p>
            <a:r>
              <a:rPr lang="en-US" altLang="zh-CN" sz="900" dirty="0"/>
              <a:t>CH6</a:t>
            </a:r>
            <a:endParaRPr lang="en-SG" sz="900" dirty="0"/>
          </a:p>
        </p:txBody>
      </p:sp>
      <p:sp>
        <p:nvSpPr>
          <p:cNvPr id="87" name="TextBox 86">
            <a:extLst>
              <a:ext uri="{FF2B5EF4-FFF2-40B4-BE49-F238E27FC236}">
                <a16:creationId xmlns:a16="http://schemas.microsoft.com/office/drawing/2014/main" id="{FD6CCF44-B395-450A-8541-983E8C999796}"/>
              </a:ext>
            </a:extLst>
          </p:cNvPr>
          <p:cNvSpPr txBox="1"/>
          <p:nvPr/>
        </p:nvSpPr>
        <p:spPr>
          <a:xfrm>
            <a:off x="6355366" y="3803530"/>
            <a:ext cx="415498" cy="230832"/>
          </a:xfrm>
          <a:prstGeom prst="rect">
            <a:avLst/>
          </a:prstGeom>
          <a:noFill/>
        </p:spPr>
        <p:txBody>
          <a:bodyPr wrap="none" rtlCol="0">
            <a:spAutoFit/>
          </a:bodyPr>
          <a:lstStyle/>
          <a:p>
            <a:r>
              <a:rPr lang="en-US" altLang="zh-CN" sz="900" dirty="0"/>
              <a:t>CH7</a:t>
            </a:r>
            <a:endParaRPr lang="en-SG" sz="900" dirty="0"/>
          </a:p>
        </p:txBody>
      </p:sp>
      <p:sp>
        <p:nvSpPr>
          <p:cNvPr id="88" name="TextBox 87">
            <a:extLst>
              <a:ext uri="{FF2B5EF4-FFF2-40B4-BE49-F238E27FC236}">
                <a16:creationId xmlns:a16="http://schemas.microsoft.com/office/drawing/2014/main" id="{04D7D149-2571-4E09-8791-4939D3BB670B}"/>
              </a:ext>
            </a:extLst>
          </p:cNvPr>
          <p:cNvSpPr txBox="1"/>
          <p:nvPr/>
        </p:nvSpPr>
        <p:spPr>
          <a:xfrm>
            <a:off x="9303257" y="3672303"/>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cxnSp>
        <p:nvCxnSpPr>
          <p:cNvPr id="89" name="Straight Connector 88">
            <a:extLst>
              <a:ext uri="{FF2B5EF4-FFF2-40B4-BE49-F238E27FC236}">
                <a16:creationId xmlns:a16="http://schemas.microsoft.com/office/drawing/2014/main" id="{A146E3B7-8E5F-4220-B42E-63FB4A022BFE}"/>
              </a:ext>
            </a:extLst>
          </p:cNvPr>
          <p:cNvCxnSpPr>
            <a:cxnSpLocks/>
          </p:cNvCxnSpPr>
          <p:nvPr/>
        </p:nvCxnSpPr>
        <p:spPr>
          <a:xfrm>
            <a:off x="8285116" y="3257985"/>
            <a:ext cx="3904" cy="9891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A56AD8A5-E010-43F4-992C-4CE1F9715369}"/>
              </a:ext>
            </a:extLst>
          </p:cNvPr>
          <p:cNvCxnSpPr>
            <a:cxnSpLocks/>
          </p:cNvCxnSpPr>
          <p:nvPr/>
        </p:nvCxnSpPr>
        <p:spPr>
          <a:xfrm>
            <a:off x="9302267" y="3242967"/>
            <a:ext cx="6081" cy="94988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06FFF5A-C449-453E-A5C9-6FEB7DFD4D01}"/>
              </a:ext>
            </a:extLst>
          </p:cNvPr>
          <p:cNvCxnSpPr>
            <a:cxnSpLocks/>
          </p:cNvCxnSpPr>
          <p:nvPr/>
        </p:nvCxnSpPr>
        <p:spPr>
          <a:xfrm>
            <a:off x="8296913" y="3438895"/>
            <a:ext cx="997461" cy="0"/>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87AABAE9-27DC-4B3F-9EFC-1107FA8AD8BA}"/>
              </a:ext>
            </a:extLst>
          </p:cNvPr>
          <p:cNvSpPr txBox="1"/>
          <p:nvPr/>
        </p:nvSpPr>
        <p:spPr>
          <a:xfrm>
            <a:off x="8511667" y="3161210"/>
            <a:ext cx="537327" cy="230832"/>
          </a:xfrm>
          <a:prstGeom prst="rect">
            <a:avLst/>
          </a:prstGeom>
          <a:noFill/>
        </p:spPr>
        <p:txBody>
          <a:bodyPr wrap="none" rtlCol="0">
            <a:spAutoFit/>
          </a:bodyPr>
          <a:lstStyle/>
          <a:p>
            <a:r>
              <a:rPr lang="en-US" altLang="zh-CN" sz="900" dirty="0"/>
              <a:t>&gt;=1 </a:t>
            </a:r>
            <a:r>
              <a:rPr lang="en-US" altLang="zh-CN" sz="900" dirty="0" err="1"/>
              <a:t>ms</a:t>
            </a:r>
            <a:endParaRPr lang="en-SG" sz="900" dirty="0"/>
          </a:p>
        </p:txBody>
      </p:sp>
      <p:sp>
        <p:nvSpPr>
          <p:cNvPr id="93" name="TextBox 92">
            <a:extLst>
              <a:ext uri="{FF2B5EF4-FFF2-40B4-BE49-F238E27FC236}">
                <a16:creationId xmlns:a16="http://schemas.microsoft.com/office/drawing/2014/main" id="{A6022E16-E6C7-4272-96A6-30C3A41527BE}"/>
              </a:ext>
            </a:extLst>
          </p:cNvPr>
          <p:cNvSpPr txBox="1"/>
          <p:nvPr/>
        </p:nvSpPr>
        <p:spPr>
          <a:xfrm>
            <a:off x="8765274" y="5998151"/>
            <a:ext cx="1795221" cy="307777"/>
          </a:xfrm>
          <a:prstGeom prst="rect">
            <a:avLst/>
          </a:prstGeom>
          <a:noFill/>
        </p:spPr>
        <p:txBody>
          <a:bodyPr wrap="square" rtlCol="0">
            <a:spAutoFit/>
          </a:bodyPr>
          <a:lstStyle/>
          <a:p>
            <a:r>
              <a:rPr lang="en-US" altLang="zh-CN" sz="1400" dirty="0"/>
              <a:t>Proposed scheme</a:t>
            </a:r>
          </a:p>
        </p:txBody>
      </p:sp>
      <p:sp>
        <p:nvSpPr>
          <p:cNvPr id="94" name="TextBox 93">
            <a:extLst>
              <a:ext uri="{FF2B5EF4-FFF2-40B4-BE49-F238E27FC236}">
                <a16:creationId xmlns:a16="http://schemas.microsoft.com/office/drawing/2014/main" id="{F594B71F-FADB-404C-9831-8E2F4530AFAB}"/>
              </a:ext>
            </a:extLst>
          </p:cNvPr>
          <p:cNvSpPr txBox="1"/>
          <p:nvPr/>
        </p:nvSpPr>
        <p:spPr>
          <a:xfrm>
            <a:off x="11711413" y="5902591"/>
            <a:ext cx="505267" cy="230832"/>
          </a:xfrm>
          <a:prstGeom prst="rect">
            <a:avLst/>
          </a:prstGeom>
          <a:noFill/>
        </p:spPr>
        <p:txBody>
          <a:bodyPr wrap="none" rtlCol="0">
            <a:spAutoFit/>
          </a:bodyPr>
          <a:lstStyle/>
          <a:p>
            <a:r>
              <a:rPr lang="en-US" altLang="zh-CN" sz="900" dirty="0"/>
              <a:t>Time  </a:t>
            </a:r>
            <a:endParaRPr lang="en-SG" sz="900" dirty="0"/>
          </a:p>
        </p:txBody>
      </p:sp>
      <p:sp>
        <p:nvSpPr>
          <p:cNvPr id="95" name="TextBox 94">
            <a:extLst>
              <a:ext uri="{FF2B5EF4-FFF2-40B4-BE49-F238E27FC236}">
                <a16:creationId xmlns:a16="http://schemas.microsoft.com/office/drawing/2014/main" id="{6C2A46BC-CA4C-4095-B988-BFC485943B3D}"/>
              </a:ext>
            </a:extLst>
          </p:cNvPr>
          <p:cNvSpPr txBox="1"/>
          <p:nvPr/>
        </p:nvSpPr>
        <p:spPr>
          <a:xfrm>
            <a:off x="7767401" y="440798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96" name="TextBox 95">
            <a:extLst>
              <a:ext uri="{FF2B5EF4-FFF2-40B4-BE49-F238E27FC236}">
                <a16:creationId xmlns:a16="http://schemas.microsoft.com/office/drawing/2014/main" id="{41A1FCE6-C6FC-48F8-BC86-CDD996749AAA}"/>
              </a:ext>
            </a:extLst>
          </p:cNvPr>
          <p:cNvSpPr txBox="1"/>
          <p:nvPr/>
        </p:nvSpPr>
        <p:spPr>
          <a:xfrm>
            <a:off x="198058" y="3975729"/>
            <a:ext cx="415498" cy="230832"/>
          </a:xfrm>
          <a:prstGeom prst="rect">
            <a:avLst/>
          </a:prstGeom>
          <a:noFill/>
        </p:spPr>
        <p:txBody>
          <a:bodyPr wrap="none" rtlCol="0">
            <a:spAutoFit/>
          </a:bodyPr>
          <a:lstStyle/>
          <a:p>
            <a:r>
              <a:rPr lang="en-US" altLang="zh-CN" sz="900" dirty="0"/>
              <a:t>CH6</a:t>
            </a:r>
            <a:endParaRPr lang="en-SG" sz="900" dirty="0"/>
          </a:p>
        </p:txBody>
      </p:sp>
      <p:sp>
        <p:nvSpPr>
          <p:cNvPr id="97" name="Rectangle 96">
            <a:extLst>
              <a:ext uri="{FF2B5EF4-FFF2-40B4-BE49-F238E27FC236}">
                <a16:creationId xmlns:a16="http://schemas.microsoft.com/office/drawing/2014/main" id="{E60589B3-985F-420F-B9C3-6E30AF94EE51}"/>
              </a:ext>
            </a:extLst>
          </p:cNvPr>
          <p:cNvSpPr/>
          <p:nvPr/>
        </p:nvSpPr>
        <p:spPr bwMode="auto">
          <a:xfrm>
            <a:off x="3392422" y="3532345"/>
            <a:ext cx="2472870" cy="213581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a:ln>
                <a:noFill/>
              </a:ln>
              <a:solidFill>
                <a:schemeClr val="tx1"/>
              </a:solidFill>
              <a:effectLst/>
              <a:latin typeface="Times New Roman" pitchFamily="18" charset="0"/>
            </a:endParaRPr>
          </a:p>
        </p:txBody>
      </p:sp>
      <p:sp>
        <p:nvSpPr>
          <p:cNvPr id="98" name="Rectangle 97">
            <a:extLst>
              <a:ext uri="{FF2B5EF4-FFF2-40B4-BE49-F238E27FC236}">
                <a16:creationId xmlns:a16="http://schemas.microsoft.com/office/drawing/2014/main" id="{9D579733-4D0B-45A1-9E3A-CE1AA3D691CC}"/>
              </a:ext>
            </a:extLst>
          </p:cNvPr>
          <p:cNvSpPr/>
          <p:nvPr/>
        </p:nvSpPr>
        <p:spPr bwMode="auto">
          <a:xfrm>
            <a:off x="9213190" y="3605596"/>
            <a:ext cx="2472870" cy="2128776"/>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81616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C9E7-A585-43D5-849E-01298152471A}"/>
              </a:ext>
            </a:extLst>
          </p:cNvPr>
          <p:cNvSpPr>
            <a:spLocks noGrp="1"/>
          </p:cNvSpPr>
          <p:nvPr>
            <p:ph type="title"/>
          </p:nvPr>
        </p:nvSpPr>
        <p:spPr/>
        <p:txBody>
          <a:bodyPr/>
          <a:lstStyle/>
          <a:p>
            <a:r>
              <a:rPr lang="en-SG" dirty="0"/>
              <a:t>Summary </a:t>
            </a:r>
          </a:p>
        </p:txBody>
      </p:sp>
      <p:sp>
        <p:nvSpPr>
          <p:cNvPr id="3" name="Content Placeholder 2">
            <a:extLst>
              <a:ext uri="{FF2B5EF4-FFF2-40B4-BE49-F238E27FC236}">
                <a16:creationId xmlns:a16="http://schemas.microsoft.com/office/drawing/2014/main" id="{2BD0B527-101E-4464-A7A2-093B1DE072A2}"/>
              </a:ext>
            </a:extLst>
          </p:cNvPr>
          <p:cNvSpPr>
            <a:spLocks noGrp="1"/>
          </p:cNvSpPr>
          <p:nvPr>
            <p:ph idx="1"/>
          </p:nvPr>
        </p:nvSpPr>
        <p:spPr/>
        <p:txBody>
          <a:bodyPr/>
          <a:lstStyle/>
          <a:p>
            <a:r>
              <a:rPr lang="en-SG" dirty="0"/>
              <a:t>We revised the existing frequency stitching channel usage method considering the existence </a:t>
            </a:r>
            <a:r>
              <a:rPr lang="en-SG"/>
              <a:t>of SHR.</a:t>
            </a:r>
            <a:endParaRPr lang="en-SG" dirty="0"/>
          </a:p>
        </p:txBody>
      </p:sp>
      <p:sp>
        <p:nvSpPr>
          <p:cNvPr id="4" name="Date Placeholder 3">
            <a:extLst>
              <a:ext uri="{FF2B5EF4-FFF2-40B4-BE49-F238E27FC236}">
                <a16:creationId xmlns:a16="http://schemas.microsoft.com/office/drawing/2014/main" id="{188CC382-6102-4AE1-AA64-9E81F177960B}"/>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CE87BE8E-1DC2-4ACB-9B54-F3592461B3C8}"/>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A49F170A-93CF-4788-B642-BF82494EF20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Tree>
    <p:extLst>
      <p:ext uri="{BB962C8B-B14F-4D97-AF65-F5344CB8AC3E}">
        <p14:creationId xmlns:p14="http://schemas.microsoft.com/office/powerpoint/2010/main" val="286460022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1624</Words>
  <Application>Microsoft Office PowerPoint</Application>
  <PresentationFormat>Widescreen</PresentationFormat>
  <Paragraphs>351</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Times New Roman</vt:lpstr>
      <vt:lpstr>Wingdings</vt:lpstr>
      <vt:lpstr>IEEE-P802_15</vt:lpstr>
      <vt:lpstr>PowerPoint Presentation</vt:lpstr>
      <vt:lpstr>Recap of Frequency Stitching</vt:lpstr>
      <vt:lpstr>Problems raised in CID 901, 1253, 264</vt:lpstr>
      <vt:lpstr>Proposed Solution </vt:lpstr>
      <vt:lpstr>Aspect 1: Intra-packet frequency stitching  </vt:lpstr>
      <vt:lpstr>Aspect 2: Combination of intra-packet and inter-packet</vt:lpstr>
      <vt:lpstr>Aspect 2: Examples</vt:lpstr>
      <vt:lpstr>Aspect 2: Benefits</vt:lpstr>
      <vt:lpstr>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2024-11-05T02:46:39Z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(3)VWaY79P7vjWu8R0Knf8Anxowi9p6Sd8L0ouG90v/snfnrr7Xp+HDlCGERDnlQ9KiYYdyTkLH
++3rzKszrC5TYKy/77VGK87X8B7i/rhe5W10D0Jl+DfWEJDl+Wq29n5oDnBBAhNys4KBL20W
x2b6bPvv1kn8e7fGZ82iHCdkoewgr0aWRWVDO9NtWuNl+eRXxVu/LxiW+I4uRCqrpL7H0aal
VHnzRlezFfo91XEl4m</vt:lpwstr>
  </property>
  <property fmtid="{D5CDD505-2E9C-101B-9397-08002B2CF9AE}" pid="3" name="_2015_ms_pID_7253431">
    <vt:lpwstr>UPkDukKm+6ImzrKjZ4ykMLO8bvHG5GM8R95jtf1OuDT46KHUqRniv7
KE39sQ/3Kia/YIGuCRST/1NX4+I0gmAr7sXrq+M6P5nKvQyVdRAeVlgwGJyTqhylifPtLYoi
krJygJIwTTVBC/xyFPiGa5WgVaradQWZAvwFfLsMFMK0Aarc/Ey514wULNUomZxTgbxQbTiJ
tIJ+ZsSDPWqvk5EBDndAsc2umwZwpgskLdfB</vt:lpwstr>
  </property>
  <property fmtid="{D5CDD505-2E9C-101B-9397-08002B2CF9AE}" pid="4" name="_2015_ms_pID_7253432">
    <vt:lpwstr>Hg==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