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363" r:id="rId2"/>
    <p:sldId id="2442" r:id="rId3"/>
    <p:sldId id="2446" r:id="rId4"/>
    <p:sldId id="2445" r:id="rId5"/>
    <p:sldId id="2447" r:id="rId6"/>
    <p:sldId id="2448" r:id="rId7"/>
    <p:sldId id="2449" r:id="rId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1"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0" d="100"/>
          <a:sy n="120" d="100"/>
        </p:scale>
        <p:origin x="480" y="1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802.15-24-0587-00-04ab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775520" y="762001"/>
            <a:ext cx="8640960" cy="4495719"/>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Proposed enhancements to secure Compact frames</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5 November,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Proposed enhancement to secure Compact frames</a:t>
            </a:r>
          </a:p>
          <a:p>
            <a:pPr>
              <a:spcBef>
                <a:spcPts val="0"/>
              </a:spcBef>
              <a:spcAft>
                <a:spcPts val="600"/>
              </a:spcAft>
            </a:pPr>
            <a:r>
              <a:rPr lang="en-US" altLang="en-US" sz="1600" b="1" dirty="0">
                <a:solidFill>
                  <a:schemeClr val="tx2"/>
                </a:solidFill>
              </a:rPr>
              <a:t>Purpose:</a:t>
            </a:r>
            <a:r>
              <a:rPr lang="en-US" altLang="en-US" sz="1600" dirty="0">
                <a:solidFill>
                  <a:schemeClr val="tx2"/>
                </a:solidFill>
              </a:rPr>
              <a:t> Proposed enhancement to secure Compact frames</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endParaRPr lang="en-US" altLang="en-US" sz="16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dirty="0"/>
              <a:t>Secure Report Compact frames (1)</a:t>
            </a:r>
            <a:endParaRPr lang="en-SG" dirty="0"/>
          </a:p>
        </p:txBody>
      </p:sp>
      <p:sp>
        <p:nvSpPr>
          <p:cNvPr id="5" name="Slide Number Placeholder 4">
            <a:extLst>
              <a:ext uri="{FF2B5EF4-FFF2-40B4-BE49-F238E27FC236}">
                <a16:creationId xmlns:a16="http://schemas.microsoft.com/office/drawing/2014/main" id="{39227B45-E027-4EF5-967D-4C6ACA94A111}"/>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2</a:t>
            </a:fld>
            <a:endParaRPr lang="en-US" altLang="en-US"/>
          </a:p>
        </p:txBody>
      </p:sp>
      <p:pic>
        <p:nvPicPr>
          <p:cNvPr id="3" name="Picture 2">
            <a:extLst>
              <a:ext uri="{FF2B5EF4-FFF2-40B4-BE49-F238E27FC236}">
                <a16:creationId xmlns:a16="http://schemas.microsoft.com/office/drawing/2014/main" id="{9EE8D874-83C8-47A5-869A-D0616EFE1FB1}"/>
              </a:ext>
            </a:extLst>
          </p:cNvPr>
          <p:cNvPicPr>
            <a:picLocks noChangeAspect="1"/>
          </p:cNvPicPr>
          <p:nvPr/>
        </p:nvPicPr>
        <p:blipFill>
          <a:blip r:embed="rId2"/>
          <a:stretch>
            <a:fillRect/>
          </a:stretch>
        </p:blipFill>
        <p:spPr>
          <a:xfrm>
            <a:off x="2423592" y="1916832"/>
            <a:ext cx="6534150" cy="1047750"/>
          </a:xfrm>
          <a:prstGeom prst="rect">
            <a:avLst/>
          </a:prstGeom>
        </p:spPr>
      </p:pic>
      <p:sp>
        <p:nvSpPr>
          <p:cNvPr id="13" name="TextBox 12">
            <a:extLst>
              <a:ext uri="{FF2B5EF4-FFF2-40B4-BE49-F238E27FC236}">
                <a16:creationId xmlns:a16="http://schemas.microsoft.com/office/drawing/2014/main" id="{697D4AD5-10DD-4ADC-BBAF-736E64723689}"/>
              </a:ext>
            </a:extLst>
          </p:cNvPr>
          <p:cNvSpPr txBox="1"/>
          <p:nvPr/>
        </p:nvSpPr>
        <p:spPr>
          <a:xfrm>
            <a:off x="277765" y="2903021"/>
            <a:ext cx="11881320" cy="471924"/>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Only the fields carrying the timing measurements (Reply Time or Round-trip Time) can be encrypted.</a:t>
            </a:r>
          </a:p>
        </p:txBody>
      </p:sp>
      <p:sp>
        <p:nvSpPr>
          <p:cNvPr id="14" name="TextBox 13">
            <a:extLst>
              <a:ext uri="{FF2B5EF4-FFF2-40B4-BE49-F238E27FC236}">
                <a16:creationId xmlns:a16="http://schemas.microsoft.com/office/drawing/2014/main" id="{AEC7E84D-DA40-4858-90C6-1B04BA75290B}"/>
              </a:ext>
            </a:extLst>
          </p:cNvPr>
          <p:cNvSpPr txBox="1"/>
          <p:nvPr/>
        </p:nvSpPr>
        <p:spPr>
          <a:xfrm>
            <a:off x="111949" y="1358044"/>
            <a:ext cx="11881320" cy="471924"/>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In 4ab D1.0, only Report Compact frames can be secured. 4 types of Secure Report Compact frames: </a:t>
            </a:r>
          </a:p>
        </p:txBody>
      </p:sp>
      <p:pic>
        <p:nvPicPr>
          <p:cNvPr id="15" name="Picture 14">
            <a:extLst>
              <a:ext uri="{FF2B5EF4-FFF2-40B4-BE49-F238E27FC236}">
                <a16:creationId xmlns:a16="http://schemas.microsoft.com/office/drawing/2014/main" id="{56A3AB45-EACA-4FAE-AA65-9249D6138152}"/>
              </a:ext>
            </a:extLst>
          </p:cNvPr>
          <p:cNvPicPr/>
          <p:nvPr/>
        </p:nvPicPr>
        <p:blipFill>
          <a:blip r:embed="rId3"/>
          <a:stretch>
            <a:fillRect/>
          </a:stretch>
        </p:blipFill>
        <p:spPr>
          <a:xfrm>
            <a:off x="6103469" y="3434639"/>
            <a:ext cx="5256584" cy="3019941"/>
          </a:xfrm>
          <a:prstGeom prst="rect">
            <a:avLst/>
          </a:prstGeom>
        </p:spPr>
      </p:pic>
      <p:pic>
        <p:nvPicPr>
          <p:cNvPr id="16" name="Picture 15">
            <a:extLst>
              <a:ext uri="{FF2B5EF4-FFF2-40B4-BE49-F238E27FC236}">
                <a16:creationId xmlns:a16="http://schemas.microsoft.com/office/drawing/2014/main" id="{3F0E41C9-E00D-4D8D-8938-E5882B9C238D}"/>
              </a:ext>
            </a:extLst>
          </p:cNvPr>
          <p:cNvPicPr/>
          <p:nvPr/>
        </p:nvPicPr>
        <p:blipFill>
          <a:blip r:embed="rId4"/>
          <a:stretch>
            <a:fillRect/>
          </a:stretch>
        </p:blipFill>
        <p:spPr>
          <a:xfrm>
            <a:off x="111949" y="4220571"/>
            <a:ext cx="5731510" cy="1153160"/>
          </a:xfrm>
          <a:prstGeom prst="rect">
            <a:avLst/>
          </a:prstGeom>
        </p:spPr>
      </p:pic>
      <p:sp>
        <p:nvSpPr>
          <p:cNvPr id="4" name="Rectangle 3">
            <a:extLst>
              <a:ext uri="{FF2B5EF4-FFF2-40B4-BE49-F238E27FC236}">
                <a16:creationId xmlns:a16="http://schemas.microsoft.com/office/drawing/2014/main" id="{9886B423-EDE9-4BF1-AA09-0F245351BE6A}"/>
              </a:ext>
            </a:extLst>
          </p:cNvPr>
          <p:cNvSpPr/>
          <p:nvPr/>
        </p:nvSpPr>
        <p:spPr bwMode="auto">
          <a:xfrm>
            <a:off x="7968208" y="3810962"/>
            <a:ext cx="1080120" cy="2643618"/>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7" name="Rectangle 16">
            <a:extLst>
              <a:ext uri="{FF2B5EF4-FFF2-40B4-BE49-F238E27FC236}">
                <a16:creationId xmlns:a16="http://schemas.microsoft.com/office/drawing/2014/main" id="{608C3072-8DB1-4CBB-A31A-FA05EF2AACE3}"/>
              </a:ext>
            </a:extLst>
          </p:cNvPr>
          <p:cNvSpPr/>
          <p:nvPr/>
        </p:nvSpPr>
        <p:spPr bwMode="auto">
          <a:xfrm>
            <a:off x="3503712" y="4293096"/>
            <a:ext cx="1080120" cy="648072"/>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45735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FC8B15F-78B2-4680-BA86-9DC099DE8252}"/>
              </a:ext>
            </a:extLst>
          </p:cNvPr>
          <p:cNvPicPr>
            <a:picLocks noChangeAspect="1"/>
          </p:cNvPicPr>
          <p:nvPr/>
        </p:nvPicPr>
        <p:blipFill>
          <a:blip r:embed="rId2"/>
          <a:stretch>
            <a:fillRect/>
          </a:stretch>
        </p:blipFill>
        <p:spPr>
          <a:xfrm>
            <a:off x="5735960" y="1439864"/>
            <a:ext cx="5214667" cy="5113336"/>
          </a:xfrm>
          <a:prstGeom prst="rect">
            <a:avLst/>
          </a:prstGeom>
        </p:spPr>
      </p:pic>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dirty="0"/>
              <a:t>Secure Report Compact frames (2)</a:t>
            </a:r>
            <a:endParaRPr lang="en-SG" dirty="0"/>
          </a:p>
        </p:txBody>
      </p:sp>
      <p:sp>
        <p:nvSpPr>
          <p:cNvPr id="5" name="Slide Number Placeholder 4">
            <a:extLst>
              <a:ext uri="{FF2B5EF4-FFF2-40B4-BE49-F238E27FC236}">
                <a16:creationId xmlns:a16="http://schemas.microsoft.com/office/drawing/2014/main" id="{39227B45-E027-4EF5-967D-4C6ACA94A111}"/>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3</a:t>
            </a:fld>
            <a:endParaRPr lang="en-US" altLang="en-US"/>
          </a:p>
        </p:txBody>
      </p:sp>
      <p:sp>
        <p:nvSpPr>
          <p:cNvPr id="14" name="TextBox 13">
            <a:extLst>
              <a:ext uri="{FF2B5EF4-FFF2-40B4-BE49-F238E27FC236}">
                <a16:creationId xmlns:a16="http://schemas.microsoft.com/office/drawing/2014/main" id="{AEC7E84D-DA40-4858-90C6-1B04BA75290B}"/>
              </a:ext>
            </a:extLst>
          </p:cNvPr>
          <p:cNvSpPr txBox="1"/>
          <p:nvPr/>
        </p:nvSpPr>
        <p:spPr>
          <a:xfrm>
            <a:off x="111949" y="1358044"/>
            <a:ext cx="5503569" cy="4832092"/>
          </a:xfrm>
          <a:prstGeom prst="rect">
            <a:avLst/>
          </a:prstGeom>
          <a:noFill/>
        </p:spPr>
        <p:txBody>
          <a:bodyPr vert="horz" wrap="square" rtlCol="0">
            <a:spAutoFit/>
          </a:bodyPr>
          <a:lstStyle/>
          <a:p>
            <a:pPr defTabSz="914400">
              <a:lnSpc>
                <a:spcPts val="3440"/>
              </a:lnSpc>
            </a:pPr>
            <a:r>
              <a:rPr lang="en-US" sz="1800" b="1" dirty="0">
                <a:solidFill>
                  <a:srgbClr val="1D1D1A"/>
                </a:solidFill>
                <a:latin typeface="+mj-lt"/>
                <a:ea typeface="Microsoft YaHei" panose="020B0503020204020204" pitchFamily="34" charset="-122"/>
              </a:rPr>
              <a:t>9.3.2.4 AEAD Nonce for Compact frames</a:t>
            </a:r>
          </a:p>
          <a:p>
            <a:pPr defTabSz="914400">
              <a:lnSpc>
                <a:spcPts val="3440"/>
              </a:lnSpc>
            </a:pPr>
            <a:r>
              <a:rPr lang="en-US" sz="1800" dirty="0">
                <a:solidFill>
                  <a:srgbClr val="1D1D1A"/>
                </a:solidFill>
                <a:latin typeface="+mj-lt"/>
                <a:ea typeface="Microsoft YaHei" panose="020B0503020204020204" pitchFamily="34" charset="-122"/>
              </a:rPr>
              <a:t>Compact frames do not carry Frame Counter.</a:t>
            </a:r>
          </a:p>
          <a:p>
            <a:pPr defTabSz="914400">
              <a:lnSpc>
                <a:spcPts val="3440"/>
              </a:lnSpc>
            </a:pPr>
            <a:r>
              <a:rPr lang="en-US" sz="1800" dirty="0">
                <a:solidFill>
                  <a:srgbClr val="1D1D1A"/>
                </a:solidFill>
                <a:latin typeface="+mj-lt"/>
                <a:ea typeface="Microsoft YaHei" panose="020B0503020204020204" pitchFamily="34" charset="-122"/>
              </a:rPr>
              <a:t>The Nonce used in the AEAD security operation for Compact frame is implicitly constructed using the indices of slot, round, block (and hyper block).</a:t>
            </a:r>
          </a:p>
          <a:p>
            <a:pPr defTabSz="914400">
              <a:lnSpc>
                <a:spcPts val="3440"/>
              </a:lnSpc>
            </a:pPr>
            <a:endParaRPr lang="en-US" sz="1800" dirty="0">
              <a:solidFill>
                <a:srgbClr val="1D1D1A"/>
              </a:solidFill>
              <a:latin typeface="+mj-lt"/>
              <a:ea typeface="Microsoft YaHei" panose="020B0503020204020204" pitchFamily="34" charset="-122"/>
            </a:endParaRPr>
          </a:p>
          <a:p>
            <a:pPr defTabSz="914400">
              <a:lnSpc>
                <a:spcPts val="3440"/>
              </a:lnSpc>
            </a:pPr>
            <a:r>
              <a:rPr lang="en-US" sz="1800" dirty="0">
                <a:solidFill>
                  <a:srgbClr val="1D1D1A"/>
                </a:solidFill>
                <a:latin typeface="+mj-lt"/>
                <a:ea typeface="Microsoft YaHei" panose="020B0503020204020204" pitchFamily="34" charset="-122"/>
              </a:rPr>
              <a:t>=&gt; Only Compact frames that are used within a ranging block structure (i.e., during ranging rounds) can be secured. Compact frames used outside a ranging block structure (during Initialization and Setup, Acquisition) cannot be secured. </a:t>
            </a:r>
          </a:p>
        </p:txBody>
      </p:sp>
      <p:sp>
        <p:nvSpPr>
          <p:cNvPr id="17" name="Rectangle 16">
            <a:extLst>
              <a:ext uri="{FF2B5EF4-FFF2-40B4-BE49-F238E27FC236}">
                <a16:creationId xmlns:a16="http://schemas.microsoft.com/office/drawing/2014/main" id="{608C3072-8DB1-4CBB-A31A-FA05EF2AACE3}"/>
              </a:ext>
            </a:extLst>
          </p:cNvPr>
          <p:cNvSpPr/>
          <p:nvPr/>
        </p:nvSpPr>
        <p:spPr bwMode="auto">
          <a:xfrm>
            <a:off x="6096000" y="3497119"/>
            <a:ext cx="3312368" cy="648072"/>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Rectangle 11">
            <a:extLst>
              <a:ext uri="{FF2B5EF4-FFF2-40B4-BE49-F238E27FC236}">
                <a16:creationId xmlns:a16="http://schemas.microsoft.com/office/drawing/2014/main" id="{4A60374A-56C5-467A-9993-91EE3660B5AA}"/>
              </a:ext>
            </a:extLst>
          </p:cNvPr>
          <p:cNvSpPr/>
          <p:nvPr/>
        </p:nvSpPr>
        <p:spPr bwMode="auto">
          <a:xfrm>
            <a:off x="6096000" y="5581886"/>
            <a:ext cx="4464496" cy="648072"/>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1784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85802"/>
            <a:ext cx="10352617" cy="488818"/>
          </a:xfrm>
        </p:spPr>
        <p:txBody>
          <a:bodyPr/>
          <a:lstStyle/>
          <a:p>
            <a:r>
              <a:rPr lang="en-US" altLang="zh-CN" kern="1200" dirty="0">
                <a:solidFill>
                  <a:srgbClr val="1D1D1A"/>
                </a:solidFill>
                <a:latin typeface="Arial" panose="020B0604020202020204" pitchFamily="34" charset="0"/>
                <a:ea typeface="Microsoft YaHei" panose="020B0503020204020204" pitchFamily="34" charset="-122"/>
              </a:rPr>
              <a:t>Some of the related LB207 Comments</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4</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72928" y="1095301"/>
            <a:ext cx="4716524" cy="471924"/>
          </a:xfrm>
          <a:prstGeom prst="rect">
            <a:avLst/>
          </a:prstGeom>
          <a:noFill/>
        </p:spPr>
        <p:txBody>
          <a:bodyPr vert="horz" wrap="square" rtlCol="0">
            <a:spAutoFit/>
          </a:bodyPr>
          <a:lstStyle/>
          <a:p>
            <a:pPr defTabSz="914400">
              <a:lnSpc>
                <a:spcPts val="3440"/>
              </a:lnSpc>
            </a:pPr>
            <a:r>
              <a:rPr lang="en-US" sz="1400" dirty="0">
                <a:solidFill>
                  <a:srgbClr val="1D1D1A"/>
                </a:solidFill>
                <a:latin typeface="+mj-lt"/>
                <a:ea typeface="Microsoft YaHei" panose="020B0503020204020204" pitchFamily="34" charset="-122"/>
              </a:rPr>
              <a:t>Several comments asking to secure all Compact frames:</a:t>
            </a:r>
          </a:p>
        </p:txBody>
      </p:sp>
      <p:pic>
        <p:nvPicPr>
          <p:cNvPr id="4" name="Picture 3">
            <a:extLst>
              <a:ext uri="{FF2B5EF4-FFF2-40B4-BE49-F238E27FC236}">
                <a16:creationId xmlns:a16="http://schemas.microsoft.com/office/drawing/2014/main" id="{25130C85-CAE1-4395-A021-067B9387A364}"/>
              </a:ext>
            </a:extLst>
          </p:cNvPr>
          <p:cNvPicPr>
            <a:picLocks noChangeAspect="1"/>
          </p:cNvPicPr>
          <p:nvPr/>
        </p:nvPicPr>
        <p:blipFill>
          <a:blip r:embed="rId2"/>
          <a:stretch>
            <a:fillRect/>
          </a:stretch>
        </p:blipFill>
        <p:spPr>
          <a:xfrm>
            <a:off x="72928" y="1547266"/>
            <a:ext cx="3862832" cy="5328045"/>
          </a:xfrm>
          <a:prstGeom prst="rect">
            <a:avLst/>
          </a:prstGeom>
        </p:spPr>
      </p:pic>
      <p:pic>
        <p:nvPicPr>
          <p:cNvPr id="6" name="Picture 5">
            <a:extLst>
              <a:ext uri="{FF2B5EF4-FFF2-40B4-BE49-F238E27FC236}">
                <a16:creationId xmlns:a16="http://schemas.microsoft.com/office/drawing/2014/main" id="{D1FB8A12-C23D-4693-9E10-C1C5938F22E3}"/>
              </a:ext>
            </a:extLst>
          </p:cNvPr>
          <p:cNvPicPr>
            <a:picLocks noChangeAspect="1"/>
          </p:cNvPicPr>
          <p:nvPr/>
        </p:nvPicPr>
        <p:blipFill>
          <a:blip r:embed="rId3"/>
          <a:stretch>
            <a:fillRect/>
          </a:stretch>
        </p:blipFill>
        <p:spPr>
          <a:xfrm>
            <a:off x="5951985" y="1675186"/>
            <a:ext cx="5184576" cy="4879601"/>
          </a:xfrm>
          <a:prstGeom prst="rect">
            <a:avLst/>
          </a:prstGeom>
        </p:spPr>
      </p:pic>
      <p:sp>
        <p:nvSpPr>
          <p:cNvPr id="8" name="TextBox 7">
            <a:extLst>
              <a:ext uri="{FF2B5EF4-FFF2-40B4-BE49-F238E27FC236}">
                <a16:creationId xmlns:a16="http://schemas.microsoft.com/office/drawing/2014/main" id="{AA071F0B-6B57-4685-ABAD-BDFA54A7140B}"/>
              </a:ext>
            </a:extLst>
          </p:cNvPr>
          <p:cNvSpPr txBox="1"/>
          <p:nvPr/>
        </p:nvSpPr>
        <p:spPr>
          <a:xfrm>
            <a:off x="5951985" y="1174620"/>
            <a:ext cx="4716524" cy="471924"/>
          </a:xfrm>
          <a:prstGeom prst="rect">
            <a:avLst/>
          </a:prstGeom>
          <a:noFill/>
        </p:spPr>
        <p:txBody>
          <a:bodyPr vert="horz" wrap="square" rtlCol="0">
            <a:spAutoFit/>
          </a:bodyPr>
          <a:lstStyle/>
          <a:p>
            <a:pPr defTabSz="914400">
              <a:lnSpc>
                <a:spcPts val="3440"/>
              </a:lnSpc>
            </a:pPr>
            <a:r>
              <a:rPr lang="en-US" sz="1400" dirty="0">
                <a:solidFill>
                  <a:srgbClr val="1D1D1A"/>
                </a:solidFill>
                <a:latin typeface="+mj-lt"/>
                <a:ea typeface="Microsoft YaHei" panose="020B0503020204020204" pitchFamily="34" charset="-122"/>
              </a:rPr>
              <a:t>Several comments asking to secure Passthrough field:</a:t>
            </a:r>
          </a:p>
        </p:txBody>
      </p:sp>
    </p:spTree>
    <p:extLst>
      <p:ext uri="{BB962C8B-B14F-4D97-AF65-F5344CB8AC3E}">
        <p14:creationId xmlns:p14="http://schemas.microsoft.com/office/powerpoint/2010/main" val="189928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85802"/>
            <a:ext cx="10352617" cy="488818"/>
          </a:xfrm>
        </p:spPr>
        <p:txBody>
          <a:bodyPr/>
          <a:lstStyle/>
          <a:p>
            <a:r>
              <a:rPr lang="en-US" altLang="zh-CN" kern="1200" dirty="0">
                <a:solidFill>
                  <a:srgbClr val="1D1D1A"/>
                </a:solidFill>
                <a:latin typeface="Arial" panose="020B0604020202020204" pitchFamily="34" charset="0"/>
                <a:ea typeface="Microsoft YaHei" panose="020B0503020204020204" pitchFamily="34" charset="-122"/>
              </a:rPr>
              <a:t>Key points of the proposed enhancements</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5</a:t>
            </a:fld>
            <a:endParaRPr lang="en-US" altLang="en-US"/>
          </a:p>
        </p:txBody>
      </p:sp>
      <p:sp>
        <p:nvSpPr>
          <p:cNvPr id="9" name="TextBox 8">
            <a:extLst>
              <a:ext uri="{FF2B5EF4-FFF2-40B4-BE49-F238E27FC236}">
                <a16:creationId xmlns:a16="http://schemas.microsoft.com/office/drawing/2014/main" id="{7C56AC1D-DA4D-489D-83B3-8128CE5F3A52}"/>
              </a:ext>
            </a:extLst>
          </p:cNvPr>
          <p:cNvSpPr txBox="1"/>
          <p:nvPr/>
        </p:nvSpPr>
        <p:spPr>
          <a:xfrm>
            <a:off x="72928" y="1565253"/>
            <a:ext cx="5735040" cy="2246769"/>
          </a:xfrm>
          <a:prstGeom prst="rect">
            <a:avLst/>
          </a:prstGeom>
          <a:noFill/>
        </p:spPr>
        <p:txBody>
          <a:bodyPr vert="horz" wrap="square" rtlCol="0">
            <a:spAutoFit/>
          </a:bodyPr>
          <a:lstStyle/>
          <a:p>
            <a:pPr defTabSz="914400"/>
            <a:r>
              <a:rPr lang="en-US" sz="1400" b="1" dirty="0">
                <a:solidFill>
                  <a:srgbClr val="1D1D1A"/>
                </a:solidFill>
                <a:latin typeface="+mn-lt"/>
                <a:ea typeface="Microsoft YaHei" panose="020B0503020204020204" pitchFamily="34" charset="-122"/>
              </a:rPr>
              <a:t>1) </a:t>
            </a:r>
            <a:r>
              <a:rPr lang="en-US" sz="1400" dirty="0">
                <a:solidFill>
                  <a:srgbClr val="1D1D1A"/>
                </a:solidFill>
                <a:latin typeface="+mn-lt"/>
                <a:ea typeface="Microsoft YaHei" panose="020B0503020204020204" pitchFamily="34" charset="-122"/>
              </a:rPr>
              <a:t>Compact frames that are used within a ranging block structure are </a:t>
            </a:r>
            <a:r>
              <a:rPr lang="en-US" sz="1400" b="1" dirty="0">
                <a:solidFill>
                  <a:srgbClr val="1D1D1A"/>
                </a:solidFill>
                <a:latin typeface="+mn-lt"/>
                <a:ea typeface="Microsoft YaHei" panose="020B0503020204020204" pitchFamily="34" charset="-122"/>
              </a:rPr>
              <a:t>eligible for security </a:t>
            </a:r>
            <a:r>
              <a:rPr lang="en-US" sz="1400" dirty="0">
                <a:solidFill>
                  <a:srgbClr val="1D1D1A"/>
                </a:solidFill>
                <a:latin typeface="+mn-lt"/>
                <a:ea typeface="Microsoft YaHei" panose="020B0503020204020204" pitchFamily="34" charset="-122"/>
              </a:rPr>
              <a:t>and these frames are:</a:t>
            </a:r>
            <a:endParaRPr lang="en-US" sz="1400" dirty="0">
              <a:solidFill>
                <a:schemeClr val="tx1"/>
              </a:solidFill>
              <a:latin typeface="+mn-lt"/>
              <a:ea typeface="Microsoft YaHei" panose="020B0503020204020204" pitchFamily="34" charset="-122"/>
            </a:endParaRPr>
          </a:p>
          <a:p>
            <a:pPr marL="342900" lvl="0" indent="-342900">
              <a:spcBef>
                <a:spcPts val="0"/>
              </a:spcBef>
              <a:spcAft>
                <a:spcPts val="0"/>
              </a:spcAft>
              <a:buFont typeface="Wingdings" panose="05000000000000000000" pitchFamily="2" charset="2"/>
              <a:buChar char=""/>
            </a:pPr>
            <a:r>
              <a:rPr lang="en-GB" sz="1400" dirty="0">
                <a:solidFill>
                  <a:srgbClr val="FF0000"/>
                </a:solidFill>
                <a:latin typeface="+mn-lt"/>
                <a:ea typeface="Times New Roman" panose="02020603050405020304" pitchFamily="18" charset="0"/>
                <a:cs typeface="Times New Roman" panose="02020603050405020304" pitchFamily="18" charset="0"/>
              </a:rPr>
              <a:t>One-to-one Poll</a:t>
            </a:r>
            <a:endParaRPr lang="en-SG" sz="1400" dirty="0">
              <a:solidFill>
                <a:srgbClr val="FF0000"/>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rgbClr val="FF0000"/>
                </a:solidFill>
                <a:latin typeface="+mn-lt"/>
                <a:ea typeface="Times New Roman" panose="02020603050405020304" pitchFamily="18" charset="0"/>
                <a:cs typeface="Times New Roman" panose="02020603050405020304" pitchFamily="18" charset="0"/>
              </a:rPr>
              <a:t>One-to-one Response</a:t>
            </a:r>
            <a:endParaRPr lang="en-SG" sz="1400" dirty="0">
              <a:solidFill>
                <a:srgbClr val="FF0000"/>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chemeClr val="tx1"/>
                </a:solidFill>
                <a:latin typeface="+mn-lt"/>
                <a:ea typeface="Times New Roman" panose="02020603050405020304" pitchFamily="18" charset="0"/>
                <a:cs typeface="Times New Roman" panose="02020603050405020304" pitchFamily="18" charset="0"/>
              </a:rPr>
              <a:t>One-to-one Initiator Report</a:t>
            </a:r>
            <a:endParaRPr lang="en-SG" sz="1400" dirty="0">
              <a:solidFill>
                <a:schemeClr val="tx1"/>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chemeClr val="tx1"/>
                </a:solidFill>
                <a:latin typeface="+mn-lt"/>
                <a:ea typeface="Times New Roman" panose="02020603050405020304" pitchFamily="18" charset="0"/>
                <a:cs typeface="Times New Roman" panose="02020603050405020304" pitchFamily="18" charset="0"/>
              </a:rPr>
              <a:t>One-to-one Responder Report</a:t>
            </a:r>
            <a:endParaRPr lang="en-SG" sz="1400" dirty="0">
              <a:solidFill>
                <a:schemeClr val="tx1"/>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rgbClr val="FF0000"/>
                </a:solidFill>
                <a:latin typeface="+mn-lt"/>
                <a:ea typeface="Times New Roman" panose="02020603050405020304" pitchFamily="18" charset="0"/>
                <a:cs typeface="Times New Roman" panose="02020603050405020304" pitchFamily="18" charset="0"/>
              </a:rPr>
              <a:t>One-to-many Poll</a:t>
            </a:r>
            <a:endParaRPr lang="en-SG" sz="1400" dirty="0">
              <a:solidFill>
                <a:srgbClr val="FF0000"/>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rgbClr val="FF0000"/>
                </a:solidFill>
                <a:latin typeface="+mn-lt"/>
                <a:ea typeface="Times New Roman" panose="02020603050405020304" pitchFamily="18" charset="0"/>
                <a:cs typeface="Times New Roman" panose="02020603050405020304" pitchFamily="18" charset="0"/>
              </a:rPr>
              <a:t>One-to-many Response</a:t>
            </a:r>
            <a:endParaRPr lang="en-SG" sz="1400" dirty="0">
              <a:solidFill>
                <a:srgbClr val="FF0000"/>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chemeClr val="tx1"/>
                </a:solidFill>
                <a:latin typeface="+mn-lt"/>
                <a:ea typeface="Times New Roman" panose="02020603050405020304" pitchFamily="18" charset="0"/>
                <a:cs typeface="Times New Roman" panose="02020603050405020304" pitchFamily="18" charset="0"/>
              </a:rPr>
              <a:t>One-to-many Responder Report</a:t>
            </a:r>
            <a:endParaRPr lang="en-SG" sz="1400" dirty="0">
              <a:solidFill>
                <a:schemeClr val="tx1"/>
              </a:solidFill>
              <a:latin typeface="+mn-lt"/>
              <a:ea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
            </a:pPr>
            <a:r>
              <a:rPr lang="en-GB" sz="1400" dirty="0">
                <a:solidFill>
                  <a:schemeClr val="tx1"/>
                </a:solidFill>
                <a:latin typeface="+mn-lt"/>
                <a:ea typeface="Times New Roman" panose="02020603050405020304" pitchFamily="18" charset="0"/>
              </a:rPr>
              <a:t>One-to-many Initiator Report</a:t>
            </a:r>
            <a:endParaRPr lang="en-US" sz="1400" dirty="0">
              <a:solidFill>
                <a:schemeClr val="tx1"/>
              </a:solidFill>
              <a:latin typeface="+mn-lt"/>
              <a:ea typeface="Microsoft YaHei" panose="020B0503020204020204" pitchFamily="34" charset="-122"/>
            </a:endParaRPr>
          </a:p>
        </p:txBody>
      </p:sp>
      <p:sp>
        <p:nvSpPr>
          <p:cNvPr id="10" name="TextBox 9">
            <a:extLst>
              <a:ext uri="{FF2B5EF4-FFF2-40B4-BE49-F238E27FC236}">
                <a16:creationId xmlns:a16="http://schemas.microsoft.com/office/drawing/2014/main" id="{CA3789A1-CE4E-4DC1-AB32-F1B2F403C382}"/>
              </a:ext>
            </a:extLst>
          </p:cNvPr>
          <p:cNvSpPr txBox="1"/>
          <p:nvPr/>
        </p:nvSpPr>
        <p:spPr>
          <a:xfrm>
            <a:off x="5951984" y="1589936"/>
            <a:ext cx="5735040" cy="2246769"/>
          </a:xfrm>
          <a:prstGeom prst="rect">
            <a:avLst/>
          </a:prstGeom>
          <a:noFill/>
        </p:spPr>
        <p:txBody>
          <a:bodyPr vert="horz" wrap="square" rtlCol="0">
            <a:spAutoFit/>
          </a:bodyPr>
          <a:lstStyle/>
          <a:p>
            <a:pPr defTabSz="914400"/>
            <a:r>
              <a:rPr lang="en-US" sz="1400" dirty="0">
                <a:solidFill>
                  <a:srgbClr val="1D1D1A"/>
                </a:solidFill>
                <a:latin typeface="+mn-lt"/>
                <a:ea typeface="Microsoft YaHei" panose="020B0503020204020204" pitchFamily="34" charset="-122"/>
              </a:rPr>
              <a:t>Compact frames that are used outside a ranging block structure are </a:t>
            </a:r>
            <a:r>
              <a:rPr lang="en-US" sz="1400" b="1" dirty="0">
                <a:solidFill>
                  <a:srgbClr val="1D1D1A"/>
                </a:solidFill>
                <a:latin typeface="+mn-lt"/>
                <a:ea typeface="Microsoft YaHei" panose="020B0503020204020204" pitchFamily="34" charset="-122"/>
              </a:rPr>
              <a:t>not eligible for security </a:t>
            </a:r>
            <a:r>
              <a:rPr lang="en-US" sz="1400" dirty="0">
                <a:solidFill>
                  <a:srgbClr val="1D1D1A"/>
                </a:solidFill>
                <a:latin typeface="+mn-lt"/>
                <a:ea typeface="Microsoft YaHei" panose="020B0503020204020204" pitchFamily="34" charset="-122"/>
              </a:rPr>
              <a:t>and these frames are:</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Advertising Poll</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Advertising Response</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Start of Ranging</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Advertising Confirmation</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Public Advertising Poll</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Public Advertising Response</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Public Start of Ranging</a:t>
            </a:r>
          </a:p>
          <a:p>
            <a:pPr marL="285750" indent="-285750" defTabSz="914400">
              <a:buFont typeface="Wingdings" panose="05000000000000000000" pitchFamily="2" charset="2"/>
              <a:buChar char="§"/>
            </a:pPr>
            <a:r>
              <a:rPr lang="en-US" sz="1400" dirty="0">
                <a:solidFill>
                  <a:srgbClr val="1D1D1A"/>
                </a:solidFill>
                <a:latin typeface="+mn-lt"/>
                <a:ea typeface="Microsoft YaHei" panose="020B0503020204020204" pitchFamily="34" charset="-122"/>
              </a:rPr>
              <a:t>Acquisition</a:t>
            </a:r>
          </a:p>
        </p:txBody>
      </p:sp>
      <p:pic>
        <p:nvPicPr>
          <p:cNvPr id="3" name="Picture 2">
            <a:extLst>
              <a:ext uri="{FF2B5EF4-FFF2-40B4-BE49-F238E27FC236}">
                <a16:creationId xmlns:a16="http://schemas.microsoft.com/office/drawing/2014/main" id="{AFE41DFE-1078-4705-8D89-3CE93C8266B4}"/>
              </a:ext>
            </a:extLst>
          </p:cNvPr>
          <p:cNvPicPr>
            <a:picLocks noChangeAspect="1"/>
          </p:cNvPicPr>
          <p:nvPr/>
        </p:nvPicPr>
        <p:blipFill>
          <a:blip r:embed="rId2"/>
          <a:stretch>
            <a:fillRect/>
          </a:stretch>
        </p:blipFill>
        <p:spPr>
          <a:xfrm>
            <a:off x="3503712" y="4298258"/>
            <a:ext cx="3672408" cy="842169"/>
          </a:xfrm>
          <a:prstGeom prst="rect">
            <a:avLst/>
          </a:prstGeom>
        </p:spPr>
      </p:pic>
      <p:pic>
        <p:nvPicPr>
          <p:cNvPr id="7" name="Picture 6">
            <a:extLst>
              <a:ext uri="{FF2B5EF4-FFF2-40B4-BE49-F238E27FC236}">
                <a16:creationId xmlns:a16="http://schemas.microsoft.com/office/drawing/2014/main" id="{11A2EB3B-C1DC-4718-A369-BC677243B522}"/>
              </a:ext>
            </a:extLst>
          </p:cNvPr>
          <p:cNvPicPr>
            <a:picLocks noChangeAspect="1"/>
          </p:cNvPicPr>
          <p:nvPr/>
        </p:nvPicPr>
        <p:blipFill>
          <a:blip r:embed="rId3"/>
          <a:stretch>
            <a:fillRect/>
          </a:stretch>
        </p:blipFill>
        <p:spPr>
          <a:xfrm>
            <a:off x="1487488" y="5292747"/>
            <a:ext cx="3523481" cy="1150411"/>
          </a:xfrm>
          <a:prstGeom prst="rect">
            <a:avLst/>
          </a:prstGeom>
        </p:spPr>
      </p:pic>
      <p:pic>
        <p:nvPicPr>
          <p:cNvPr id="11" name="Picture 10">
            <a:extLst>
              <a:ext uri="{FF2B5EF4-FFF2-40B4-BE49-F238E27FC236}">
                <a16:creationId xmlns:a16="http://schemas.microsoft.com/office/drawing/2014/main" id="{E12F1A22-994A-4344-A4E1-FC9B5ECF2FD5}"/>
              </a:ext>
            </a:extLst>
          </p:cNvPr>
          <p:cNvPicPr>
            <a:picLocks noChangeAspect="1"/>
          </p:cNvPicPr>
          <p:nvPr/>
        </p:nvPicPr>
        <p:blipFill>
          <a:blip r:embed="rId4"/>
          <a:stretch>
            <a:fillRect/>
          </a:stretch>
        </p:blipFill>
        <p:spPr>
          <a:xfrm>
            <a:off x="6185475" y="5295718"/>
            <a:ext cx="5027786" cy="1013602"/>
          </a:xfrm>
          <a:prstGeom prst="rect">
            <a:avLst/>
          </a:prstGeom>
        </p:spPr>
      </p:pic>
      <p:sp>
        <p:nvSpPr>
          <p:cNvPr id="13" name="TextBox 12">
            <a:extLst>
              <a:ext uri="{FF2B5EF4-FFF2-40B4-BE49-F238E27FC236}">
                <a16:creationId xmlns:a16="http://schemas.microsoft.com/office/drawing/2014/main" id="{E73A0B03-87BB-4082-A63C-AA20BD079914}"/>
              </a:ext>
            </a:extLst>
          </p:cNvPr>
          <p:cNvSpPr txBox="1"/>
          <p:nvPr/>
        </p:nvSpPr>
        <p:spPr>
          <a:xfrm>
            <a:off x="78500" y="3735764"/>
            <a:ext cx="11495680" cy="460191"/>
          </a:xfrm>
          <a:prstGeom prst="rect">
            <a:avLst/>
          </a:prstGeom>
          <a:noFill/>
        </p:spPr>
        <p:txBody>
          <a:bodyPr vert="horz" wrap="square" rtlCol="0">
            <a:spAutoFit/>
          </a:bodyPr>
          <a:lstStyle/>
          <a:p>
            <a:pPr defTabSz="914400">
              <a:lnSpc>
                <a:spcPts val="3440"/>
              </a:lnSpc>
            </a:pPr>
            <a:r>
              <a:rPr lang="en-US" sz="1400" b="1" dirty="0">
                <a:solidFill>
                  <a:srgbClr val="1D1D1A"/>
                </a:solidFill>
                <a:latin typeface="+mn-lt"/>
                <a:ea typeface="Microsoft YaHei" panose="020B0503020204020204" pitchFamily="34" charset="-122"/>
              </a:rPr>
              <a:t>2) Entire Message Content field is secured</a:t>
            </a:r>
            <a:r>
              <a:rPr lang="en-US" sz="1400" dirty="0">
                <a:solidFill>
                  <a:srgbClr val="1D1D1A"/>
                </a:solidFill>
                <a:latin typeface="+mn-lt"/>
                <a:ea typeface="Microsoft YaHei" panose="020B0503020204020204" pitchFamily="34" charset="-122"/>
              </a:rPr>
              <a:t>.</a:t>
            </a:r>
          </a:p>
        </p:txBody>
      </p:sp>
      <p:sp>
        <p:nvSpPr>
          <p:cNvPr id="14" name="Rectangle 13">
            <a:extLst>
              <a:ext uri="{FF2B5EF4-FFF2-40B4-BE49-F238E27FC236}">
                <a16:creationId xmlns:a16="http://schemas.microsoft.com/office/drawing/2014/main" id="{55FAE577-AC27-4BD3-9874-AF3C25AC5237}"/>
              </a:ext>
            </a:extLst>
          </p:cNvPr>
          <p:cNvSpPr/>
          <p:nvPr/>
        </p:nvSpPr>
        <p:spPr bwMode="auto">
          <a:xfrm>
            <a:off x="5615518" y="4351246"/>
            <a:ext cx="768514" cy="585222"/>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Rectangle 14">
            <a:extLst>
              <a:ext uri="{FF2B5EF4-FFF2-40B4-BE49-F238E27FC236}">
                <a16:creationId xmlns:a16="http://schemas.microsoft.com/office/drawing/2014/main" id="{B3E358CA-2372-4B80-9289-8883F08AD11A}"/>
              </a:ext>
            </a:extLst>
          </p:cNvPr>
          <p:cNvSpPr/>
          <p:nvPr/>
        </p:nvSpPr>
        <p:spPr bwMode="auto">
          <a:xfrm>
            <a:off x="1775520" y="5282730"/>
            <a:ext cx="2952328" cy="889468"/>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Rectangle 15">
            <a:extLst>
              <a:ext uri="{FF2B5EF4-FFF2-40B4-BE49-F238E27FC236}">
                <a16:creationId xmlns:a16="http://schemas.microsoft.com/office/drawing/2014/main" id="{7022231A-EFFE-44DD-BE75-DA1AFC634EA7}"/>
              </a:ext>
            </a:extLst>
          </p:cNvPr>
          <p:cNvSpPr/>
          <p:nvPr/>
        </p:nvSpPr>
        <p:spPr bwMode="auto">
          <a:xfrm>
            <a:off x="7464152" y="5317965"/>
            <a:ext cx="3168352" cy="559307"/>
          </a:xfrm>
          <a:prstGeom prst="rect">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18" name="Straight Arrow Connector 17">
            <a:extLst>
              <a:ext uri="{FF2B5EF4-FFF2-40B4-BE49-F238E27FC236}">
                <a16:creationId xmlns:a16="http://schemas.microsoft.com/office/drawing/2014/main" id="{3DB371B7-5B3B-4D4E-95EE-B04C3D61A605}"/>
              </a:ext>
            </a:extLst>
          </p:cNvPr>
          <p:cNvCxnSpPr>
            <a:stCxn id="14" idx="2"/>
          </p:cNvCxnSpPr>
          <p:nvPr/>
        </p:nvCxnSpPr>
        <p:spPr bwMode="auto">
          <a:xfrm flipH="1">
            <a:off x="4943872" y="4936468"/>
            <a:ext cx="1055903" cy="724780"/>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a:extLst>
              <a:ext uri="{FF2B5EF4-FFF2-40B4-BE49-F238E27FC236}">
                <a16:creationId xmlns:a16="http://schemas.microsoft.com/office/drawing/2014/main" id="{6559BF3D-FC83-4D39-9AB4-850E99ECF303}"/>
              </a:ext>
            </a:extLst>
          </p:cNvPr>
          <p:cNvCxnSpPr>
            <a:cxnSpLocks/>
          </p:cNvCxnSpPr>
          <p:nvPr/>
        </p:nvCxnSpPr>
        <p:spPr bwMode="auto">
          <a:xfrm>
            <a:off x="6143361" y="4930357"/>
            <a:ext cx="2352477" cy="337707"/>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1" name="TextBox 20">
            <a:extLst>
              <a:ext uri="{FF2B5EF4-FFF2-40B4-BE49-F238E27FC236}">
                <a16:creationId xmlns:a16="http://schemas.microsoft.com/office/drawing/2014/main" id="{0EC74DD0-047E-4486-8D4D-DB0C49D69AB1}"/>
              </a:ext>
            </a:extLst>
          </p:cNvPr>
          <p:cNvSpPr txBox="1"/>
          <p:nvPr/>
        </p:nvSpPr>
        <p:spPr>
          <a:xfrm>
            <a:off x="7703963" y="4218202"/>
            <a:ext cx="4488037" cy="523220"/>
          </a:xfrm>
          <a:prstGeom prst="rect">
            <a:avLst/>
          </a:prstGeom>
          <a:noFill/>
        </p:spPr>
        <p:txBody>
          <a:bodyPr vert="horz" wrap="square" rtlCol="0">
            <a:spAutoFit/>
          </a:bodyPr>
          <a:lstStyle/>
          <a:p>
            <a:pPr defTabSz="914400"/>
            <a:r>
              <a:rPr lang="en-US" sz="1400" dirty="0">
                <a:solidFill>
                  <a:srgbClr val="1D1D1A"/>
                </a:solidFill>
                <a:latin typeface="+mn-lt"/>
                <a:ea typeface="Microsoft YaHei" panose="020B0503020204020204" pitchFamily="34" charset="-122"/>
              </a:rPr>
              <a:t>Fields related to security is moved out of the Message Content field to a new field (Security Control).</a:t>
            </a:r>
          </a:p>
        </p:txBody>
      </p:sp>
      <p:cxnSp>
        <p:nvCxnSpPr>
          <p:cNvPr id="22" name="Straight Arrow Connector 21">
            <a:extLst>
              <a:ext uri="{FF2B5EF4-FFF2-40B4-BE49-F238E27FC236}">
                <a16:creationId xmlns:a16="http://schemas.microsoft.com/office/drawing/2014/main" id="{490A1615-8C9E-43FE-975D-FBB92FF940CB}"/>
              </a:ext>
            </a:extLst>
          </p:cNvPr>
          <p:cNvCxnSpPr>
            <a:cxnSpLocks/>
          </p:cNvCxnSpPr>
          <p:nvPr/>
        </p:nvCxnSpPr>
        <p:spPr bwMode="auto">
          <a:xfrm flipH="1">
            <a:off x="6911875" y="4678383"/>
            <a:ext cx="903383" cy="1049081"/>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15549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D09DBBB-6C3B-4A35-91E0-2105CDF79EBF}"/>
              </a:ext>
            </a:extLst>
          </p:cNvPr>
          <p:cNvPicPr>
            <a:picLocks noChangeAspect="1"/>
          </p:cNvPicPr>
          <p:nvPr/>
        </p:nvPicPr>
        <p:blipFill>
          <a:blip r:embed="rId2"/>
          <a:stretch>
            <a:fillRect/>
          </a:stretch>
        </p:blipFill>
        <p:spPr>
          <a:xfrm>
            <a:off x="3647728" y="1190725"/>
            <a:ext cx="7162800" cy="23622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85802"/>
            <a:ext cx="10352617" cy="488818"/>
          </a:xfrm>
        </p:spPr>
        <p:txBody>
          <a:bodyPr/>
          <a:lstStyle/>
          <a:p>
            <a:r>
              <a:rPr lang="en-US" altLang="zh-CN" kern="1200" dirty="0">
                <a:solidFill>
                  <a:srgbClr val="1D1D1A"/>
                </a:solidFill>
                <a:latin typeface="Arial" panose="020B0604020202020204" pitchFamily="34" charset="0"/>
                <a:ea typeface="Microsoft YaHei" panose="020B0503020204020204" pitchFamily="34" charset="-122"/>
              </a:rPr>
              <a:t>Key technical changes (1)</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6</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61190" y="1185005"/>
            <a:ext cx="11495680" cy="307777"/>
          </a:xfrm>
          <a:prstGeom prst="rect">
            <a:avLst/>
          </a:prstGeom>
          <a:noFill/>
        </p:spPr>
        <p:txBody>
          <a:bodyPr vert="horz" wrap="square" rtlCol="0">
            <a:spAutoFit/>
          </a:bodyPr>
          <a:lstStyle/>
          <a:p>
            <a:pPr defTabSz="914400"/>
            <a:r>
              <a:rPr lang="en-US" sz="1400" dirty="0">
                <a:solidFill>
                  <a:srgbClr val="1D1D1A"/>
                </a:solidFill>
                <a:latin typeface="+mn-lt"/>
                <a:ea typeface="Microsoft YaHei" panose="020B0503020204020204" pitchFamily="34" charset="-122"/>
              </a:rPr>
              <a:t>1) All Secure Report frames are removed.</a:t>
            </a:r>
          </a:p>
        </p:txBody>
      </p:sp>
      <p:graphicFrame>
        <p:nvGraphicFramePr>
          <p:cNvPr id="6" name="Table 5">
            <a:extLst>
              <a:ext uri="{FF2B5EF4-FFF2-40B4-BE49-F238E27FC236}">
                <a16:creationId xmlns:a16="http://schemas.microsoft.com/office/drawing/2014/main" id="{E17C034F-636E-4E76-8E39-070DA31BC282}"/>
              </a:ext>
            </a:extLst>
          </p:cNvPr>
          <p:cNvGraphicFramePr>
            <a:graphicFrameLocks noGrp="1"/>
          </p:cNvGraphicFramePr>
          <p:nvPr>
            <p:extLst>
              <p:ext uri="{D42A27DB-BD31-4B8C-83A1-F6EECF244321}">
                <p14:modId xmlns:p14="http://schemas.microsoft.com/office/powerpoint/2010/main" val="2533122095"/>
              </p:ext>
            </p:extLst>
          </p:nvPr>
        </p:nvGraphicFramePr>
        <p:xfrm>
          <a:off x="3143672" y="4190622"/>
          <a:ext cx="4099560" cy="560705"/>
        </p:xfrm>
        <a:graphic>
          <a:graphicData uri="http://schemas.openxmlformats.org/drawingml/2006/table">
            <a:tbl>
              <a:tblPr firstRow="1" firstCol="1" bandRow="1"/>
              <a:tblGrid>
                <a:gridCol w="682922">
                  <a:extLst>
                    <a:ext uri="{9D8B030D-6E8A-4147-A177-3AD203B41FA5}">
                      <a16:colId xmlns:a16="http://schemas.microsoft.com/office/drawing/2014/main" val="1630648244"/>
                    </a:ext>
                  </a:extLst>
                </a:gridCol>
                <a:gridCol w="683429">
                  <a:extLst>
                    <a:ext uri="{9D8B030D-6E8A-4147-A177-3AD203B41FA5}">
                      <a16:colId xmlns:a16="http://schemas.microsoft.com/office/drawing/2014/main" val="2434069221"/>
                    </a:ext>
                  </a:extLst>
                </a:gridCol>
                <a:gridCol w="683429">
                  <a:extLst>
                    <a:ext uri="{9D8B030D-6E8A-4147-A177-3AD203B41FA5}">
                      <a16:colId xmlns:a16="http://schemas.microsoft.com/office/drawing/2014/main" val="1629378931"/>
                    </a:ext>
                  </a:extLst>
                </a:gridCol>
                <a:gridCol w="682922">
                  <a:extLst>
                    <a:ext uri="{9D8B030D-6E8A-4147-A177-3AD203B41FA5}">
                      <a16:colId xmlns:a16="http://schemas.microsoft.com/office/drawing/2014/main" val="3867452304"/>
                    </a:ext>
                  </a:extLst>
                </a:gridCol>
                <a:gridCol w="683429">
                  <a:extLst>
                    <a:ext uri="{9D8B030D-6E8A-4147-A177-3AD203B41FA5}">
                      <a16:colId xmlns:a16="http://schemas.microsoft.com/office/drawing/2014/main" val="1002724765"/>
                    </a:ext>
                  </a:extLst>
                </a:gridCol>
                <a:gridCol w="683429">
                  <a:extLst>
                    <a:ext uri="{9D8B030D-6E8A-4147-A177-3AD203B41FA5}">
                      <a16:colId xmlns:a16="http://schemas.microsoft.com/office/drawing/2014/main" val="3707827368"/>
                    </a:ext>
                  </a:extLst>
                </a:gridCol>
              </a:tblGrid>
              <a:tr h="255905">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Octets: 3</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0 or 3</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Bits: 0 - 6</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7</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variable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2</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545877"/>
                  </a:ext>
                </a:extLst>
              </a:tr>
              <a:tr h="258445">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RPA Hash</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RPA Prand</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Message Control</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Reserved</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Message Content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FCS </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1413134"/>
                  </a:ext>
                </a:extLst>
              </a:tr>
            </a:tbl>
          </a:graphicData>
        </a:graphic>
      </p:graphicFrame>
      <p:sp>
        <p:nvSpPr>
          <p:cNvPr id="23" name="TextBox 22">
            <a:extLst>
              <a:ext uri="{FF2B5EF4-FFF2-40B4-BE49-F238E27FC236}">
                <a16:creationId xmlns:a16="http://schemas.microsoft.com/office/drawing/2014/main" id="{73106EB6-E429-4CC5-B389-3C5C69E90341}"/>
              </a:ext>
            </a:extLst>
          </p:cNvPr>
          <p:cNvSpPr txBox="1"/>
          <p:nvPr/>
        </p:nvSpPr>
        <p:spPr>
          <a:xfrm>
            <a:off x="61190" y="3565165"/>
            <a:ext cx="11495680" cy="523220"/>
          </a:xfrm>
          <a:prstGeom prst="rect">
            <a:avLst/>
          </a:prstGeom>
          <a:noFill/>
        </p:spPr>
        <p:txBody>
          <a:bodyPr vert="horz" wrap="square" rtlCol="0">
            <a:spAutoFit/>
          </a:bodyPr>
          <a:lstStyle/>
          <a:p>
            <a:pPr defTabSz="914400"/>
            <a:r>
              <a:rPr lang="en-US" sz="1400" dirty="0">
                <a:solidFill>
                  <a:srgbClr val="1D1D1A"/>
                </a:solidFill>
                <a:latin typeface="+mn-lt"/>
                <a:ea typeface="Microsoft YaHei" panose="020B0503020204020204" pitchFamily="34" charset="-122"/>
              </a:rPr>
              <a:t>2) The MSB of the Message Control field (b7) is used to indicate whether security is enabled =&gt; </a:t>
            </a:r>
            <a:r>
              <a:rPr lang="en-US" sz="1400" b="1" dirty="0">
                <a:solidFill>
                  <a:srgbClr val="1D1D1A"/>
                </a:solidFill>
                <a:latin typeface="+mn-lt"/>
                <a:ea typeface="Microsoft YaHei" panose="020B0503020204020204" pitchFamily="34" charset="-122"/>
              </a:rPr>
              <a:t>Message Control field is reduced to 7 bits.</a:t>
            </a:r>
          </a:p>
          <a:p>
            <a:pPr defTabSz="914400"/>
            <a:r>
              <a:rPr lang="en-US" sz="1400" dirty="0">
                <a:solidFill>
                  <a:srgbClr val="1D1D1A"/>
                </a:solidFill>
                <a:latin typeface="+mn-lt"/>
                <a:ea typeface="Microsoft YaHei" panose="020B0503020204020204" pitchFamily="34" charset="-122"/>
              </a:rPr>
              <a:t>In Compact frames that cannot be secured, this bit is reserved.</a:t>
            </a:r>
          </a:p>
        </p:txBody>
      </p:sp>
      <p:sp>
        <p:nvSpPr>
          <p:cNvPr id="24" name="TextBox 23">
            <a:extLst>
              <a:ext uri="{FF2B5EF4-FFF2-40B4-BE49-F238E27FC236}">
                <a16:creationId xmlns:a16="http://schemas.microsoft.com/office/drawing/2014/main" id="{CA38488C-603F-4365-A6AE-5368733D24CF}"/>
              </a:ext>
            </a:extLst>
          </p:cNvPr>
          <p:cNvSpPr txBox="1"/>
          <p:nvPr/>
        </p:nvSpPr>
        <p:spPr>
          <a:xfrm>
            <a:off x="61190" y="4853564"/>
            <a:ext cx="11795450" cy="523220"/>
          </a:xfrm>
          <a:prstGeom prst="rect">
            <a:avLst/>
          </a:prstGeom>
          <a:noFill/>
        </p:spPr>
        <p:txBody>
          <a:bodyPr vert="horz" wrap="square" rtlCol="0">
            <a:spAutoFit/>
          </a:bodyPr>
          <a:lstStyle/>
          <a:p>
            <a:pPr defTabSz="914400"/>
            <a:r>
              <a:rPr lang="en-US" sz="1400" dirty="0">
                <a:solidFill>
                  <a:srgbClr val="1D1D1A"/>
                </a:solidFill>
                <a:latin typeface="+mn-lt"/>
                <a:ea typeface="Microsoft YaHei" panose="020B0503020204020204" pitchFamily="34" charset="-122"/>
              </a:rPr>
              <a:t>In Compact frames that can be secured, the bit is used to indicate whether security is enabled. If the bit = 1, Security Control field is present and MIC field replaces the FCS field.</a:t>
            </a:r>
          </a:p>
        </p:txBody>
      </p:sp>
      <p:cxnSp>
        <p:nvCxnSpPr>
          <p:cNvPr id="25" name="Straight Arrow Connector 24">
            <a:extLst>
              <a:ext uri="{FF2B5EF4-FFF2-40B4-BE49-F238E27FC236}">
                <a16:creationId xmlns:a16="http://schemas.microsoft.com/office/drawing/2014/main" id="{0F33F4D1-2060-46A6-83DC-A00E85A1B1B0}"/>
              </a:ext>
            </a:extLst>
          </p:cNvPr>
          <p:cNvCxnSpPr>
            <a:cxnSpLocks/>
          </p:cNvCxnSpPr>
          <p:nvPr/>
        </p:nvCxnSpPr>
        <p:spPr bwMode="auto">
          <a:xfrm>
            <a:off x="3327211" y="6028301"/>
            <a:ext cx="1784251" cy="248792"/>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26" name="Table 25">
            <a:extLst>
              <a:ext uri="{FF2B5EF4-FFF2-40B4-BE49-F238E27FC236}">
                <a16:creationId xmlns:a16="http://schemas.microsoft.com/office/drawing/2014/main" id="{9ECCCDFE-4500-43CB-BD9B-16B4B8142C56}"/>
              </a:ext>
            </a:extLst>
          </p:cNvPr>
          <p:cNvGraphicFramePr>
            <a:graphicFrameLocks noGrp="1"/>
          </p:cNvGraphicFramePr>
          <p:nvPr>
            <p:extLst>
              <p:ext uri="{D42A27DB-BD31-4B8C-83A1-F6EECF244321}">
                <p14:modId xmlns:p14="http://schemas.microsoft.com/office/powerpoint/2010/main" val="41651980"/>
              </p:ext>
            </p:extLst>
          </p:nvPr>
        </p:nvGraphicFramePr>
        <p:xfrm>
          <a:off x="5159896" y="5923119"/>
          <a:ext cx="2819400" cy="514350"/>
        </p:xfrm>
        <a:graphic>
          <a:graphicData uri="http://schemas.openxmlformats.org/drawingml/2006/table">
            <a:tbl>
              <a:tblPr firstRow="1" firstCol="1" bandRow="1"/>
              <a:tblGrid>
                <a:gridCol w="980440">
                  <a:extLst>
                    <a:ext uri="{9D8B030D-6E8A-4147-A177-3AD203B41FA5}">
                      <a16:colId xmlns:a16="http://schemas.microsoft.com/office/drawing/2014/main" val="1484622106"/>
                    </a:ext>
                  </a:extLst>
                </a:gridCol>
                <a:gridCol w="924560">
                  <a:extLst>
                    <a:ext uri="{9D8B030D-6E8A-4147-A177-3AD203B41FA5}">
                      <a16:colId xmlns:a16="http://schemas.microsoft.com/office/drawing/2014/main" val="3806262437"/>
                    </a:ext>
                  </a:extLst>
                </a:gridCol>
                <a:gridCol w="914400">
                  <a:extLst>
                    <a:ext uri="{9D8B030D-6E8A-4147-A177-3AD203B41FA5}">
                      <a16:colId xmlns:a16="http://schemas.microsoft.com/office/drawing/2014/main" val="1045053841"/>
                    </a:ext>
                  </a:extLst>
                </a:gridCol>
              </a:tblGrid>
              <a:tr h="255905">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Bits: 0 - 2</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3 - 5</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6 - 7</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059621"/>
                  </a:ext>
                </a:extLst>
              </a:tr>
              <a:tr h="258445">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Security Level</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Key ID</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Reserved</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0571898"/>
                  </a:ext>
                </a:extLst>
              </a:tr>
            </a:tbl>
          </a:graphicData>
        </a:graphic>
      </p:graphicFrame>
      <p:sp>
        <p:nvSpPr>
          <p:cNvPr id="27" name="Rectangle 1">
            <a:extLst>
              <a:ext uri="{FF2B5EF4-FFF2-40B4-BE49-F238E27FC236}">
                <a16:creationId xmlns:a16="http://schemas.microsoft.com/office/drawing/2014/main" id="{4924BE9F-91B3-43A2-BFEB-0F5F6BE274E5}"/>
              </a:ext>
            </a:extLst>
          </p:cNvPr>
          <p:cNvSpPr>
            <a:spLocks noChangeArrowheads="1"/>
          </p:cNvSpPr>
          <p:nvPr/>
        </p:nvSpPr>
        <p:spPr bwMode="auto">
          <a:xfrm>
            <a:off x="5159896" y="5667657"/>
            <a:ext cx="28194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Figure xx3—Security Control field format</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28" name="Picture 27">
            <a:extLst>
              <a:ext uri="{FF2B5EF4-FFF2-40B4-BE49-F238E27FC236}">
                <a16:creationId xmlns:a16="http://schemas.microsoft.com/office/drawing/2014/main" id="{5364ACBD-8E93-4F20-8BAC-05C6032FAB12}"/>
              </a:ext>
            </a:extLst>
          </p:cNvPr>
          <p:cNvPicPr/>
          <p:nvPr/>
        </p:nvPicPr>
        <p:blipFill>
          <a:blip r:embed="rId3"/>
          <a:stretch>
            <a:fillRect/>
          </a:stretch>
        </p:blipFill>
        <p:spPr>
          <a:xfrm>
            <a:off x="8516420" y="5270753"/>
            <a:ext cx="3556244" cy="1166716"/>
          </a:xfrm>
          <a:prstGeom prst="rect">
            <a:avLst/>
          </a:prstGeom>
        </p:spPr>
      </p:pic>
      <p:cxnSp>
        <p:nvCxnSpPr>
          <p:cNvPr id="29" name="Straight Arrow Connector 28">
            <a:extLst>
              <a:ext uri="{FF2B5EF4-FFF2-40B4-BE49-F238E27FC236}">
                <a16:creationId xmlns:a16="http://schemas.microsoft.com/office/drawing/2014/main" id="{1815E704-4D85-4BF4-B91D-9C2C5EF68183}"/>
              </a:ext>
            </a:extLst>
          </p:cNvPr>
          <p:cNvCxnSpPr>
            <a:cxnSpLocks/>
          </p:cNvCxnSpPr>
          <p:nvPr/>
        </p:nvCxnSpPr>
        <p:spPr bwMode="auto">
          <a:xfrm flipV="1">
            <a:off x="6052609" y="6160768"/>
            <a:ext cx="2463811" cy="103912"/>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3" name="Table 2">
            <a:extLst>
              <a:ext uri="{FF2B5EF4-FFF2-40B4-BE49-F238E27FC236}">
                <a16:creationId xmlns:a16="http://schemas.microsoft.com/office/drawing/2014/main" id="{80ABD0E7-080F-4965-ACF7-C5E551676F88}"/>
              </a:ext>
            </a:extLst>
          </p:cNvPr>
          <p:cNvGraphicFramePr>
            <a:graphicFrameLocks noGrp="1"/>
          </p:cNvGraphicFramePr>
          <p:nvPr>
            <p:extLst>
              <p:ext uri="{D42A27DB-BD31-4B8C-83A1-F6EECF244321}">
                <p14:modId xmlns:p14="http://schemas.microsoft.com/office/powerpoint/2010/main" val="3891020729"/>
              </p:ext>
            </p:extLst>
          </p:nvPr>
        </p:nvGraphicFramePr>
        <p:xfrm>
          <a:off x="119336" y="5399503"/>
          <a:ext cx="4785360" cy="609600"/>
        </p:xfrm>
        <a:graphic>
          <a:graphicData uri="http://schemas.openxmlformats.org/drawingml/2006/table">
            <a:tbl>
              <a:tblPr firstRow="1" firstCol="1" bandRow="1"/>
              <a:tblGrid>
                <a:gridCol w="683260">
                  <a:extLst>
                    <a:ext uri="{9D8B030D-6E8A-4147-A177-3AD203B41FA5}">
                      <a16:colId xmlns:a16="http://schemas.microsoft.com/office/drawing/2014/main" val="3992460691"/>
                    </a:ext>
                  </a:extLst>
                </a:gridCol>
                <a:gridCol w="683768">
                  <a:extLst>
                    <a:ext uri="{9D8B030D-6E8A-4147-A177-3AD203B41FA5}">
                      <a16:colId xmlns:a16="http://schemas.microsoft.com/office/drawing/2014/main" val="3138336841"/>
                    </a:ext>
                  </a:extLst>
                </a:gridCol>
                <a:gridCol w="683768">
                  <a:extLst>
                    <a:ext uri="{9D8B030D-6E8A-4147-A177-3AD203B41FA5}">
                      <a16:colId xmlns:a16="http://schemas.microsoft.com/office/drawing/2014/main" val="4144110062"/>
                    </a:ext>
                  </a:extLst>
                </a:gridCol>
                <a:gridCol w="683260">
                  <a:extLst>
                    <a:ext uri="{9D8B030D-6E8A-4147-A177-3AD203B41FA5}">
                      <a16:colId xmlns:a16="http://schemas.microsoft.com/office/drawing/2014/main" val="2750720990"/>
                    </a:ext>
                  </a:extLst>
                </a:gridCol>
                <a:gridCol w="683768">
                  <a:extLst>
                    <a:ext uri="{9D8B030D-6E8A-4147-A177-3AD203B41FA5}">
                      <a16:colId xmlns:a16="http://schemas.microsoft.com/office/drawing/2014/main" val="674546042"/>
                    </a:ext>
                  </a:extLst>
                </a:gridCol>
                <a:gridCol w="683768">
                  <a:extLst>
                    <a:ext uri="{9D8B030D-6E8A-4147-A177-3AD203B41FA5}">
                      <a16:colId xmlns:a16="http://schemas.microsoft.com/office/drawing/2014/main" val="3472246385"/>
                    </a:ext>
                  </a:extLst>
                </a:gridCol>
                <a:gridCol w="683768">
                  <a:extLst>
                    <a:ext uri="{9D8B030D-6E8A-4147-A177-3AD203B41FA5}">
                      <a16:colId xmlns:a16="http://schemas.microsoft.com/office/drawing/2014/main" val="3672409152"/>
                    </a:ext>
                  </a:extLst>
                </a:gridCol>
              </a:tblGrid>
              <a:tr h="255905">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Octets: 3</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0 or 3</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Bits: 0 – 6</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7</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Octets: 0 or 1</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variable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2</a:t>
                      </a: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/4/8/16</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465353"/>
                  </a:ext>
                </a:extLst>
              </a:tr>
              <a:tr h="258445">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RPA Hash</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RPA Prand</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Message Control</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Security </a:t>
                      </a: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Enabled</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Security </a:t>
                      </a:r>
                      <a:r>
                        <a:rPr lang="en-GB" sz="100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Control</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Message Content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FCS </a:t>
                      </a:r>
                      <a:r>
                        <a:rPr lang="en-GB" sz="1000" dirty="0">
                          <a:effectLst/>
                          <a:highlight>
                            <a:srgbClr val="FFFF00"/>
                          </a:highlight>
                          <a:latin typeface="Times New Roman" panose="02020603050405020304" pitchFamily="18" charset="0"/>
                          <a:ea typeface="SimSun" panose="02010600030101010101" pitchFamily="2" charset="-122"/>
                          <a:cs typeface="Times New Roman" panose="02020603050405020304" pitchFamily="18" charset="0"/>
                        </a:rPr>
                        <a:t>or MIC</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729074"/>
                  </a:ext>
                </a:extLst>
              </a:tr>
            </a:tbl>
          </a:graphicData>
        </a:graphic>
      </p:graphicFrame>
    </p:spTree>
    <p:extLst>
      <p:ext uri="{BB962C8B-B14F-4D97-AF65-F5344CB8AC3E}">
        <p14:creationId xmlns:p14="http://schemas.microsoft.com/office/powerpoint/2010/main" val="2364949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85802"/>
            <a:ext cx="10352617" cy="488818"/>
          </a:xfrm>
        </p:spPr>
        <p:txBody>
          <a:bodyPr/>
          <a:lstStyle/>
          <a:p>
            <a:r>
              <a:rPr lang="en-US" altLang="zh-CN" kern="1200" dirty="0">
                <a:solidFill>
                  <a:srgbClr val="1D1D1A"/>
                </a:solidFill>
                <a:latin typeface="Arial" panose="020B0604020202020204" pitchFamily="34" charset="0"/>
                <a:ea typeface="Microsoft YaHei" panose="020B0503020204020204" pitchFamily="34" charset="-122"/>
              </a:rPr>
              <a:t>Key technical changes (2)</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7</a:t>
            </a:fld>
            <a:endParaRPr lang="en-US" altLang="en-US"/>
          </a:p>
        </p:txBody>
      </p:sp>
      <p:graphicFrame>
        <p:nvGraphicFramePr>
          <p:cNvPr id="8" name="Table 7">
            <a:extLst>
              <a:ext uri="{FF2B5EF4-FFF2-40B4-BE49-F238E27FC236}">
                <a16:creationId xmlns:a16="http://schemas.microsoft.com/office/drawing/2014/main" id="{E6516593-F204-4C8D-AE36-B407901449FD}"/>
              </a:ext>
            </a:extLst>
          </p:cNvPr>
          <p:cNvGraphicFramePr>
            <a:graphicFrameLocks noGrp="1"/>
          </p:cNvGraphicFramePr>
          <p:nvPr>
            <p:extLst>
              <p:ext uri="{D42A27DB-BD31-4B8C-83A1-F6EECF244321}">
                <p14:modId xmlns:p14="http://schemas.microsoft.com/office/powerpoint/2010/main" val="2691452239"/>
              </p:ext>
            </p:extLst>
          </p:nvPr>
        </p:nvGraphicFramePr>
        <p:xfrm>
          <a:off x="1199456" y="1864920"/>
          <a:ext cx="6120680" cy="609600"/>
        </p:xfrm>
        <a:graphic>
          <a:graphicData uri="http://schemas.openxmlformats.org/drawingml/2006/table">
            <a:tbl>
              <a:tblPr firstRow="1" firstCol="1" bandRow="1"/>
              <a:tblGrid>
                <a:gridCol w="660137">
                  <a:extLst>
                    <a:ext uri="{9D8B030D-6E8A-4147-A177-3AD203B41FA5}">
                      <a16:colId xmlns:a16="http://schemas.microsoft.com/office/drawing/2014/main" val="1117646840"/>
                    </a:ext>
                  </a:extLst>
                </a:gridCol>
                <a:gridCol w="758070">
                  <a:extLst>
                    <a:ext uri="{9D8B030D-6E8A-4147-A177-3AD203B41FA5}">
                      <a16:colId xmlns:a16="http://schemas.microsoft.com/office/drawing/2014/main" val="2095894337"/>
                    </a:ext>
                  </a:extLst>
                </a:gridCol>
                <a:gridCol w="562205">
                  <a:extLst>
                    <a:ext uri="{9D8B030D-6E8A-4147-A177-3AD203B41FA5}">
                      <a16:colId xmlns:a16="http://schemas.microsoft.com/office/drawing/2014/main" val="497934449"/>
                    </a:ext>
                  </a:extLst>
                </a:gridCol>
                <a:gridCol w="660628">
                  <a:extLst>
                    <a:ext uri="{9D8B030D-6E8A-4147-A177-3AD203B41FA5}">
                      <a16:colId xmlns:a16="http://schemas.microsoft.com/office/drawing/2014/main" val="711170734"/>
                    </a:ext>
                  </a:extLst>
                </a:gridCol>
                <a:gridCol w="660628">
                  <a:extLst>
                    <a:ext uri="{9D8B030D-6E8A-4147-A177-3AD203B41FA5}">
                      <a16:colId xmlns:a16="http://schemas.microsoft.com/office/drawing/2014/main" val="3601103630"/>
                    </a:ext>
                  </a:extLst>
                </a:gridCol>
                <a:gridCol w="660137">
                  <a:extLst>
                    <a:ext uri="{9D8B030D-6E8A-4147-A177-3AD203B41FA5}">
                      <a16:colId xmlns:a16="http://schemas.microsoft.com/office/drawing/2014/main" val="3008548063"/>
                    </a:ext>
                  </a:extLst>
                </a:gridCol>
                <a:gridCol w="837024">
                  <a:extLst>
                    <a:ext uri="{9D8B030D-6E8A-4147-A177-3AD203B41FA5}">
                      <a16:colId xmlns:a16="http://schemas.microsoft.com/office/drawing/2014/main" val="1890265506"/>
                    </a:ext>
                  </a:extLst>
                </a:gridCol>
                <a:gridCol w="695712">
                  <a:extLst>
                    <a:ext uri="{9D8B030D-6E8A-4147-A177-3AD203B41FA5}">
                      <a16:colId xmlns:a16="http://schemas.microsoft.com/office/drawing/2014/main" val="2590155747"/>
                    </a:ext>
                  </a:extLst>
                </a:gridCol>
                <a:gridCol w="626139">
                  <a:extLst>
                    <a:ext uri="{9D8B030D-6E8A-4147-A177-3AD203B41FA5}">
                      <a16:colId xmlns:a16="http://schemas.microsoft.com/office/drawing/2014/main" val="4145643665"/>
                    </a:ext>
                  </a:extLst>
                </a:gridCol>
              </a:tblGrid>
              <a:tr h="255905">
                <a:tc>
                  <a:txBody>
                    <a:bodyPr/>
                    <a:lstStyle/>
                    <a:p>
                      <a:pPr marL="0" marR="0" algn="ctr">
                        <a:lnSpc>
                          <a:spcPts val="1150"/>
                        </a:lnSpc>
                        <a:spcBef>
                          <a:spcPts val="0"/>
                        </a:spcBef>
                        <a:spcAft>
                          <a:spcPts val="120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Bits: 0-2</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3-7</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Octets: 3</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0 or 3</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Bits: 0 – 6</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7</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Octets: 0 or 1</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variable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2/4/8/16</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943522"/>
                  </a:ext>
                </a:extLst>
              </a:tr>
              <a:tr h="258445">
                <a:tc>
                  <a:txBody>
                    <a:bodyPr/>
                    <a:lstStyle/>
                    <a:p>
                      <a:pPr marL="0" marR="0" algn="ctr">
                        <a:lnSpc>
                          <a:spcPts val="1150"/>
                        </a:lnSpc>
                        <a:spcBef>
                          <a:spcPts val="0"/>
                        </a:spcBef>
                        <a:spcAft>
                          <a:spcPts val="120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Frame Type</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Compact Frame ID</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RPA Hash</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RPA </a:t>
                      </a:r>
                      <a:r>
                        <a:rPr lang="en-GB" sz="1000" dirty="0" err="1">
                          <a:effectLst/>
                          <a:latin typeface="Times New Roman" panose="02020603050405020304" pitchFamily="18" charset="0"/>
                          <a:ea typeface="SimSun" panose="02010600030101010101" pitchFamily="2" charset="-122"/>
                          <a:cs typeface="Times New Roman" panose="02020603050405020304" pitchFamily="18" charset="0"/>
                        </a:rPr>
                        <a:t>Prand</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Message Control</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Security Enabled</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Security Control</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a:effectLst/>
                          <a:latin typeface="Times New Roman" panose="02020603050405020304" pitchFamily="18" charset="0"/>
                          <a:ea typeface="SimSun" panose="02010600030101010101" pitchFamily="2" charset="-122"/>
                          <a:cs typeface="Times New Roman" panose="02020603050405020304" pitchFamily="18" charset="0"/>
                        </a:rPr>
                        <a:t>Message Content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dirty="0">
                          <a:effectLst/>
                          <a:latin typeface="Times New Roman" panose="02020603050405020304" pitchFamily="18" charset="0"/>
                          <a:ea typeface="SimSun" panose="02010600030101010101" pitchFamily="2" charset="-122"/>
                          <a:cs typeface="Times New Roman" panose="02020603050405020304" pitchFamily="18" charset="0"/>
                        </a:rPr>
                        <a:t>FCS or MIC</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569198"/>
                  </a:ext>
                </a:extLst>
              </a:tr>
            </a:tbl>
          </a:graphicData>
        </a:graphic>
      </p:graphicFrame>
      <p:pic>
        <p:nvPicPr>
          <p:cNvPr id="3" name="Picture 2">
            <a:extLst>
              <a:ext uri="{FF2B5EF4-FFF2-40B4-BE49-F238E27FC236}">
                <a16:creationId xmlns:a16="http://schemas.microsoft.com/office/drawing/2014/main" id="{7F36E313-56B8-4518-92F0-EB8446C3F37B}"/>
              </a:ext>
            </a:extLst>
          </p:cNvPr>
          <p:cNvPicPr>
            <a:picLocks noChangeAspect="1"/>
          </p:cNvPicPr>
          <p:nvPr/>
        </p:nvPicPr>
        <p:blipFill>
          <a:blip r:embed="rId2"/>
          <a:stretch>
            <a:fillRect/>
          </a:stretch>
        </p:blipFill>
        <p:spPr>
          <a:xfrm>
            <a:off x="551384" y="3501008"/>
            <a:ext cx="5400675" cy="2381250"/>
          </a:xfrm>
          <a:prstGeom prst="rect">
            <a:avLst/>
          </a:prstGeom>
        </p:spPr>
      </p:pic>
      <p:pic>
        <p:nvPicPr>
          <p:cNvPr id="7" name="Picture 6">
            <a:extLst>
              <a:ext uri="{FF2B5EF4-FFF2-40B4-BE49-F238E27FC236}">
                <a16:creationId xmlns:a16="http://schemas.microsoft.com/office/drawing/2014/main" id="{90966900-EB04-44A7-8521-F73B6709C020}"/>
              </a:ext>
            </a:extLst>
          </p:cNvPr>
          <p:cNvPicPr>
            <a:picLocks noChangeAspect="1"/>
          </p:cNvPicPr>
          <p:nvPr/>
        </p:nvPicPr>
        <p:blipFill>
          <a:blip r:embed="rId3"/>
          <a:stretch>
            <a:fillRect/>
          </a:stretch>
        </p:blipFill>
        <p:spPr>
          <a:xfrm>
            <a:off x="6528048" y="3501008"/>
            <a:ext cx="3286125" cy="2381250"/>
          </a:xfrm>
          <a:prstGeom prst="rect">
            <a:avLst/>
          </a:prstGeom>
        </p:spPr>
      </p:pic>
      <p:sp>
        <p:nvSpPr>
          <p:cNvPr id="20" name="TextBox 19">
            <a:extLst>
              <a:ext uri="{FF2B5EF4-FFF2-40B4-BE49-F238E27FC236}">
                <a16:creationId xmlns:a16="http://schemas.microsoft.com/office/drawing/2014/main" id="{B93B94ED-38E3-4B1D-BEA4-D1F0958A417C}"/>
              </a:ext>
            </a:extLst>
          </p:cNvPr>
          <p:cNvSpPr txBox="1"/>
          <p:nvPr/>
        </p:nvSpPr>
        <p:spPr>
          <a:xfrm>
            <a:off x="6023992" y="2494637"/>
            <a:ext cx="699850" cy="646331"/>
          </a:xfrm>
          <a:prstGeom prst="rect">
            <a:avLst/>
          </a:prstGeom>
          <a:noFill/>
        </p:spPr>
        <p:txBody>
          <a:bodyPr wrap="square" rtlCol="0">
            <a:spAutoFit/>
          </a:bodyPr>
          <a:lstStyle/>
          <a:p>
            <a:r>
              <a:rPr lang="en-US" dirty="0">
                <a:solidFill>
                  <a:schemeClr val="tx1"/>
                </a:solidFill>
              </a:rPr>
              <a:t>Private Payload field</a:t>
            </a:r>
            <a:endParaRPr lang="en-SG" dirty="0">
              <a:solidFill>
                <a:schemeClr val="tx1"/>
              </a:solidFill>
            </a:endParaRPr>
          </a:p>
        </p:txBody>
      </p:sp>
      <p:grpSp>
        <p:nvGrpSpPr>
          <p:cNvPr id="13" name="Group 12">
            <a:extLst>
              <a:ext uri="{FF2B5EF4-FFF2-40B4-BE49-F238E27FC236}">
                <a16:creationId xmlns:a16="http://schemas.microsoft.com/office/drawing/2014/main" id="{AE4562F4-B387-41EE-8B1D-01124BF02E55}"/>
              </a:ext>
            </a:extLst>
          </p:cNvPr>
          <p:cNvGrpSpPr/>
          <p:nvPr/>
        </p:nvGrpSpPr>
        <p:grpSpPr>
          <a:xfrm>
            <a:off x="1199456" y="2503929"/>
            <a:ext cx="4752603" cy="276999"/>
            <a:chOff x="-600744" y="2420888"/>
            <a:chExt cx="4752603" cy="276999"/>
          </a:xfrm>
        </p:grpSpPr>
        <p:cxnSp>
          <p:nvCxnSpPr>
            <p:cNvPr id="25" name="Straight Arrow Connector 24">
              <a:extLst>
                <a:ext uri="{FF2B5EF4-FFF2-40B4-BE49-F238E27FC236}">
                  <a16:creationId xmlns:a16="http://schemas.microsoft.com/office/drawing/2014/main" id="{0F33F4D1-2060-46A6-83DC-A00E85A1B1B0}"/>
                </a:ext>
              </a:extLst>
            </p:cNvPr>
            <p:cNvCxnSpPr>
              <a:cxnSpLocks/>
            </p:cNvCxnSpPr>
            <p:nvPr/>
          </p:nvCxnSpPr>
          <p:spPr bwMode="auto">
            <a:xfrm>
              <a:off x="-600744" y="2554124"/>
              <a:ext cx="4752603"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 name="TextBox 9">
              <a:extLst>
                <a:ext uri="{FF2B5EF4-FFF2-40B4-BE49-F238E27FC236}">
                  <a16:creationId xmlns:a16="http://schemas.microsoft.com/office/drawing/2014/main" id="{99496FE0-457A-43AF-B6B5-235D40198804}"/>
                </a:ext>
              </a:extLst>
            </p:cNvPr>
            <p:cNvSpPr txBox="1"/>
            <p:nvPr/>
          </p:nvSpPr>
          <p:spPr>
            <a:xfrm>
              <a:off x="1775520" y="2420888"/>
              <a:ext cx="534121" cy="276999"/>
            </a:xfrm>
            <a:prstGeom prst="rect">
              <a:avLst/>
            </a:prstGeom>
            <a:solidFill>
              <a:schemeClr val="bg1"/>
            </a:solidFill>
          </p:spPr>
          <p:txBody>
            <a:bodyPr wrap="none" rtlCol="0">
              <a:spAutoFit/>
            </a:bodyPr>
            <a:lstStyle/>
            <a:p>
              <a:r>
                <a:rPr lang="en-US" dirty="0">
                  <a:solidFill>
                    <a:schemeClr val="tx1"/>
                  </a:solidFill>
                </a:rPr>
                <a:t>MHR</a:t>
              </a:r>
              <a:endParaRPr lang="en-SG" dirty="0">
                <a:solidFill>
                  <a:schemeClr val="tx1"/>
                </a:solidFill>
              </a:endParaRPr>
            </a:p>
          </p:txBody>
        </p:sp>
      </p:grpSp>
      <p:sp>
        <p:nvSpPr>
          <p:cNvPr id="16" name="Rectangle 1">
            <a:extLst>
              <a:ext uri="{FF2B5EF4-FFF2-40B4-BE49-F238E27FC236}">
                <a16:creationId xmlns:a16="http://schemas.microsoft.com/office/drawing/2014/main" id="{6DD8ECC4-FB04-4CA5-8471-9FA8DFFF6D17}"/>
              </a:ext>
            </a:extLst>
          </p:cNvPr>
          <p:cNvSpPr>
            <a:spLocks noChangeArrowheads="1"/>
          </p:cNvSpPr>
          <p:nvPr/>
        </p:nvSpPr>
        <p:spPr bwMode="auto">
          <a:xfrm rot="10800000" flipV="1">
            <a:off x="191342" y="1263551"/>
            <a:ext cx="11737305"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a:r>
              <a:rPr kumimoji="0" lang="en-US" altLang="en-US" sz="1050" b="0" i="0" u="none" strike="noStrike" cap="none" normalizeH="0" baseline="0" dirty="0">
                <a:ln>
                  <a:noFill/>
                </a:ln>
                <a:solidFill>
                  <a:schemeClr val="tx1"/>
                </a:solidFill>
                <a:effectLst/>
                <a:latin typeface="+mn-lt"/>
                <a:ea typeface="Batang" charset="-127"/>
                <a:cs typeface="Times New Roman" panose="02020603050405020304" pitchFamily="18" charset="0"/>
              </a:rPr>
              <a:t>3) the MHR as used in Table 9-3, is defined as the right-concatenation of the Frame Type field, the Compact Frame ID field, the RPA Hash field</a:t>
            </a:r>
            <a:r>
              <a:rPr kumimoji="0" lang="en-US" altLang="en-US" sz="1050" b="0" i="0" u="none" strike="noStrike" cap="none" normalizeH="0" baseline="0" dirty="0">
                <a:ln>
                  <a:noFill/>
                </a:ln>
                <a:solidFill>
                  <a:srgbClr val="FF0000"/>
                </a:solidFill>
                <a:effectLst/>
                <a:latin typeface="+mn-lt"/>
                <a:ea typeface="Batang" charset="-127"/>
                <a:cs typeface="Times New Roman" panose="02020603050405020304" pitchFamily="18" charset="0"/>
              </a:rPr>
              <a:t> and</a:t>
            </a:r>
            <a:r>
              <a:rPr kumimoji="0" lang="en-US" altLang="en-US" sz="1050" b="0" i="0" u="none" strike="noStrike" cap="none" normalizeH="0" baseline="0" dirty="0">
                <a:ln>
                  <a:noFill/>
                </a:ln>
                <a:solidFill>
                  <a:schemeClr val="tx1"/>
                </a:solidFill>
                <a:effectLst/>
                <a:latin typeface="+mn-lt"/>
                <a:ea typeface="Batang" charset="-127"/>
                <a:cs typeface="Times New Roman" panose="02020603050405020304" pitchFamily="18" charset="0"/>
              </a:rPr>
              <a:t>, if present, the RPA </a:t>
            </a:r>
            <a:r>
              <a:rPr kumimoji="0" lang="en-US" altLang="en-US" sz="1050" b="0" i="0" u="none" strike="noStrike" cap="none" normalizeH="0" baseline="0" dirty="0" err="1">
                <a:ln>
                  <a:noFill/>
                </a:ln>
                <a:solidFill>
                  <a:schemeClr val="tx1"/>
                </a:solidFill>
                <a:effectLst/>
                <a:latin typeface="+mn-lt"/>
                <a:ea typeface="Batang" charset="-127"/>
                <a:cs typeface="Times New Roman" panose="02020603050405020304" pitchFamily="18" charset="0"/>
              </a:rPr>
              <a:t>Prand</a:t>
            </a:r>
            <a:r>
              <a:rPr kumimoji="0" lang="en-US" altLang="en-US" sz="1050" b="0" i="0" u="none" strike="noStrike" cap="none" normalizeH="0" baseline="0" dirty="0">
                <a:ln>
                  <a:noFill/>
                </a:ln>
                <a:solidFill>
                  <a:schemeClr val="tx1"/>
                </a:solidFill>
                <a:effectLst/>
                <a:latin typeface="+mn-lt"/>
                <a:ea typeface="Batang" charset="-127"/>
                <a:cs typeface="Times New Roman" panose="02020603050405020304" pitchFamily="18" charset="0"/>
              </a:rPr>
              <a:t> field</a:t>
            </a:r>
            <a:r>
              <a:rPr kumimoji="0" lang="en-US" altLang="en-US" sz="1050" b="0" i="0" u="sng" strike="noStrike" cap="none" normalizeH="0" baseline="0" dirty="0">
                <a:ln>
                  <a:noFill/>
                </a:ln>
                <a:solidFill>
                  <a:srgbClr val="008080"/>
                </a:solidFill>
                <a:effectLst/>
                <a:latin typeface="+mn-lt"/>
                <a:ea typeface="Batang" charset="-127"/>
                <a:cs typeface="Times New Roman" panose="02020603050405020304" pitchFamily="18" charset="0"/>
              </a:rPr>
              <a:t>, the Message Control field, the Security Enabled field and if present, the </a:t>
            </a:r>
            <a:r>
              <a:rPr lang="en-US" altLang="en-US" sz="1050" u="sng" dirty="0">
                <a:solidFill>
                  <a:srgbClr val="008080"/>
                </a:solidFill>
                <a:latin typeface="+mn-lt"/>
                <a:ea typeface="Batang" charset="-127"/>
                <a:cs typeface="Times New Roman" panose="02020603050405020304" pitchFamily="18" charset="0"/>
              </a:rPr>
              <a:t>Security </a:t>
            </a:r>
            <a:r>
              <a:rPr kumimoji="0" lang="en-US" altLang="en-US" sz="1050" b="0" i="0" u="sng" strike="noStrike" cap="none" normalizeH="0" baseline="0" dirty="0">
                <a:ln>
                  <a:noFill/>
                </a:ln>
                <a:solidFill>
                  <a:srgbClr val="008080"/>
                </a:solidFill>
                <a:effectLst/>
                <a:latin typeface="+mn-lt"/>
                <a:ea typeface="Batang" charset="-127"/>
                <a:cs typeface="Times New Roman" panose="02020603050405020304" pitchFamily="18" charset="0"/>
              </a:rPr>
              <a:t>Control field</a:t>
            </a:r>
            <a:r>
              <a:rPr kumimoji="0" lang="en-US" altLang="en-US" sz="1050" b="0" i="0" u="none" strike="noStrike" cap="none" normalizeH="0" baseline="0" dirty="0">
                <a:ln>
                  <a:noFill/>
                </a:ln>
                <a:solidFill>
                  <a:schemeClr val="tx1"/>
                </a:solidFill>
                <a:effectLst/>
                <a:latin typeface="+mn-lt"/>
                <a:ea typeface="Batang" charset="-127"/>
                <a:cs typeface="Times New Roman" panose="02020603050405020304" pitchFamily="18" charset="0"/>
              </a:rPr>
              <a:t>.</a:t>
            </a:r>
            <a:r>
              <a:rPr kumimoji="0" lang="en-US" altLang="en-US" sz="1050" b="0" i="0" u="none" strike="noStrike" cap="none" normalizeH="0" baseline="0" dirty="0">
                <a:ln>
                  <a:noFill/>
                </a:ln>
                <a:solidFill>
                  <a:schemeClr val="tx1"/>
                </a:solidFill>
                <a:effectLst/>
                <a:latin typeface="+mn-lt"/>
              </a:rPr>
              <a:t> </a:t>
            </a:r>
            <a:r>
              <a:rPr lang="en-GB" altLang="en-US" sz="1050" dirty="0">
                <a:solidFill>
                  <a:schemeClr val="tx1"/>
                </a:solidFill>
                <a:latin typeface="+mn-lt"/>
                <a:ea typeface="Times New Roman" panose="02020603050405020304" pitchFamily="18" charset="0"/>
                <a:cs typeface="Calibri" panose="020F0502020204030204" pitchFamily="34" charset="0"/>
              </a:rPr>
              <a:t>The Private Payload field </a:t>
            </a:r>
            <a:r>
              <a:rPr lang="en-GB" altLang="en-US" sz="1050" u="sng" dirty="0">
                <a:solidFill>
                  <a:srgbClr val="008080"/>
                </a:solidFill>
                <a:latin typeface="+mn-lt"/>
                <a:ea typeface="Batang" charset="-127"/>
                <a:cs typeface="Times New Roman" panose="02020603050405020304" pitchFamily="18" charset="0"/>
              </a:rPr>
              <a:t>shall be set to the Message Content field, </a:t>
            </a:r>
            <a:r>
              <a:rPr lang="en-GB" altLang="en-US" sz="1050" dirty="0">
                <a:solidFill>
                  <a:schemeClr val="tx1"/>
                </a:solidFill>
                <a:latin typeface="+mn-lt"/>
                <a:ea typeface="Times New Roman" panose="02020603050405020304" pitchFamily="18" charset="0"/>
                <a:cs typeface="Calibri" panose="020F0502020204030204" pitchFamily="34" charset="0"/>
              </a:rPr>
              <a:t>and Open Payload field shall be </a:t>
            </a:r>
            <a:r>
              <a:rPr lang="en-GB" altLang="en-US" sz="1050" u="sng" dirty="0">
                <a:solidFill>
                  <a:srgbClr val="008080"/>
                </a:solidFill>
                <a:latin typeface="+mn-lt"/>
                <a:ea typeface="Times New Roman" panose="02020603050405020304" pitchFamily="18" charset="0"/>
                <a:cs typeface="Calibri" panose="020F0502020204030204" pitchFamily="34" charset="0"/>
              </a:rPr>
              <a:t>empty.</a:t>
            </a:r>
            <a:r>
              <a:rPr lang="en-GB" altLang="en-US" sz="1050" dirty="0">
                <a:solidFill>
                  <a:schemeClr val="tx1"/>
                </a:solidFill>
                <a:latin typeface="+mn-lt"/>
              </a:rPr>
              <a:t> </a:t>
            </a:r>
          </a:p>
        </p:txBody>
      </p:sp>
    </p:spTree>
    <p:extLst>
      <p:ext uri="{BB962C8B-B14F-4D97-AF65-F5344CB8AC3E}">
        <p14:creationId xmlns:p14="http://schemas.microsoft.com/office/powerpoint/2010/main" val="2678719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111727</TotalTime>
  <Words>782</Words>
  <Application>Microsoft Office PowerPoint</Application>
  <PresentationFormat>Widescreen</PresentationFormat>
  <Paragraphs>113</Paragraphs>
  <Slides>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 Unicode MS</vt:lpstr>
      <vt:lpstr>Batang</vt:lpstr>
      <vt:lpstr>Microsoft YaHei</vt:lpstr>
      <vt:lpstr>MS PGothic</vt:lpstr>
      <vt:lpstr>MS PGothic</vt:lpstr>
      <vt:lpstr>SimSun</vt:lpstr>
      <vt:lpstr>Arial</vt:lpstr>
      <vt:lpstr>Calibri</vt:lpstr>
      <vt:lpstr>Times New Roman</vt:lpstr>
      <vt:lpstr>Wingdings</vt:lpstr>
      <vt:lpstr>Office Theme</vt:lpstr>
      <vt:lpstr>PowerPoint Presentation</vt:lpstr>
      <vt:lpstr>Secure Report Compact frames (1)</vt:lpstr>
      <vt:lpstr>Secure Report Compact frames (2)</vt:lpstr>
      <vt:lpstr>Some of the related LB207 Comments</vt:lpstr>
      <vt:lpstr>Key points of the proposed enhancements</vt:lpstr>
      <vt:lpstr>Key technical changes (1)</vt:lpstr>
      <vt:lpstr>Key technical changes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532</cp:revision>
  <cp:lastPrinted>2000-03-07T00:55:37Z</cp:lastPrinted>
  <dcterms:created xsi:type="dcterms:W3CDTF">2016-01-17T22:48:36Z</dcterms:created>
  <dcterms:modified xsi:type="dcterms:W3CDTF">2024-11-08T06:50:31Z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(3)1R3O/Ca5kvV6jwKW8yOuzBqX+wgAhwCLRTVIQY86hrVuTJFANPIumVpoRRaMBL/BJZ2u/JDm
tXzHUJz0p5GvrQ4UIrf1be16WgDz5hgFMhJc+axBPSCU+92P+OqGOzBcXA1VAT04Vg+uks6/
PjOyxqyhhtVS8D+rixIdTJQIC/TPHx7fd1Wd716Z7DNlBmPh6Poh3lfbQZJCIySoYBkhIpPO
vL0yK1ehW4JGV8Nk4w</vt:lpwstr>
  </property>
  <property fmtid="{D5CDD505-2E9C-101B-9397-08002B2CF9AE}" pid="3" name="_2015_ms_pID_7253431">
    <vt:lpwstr>MZet8DkDx1z+G3MRac6sBjNihGgWA7Xn9fcRrGAo9J5bP/Evq9JB/F
Ou9fsMBzToAO3n9cQt4WHNAHboW2fxx5PdW/tiUjx6dO3e1Hs/FwDUzP+2clp9bTJK8kfG+7
e3wEuAq+58xJbKaLa6vIn2sBrV+eCBNsrcHk2f+BosQTClv7h21WUkr403qoe925Un8FMPv8
aMEmEjhA/Iwip5lr1WK4CwLBwTE4NIQluu1o</vt:lpwstr>
  </property>
  <property fmtid="{D5CDD505-2E9C-101B-9397-08002B2CF9AE}" pid="4" name="_2015_ms_pID_7253432">
    <vt:lpwstr>Pw==</vt:lpwstr>
  </property>
</Properties>
</file>