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11"/>
  </p:notesMasterIdLst>
  <p:handoutMasterIdLst>
    <p:handoutMasterId r:id="rId12"/>
  </p:handoutMasterIdLst>
  <p:sldIdLst>
    <p:sldId id="287" r:id="rId5"/>
    <p:sldId id="544" r:id="rId6"/>
    <p:sldId id="548" r:id="rId7"/>
    <p:sldId id="549" r:id="rId8"/>
    <p:sldId id="547" r:id="rId9"/>
    <p:sldId id="550" r:id="rId10"/>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62" d="100"/>
          <a:sy n="62" d="100"/>
        </p:scale>
        <p:origin x="2477"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15-24-0595-02-04ab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1138-00-coex-narrowband-frequency-hopping-blocking-wideband.pptx" TargetMode="External"/><Relationship Id="rId2" Type="http://schemas.openxmlformats.org/officeDocument/2006/relationships/hyperlink" Target="https://mentor.ieee.org/802.11/dcn/24/11-24-1150-01-coex-nb-hop-density.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ETSI 303687 Update on NB Channel Access</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Guoqing Li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a:t>
            </a:r>
            <a:r>
              <a:rPr lang="en-US" altLang="en-US" sz="1600" dirty="0" err="1">
                <a:latin typeface="Times New Roman" panose="02020603050405020304" pitchFamily="18" charset="0"/>
              </a:rPr>
              <a:t>guoqingli</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davidmagrin</a:t>
            </a:r>
            <a:r>
              <a:rPr lang="en-US" altLang="en-US" sz="1600" dirty="0">
                <a:latin typeface="Times New Roman" panose="02020603050405020304" pitchFamily="18" charset="0"/>
              </a:rPr>
              <a:t>, haiderkumail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review of ETSI progress related to NB </a:t>
            </a:r>
            <a:r>
              <a:rPr lang="en-US" altLang="en-US" sz="1600" dirty="0" err="1">
                <a:solidFill>
                  <a:schemeClr val="tx1"/>
                </a:solidFill>
                <a:latin typeface="Times New Roman" panose="02020603050405020304" pitchFamily="18" charset="0"/>
                <a:cs typeface="Times New Roman" panose="02020603050405020304" pitchFamily="18" charset="0"/>
              </a:rPr>
              <a:t>Coex</a:t>
            </a:r>
            <a:r>
              <a:rPr lang="en-US" altLang="en-US" sz="1600" dirty="0">
                <a:solidFill>
                  <a:schemeClr val="tx1"/>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[For information]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0874-873D-8F37-1322-7EC21534B2FB}"/>
              </a:ext>
            </a:extLst>
          </p:cNvPr>
          <p:cNvSpPr>
            <a:spLocks noGrp="1"/>
          </p:cNvSpPr>
          <p:nvPr>
            <p:ph type="title"/>
          </p:nvPr>
        </p:nvSpPr>
        <p:spPr/>
        <p:txBody>
          <a:bodyPr/>
          <a:lstStyle/>
          <a:p>
            <a:r>
              <a:rPr lang="en-US" sz="2800" dirty="0"/>
              <a:t>Latest BT-SIG Proposal in BRAN(24)126018</a:t>
            </a:r>
          </a:p>
        </p:txBody>
      </p:sp>
      <p:sp>
        <p:nvSpPr>
          <p:cNvPr id="4" name="Slide Number Placeholder 3">
            <a:extLst>
              <a:ext uri="{FF2B5EF4-FFF2-40B4-BE49-F238E27FC236}">
                <a16:creationId xmlns:a16="http://schemas.microsoft.com/office/drawing/2014/main" id="{CEDE6F1D-C4BF-1772-65E7-DDAC62B481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dirty="0"/>
          </a:p>
        </p:txBody>
      </p:sp>
      <p:pic>
        <p:nvPicPr>
          <p:cNvPr id="5" name="Content Placeholder 6">
            <a:extLst>
              <a:ext uri="{FF2B5EF4-FFF2-40B4-BE49-F238E27FC236}">
                <a16:creationId xmlns:a16="http://schemas.microsoft.com/office/drawing/2014/main" id="{126AC7D5-2F56-38D3-AA8E-C69A07CD94AA}"/>
              </a:ext>
            </a:extLst>
          </p:cNvPr>
          <p:cNvPicPr>
            <a:picLocks noChangeAspect="1"/>
          </p:cNvPicPr>
          <p:nvPr/>
        </p:nvPicPr>
        <p:blipFill>
          <a:blip r:embed="rId2"/>
          <a:stretch>
            <a:fillRect/>
          </a:stretch>
        </p:blipFill>
        <p:spPr bwMode="auto">
          <a:xfrm>
            <a:off x="513432" y="1715633"/>
            <a:ext cx="8117136" cy="426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54F9EE2A-A7D5-6BB9-F2A1-2465DBE86894}"/>
              </a:ext>
            </a:extLst>
          </p:cNvPr>
          <p:cNvSpPr txBox="1"/>
          <p:nvPr/>
        </p:nvSpPr>
        <p:spPr>
          <a:xfrm>
            <a:off x="3104066" y="6131629"/>
            <a:ext cx="2935868" cy="276999"/>
          </a:xfrm>
          <a:prstGeom prst="rect">
            <a:avLst/>
          </a:prstGeom>
          <a:noFill/>
        </p:spPr>
        <p:txBody>
          <a:bodyPr wrap="none" rtlCol="0">
            <a:spAutoFit/>
          </a:bodyPr>
          <a:lstStyle/>
          <a:p>
            <a:r>
              <a:rPr lang="en-US" dirty="0">
                <a:solidFill>
                  <a:schemeClr val="tx1"/>
                </a:solidFill>
              </a:rPr>
              <a:t>NOTE: This was submitted for “Discussion”</a:t>
            </a:r>
          </a:p>
        </p:txBody>
      </p:sp>
    </p:spTree>
    <p:extLst>
      <p:ext uri="{BB962C8B-B14F-4D97-AF65-F5344CB8AC3E}">
        <p14:creationId xmlns:p14="http://schemas.microsoft.com/office/powerpoint/2010/main" val="392560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45ED3-DD8D-F30C-8E84-F9EB62086A46}"/>
              </a:ext>
            </a:extLst>
          </p:cNvPr>
          <p:cNvSpPr>
            <a:spLocks noGrp="1"/>
          </p:cNvSpPr>
          <p:nvPr>
            <p:ph type="title"/>
          </p:nvPr>
        </p:nvSpPr>
        <p:spPr/>
        <p:txBody>
          <a:bodyPr/>
          <a:lstStyle/>
          <a:p>
            <a:r>
              <a:rPr lang="en-US" dirty="0"/>
              <a:t>Informative Block Diagram</a:t>
            </a:r>
          </a:p>
        </p:txBody>
      </p:sp>
      <p:sp>
        <p:nvSpPr>
          <p:cNvPr id="4" name="Slide Number Placeholder 3">
            <a:extLst>
              <a:ext uri="{FF2B5EF4-FFF2-40B4-BE49-F238E27FC236}">
                <a16:creationId xmlns:a16="http://schemas.microsoft.com/office/drawing/2014/main" id="{C016D628-E8F1-AE49-2A8B-B944389263C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dirty="0"/>
          </a:p>
        </p:txBody>
      </p:sp>
      <p:pic>
        <p:nvPicPr>
          <p:cNvPr id="1026" name="Picture 2">
            <a:extLst>
              <a:ext uri="{FF2B5EF4-FFF2-40B4-BE49-F238E27FC236}">
                <a16:creationId xmlns:a16="http://schemas.microsoft.com/office/drawing/2014/main" id="{E498D21D-9938-AF7D-CD4F-DD4D6F7FE4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81162"/>
            <a:ext cx="8877300" cy="349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943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277D6-A1D3-122A-2EB9-6CF66F891D9C}"/>
              </a:ext>
            </a:extLst>
          </p:cNvPr>
          <p:cNvSpPr>
            <a:spLocks noGrp="1"/>
          </p:cNvSpPr>
          <p:nvPr>
            <p:ph type="title"/>
          </p:nvPr>
        </p:nvSpPr>
        <p:spPr/>
        <p:txBody>
          <a:bodyPr/>
          <a:lstStyle/>
          <a:p>
            <a:r>
              <a:rPr lang="en-US" dirty="0"/>
              <a:t>Informative State Diagram</a:t>
            </a:r>
          </a:p>
        </p:txBody>
      </p:sp>
      <p:sp>
        <p:nvSpPr>
          <p:cNvPr id="4" name="Slide Number Placeholder 3">
            <a:extLst>
              <a:ext uri="{FF2B5EF4-FFF2-40B4-BE49-F238E27FC236}">
                <a16:creationId xmlns:a16="http://schemas.microsoft.com/office/drawing/2014/main" id="{B775137A-5E48-62CC-346F-A8C6BEF1098B}"/>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dirty="0"/>
          </a:p>
        </p:txBody>
      </p:sp>
      <p:sp>
        <p:nvSpPr>
          <p:cNvPr id="5" name="Rectangle 4">
            <a:extLst>
              <a:ext uri="{FF2B5EF4-FFF2-40B4-BE49-F238E27FC236}">
                <a16:creationId xmlns:a16="http://schemas.microsoft.com/office/drawing/2014/main" id="{3E804E2A-217C-15E4-C793-16D35767BA56}"/>
              </a:ext>
            </a:extLst>
          </p:cNvPr>
          <p:cNvSpPr/>
          <p:nvPr/>
        </p:nvSpPr>
        <p:spPr bwMode="auto">
          <a:xfrm>
            <a:off x="3851920" y="2060848"/>
            <a:ext cx="2016224" cy="504056"/>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400" b="0" i="0" u="none" strike="noStrike" cap="none" normalizeH="0" baseline="0" dirty="0">
                <a:ln>
                  <a:noFill/>
                </a:ln>
                <a:solidFill>
                  <a:schemeClr val="bg1"/>
                </a:solidFill>
                <a:effectLst/>
                <a:latin typeface="Times New Roman" charset="0"/>
                <a:ea typeface="ＭＳ Ｐゴシック" charset="0"/>
                <a:cs typeface="ＭＳ Ｐゴシック" charset="0"/>
              </a:rPr>
              <a:t>Perform CCA</a:t>
            </a:r>
          </a:p>
        </p:txBody>
      </p:sp>
      <p:sp>
        <p:nvSpPr>
          <p:cNvPr id="6" name="Flowchart: Decision 5">
            <a:extLst>
              <a:ext uri="{FF2B5EF4-FFF2-40B4-BE49-F238E27FC236}">
                <a16:creationId xmlns:a16="http://schemas.microsoft.com/office/drawing/2014/main" id="{EDDE5179-2B4C-BD4C-922E-6FBF719E15D1}"/>
              </a:ext>
            </a:extLst>
          </p:cNvPr>
          <p:cNvSpPr/>
          <p:nvPr/>
        </p:nvSpPr>
        <p:spPr bwMode="auto">
          <a:xfrm>
            <a:off x="4003179" y="3212976"/>
            <a:ext cx="1728192" cy="1008112"/>
          </a:xfrm>
          <a:prstGeom prst="flowChartDecision">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800" b="0" i="0" u="none" strike="noStrike" cap="none" normalizeH="0" baseline="0" dirty="0">
                <a:ln>
                  <a:noFill/>
                </a:ln>
                <a:solidFill>
                  <a:schemeClr val="bg1"/>
                </a:solidFill>
                <a:effectLst/>
                <a:latin typeface="Times New Roman" charset="0"/>
                <a:ea typeface="ＭＳ Ｐゴシック" charset="0"/>
                <a:cs typeface="ＭＳ Ｐゴシック" charset="0"/>
              </a:rPr>
              <a:t>Is CCA Idle?</a:t>
            </a:r>
          </a:p>
        </p:txBody>
      </p:sp>
      <p:cxnSp>
        <p:nvCxnSpPr>
          <p:cNvPr id="8" name="Straight Arrow Connector 7">
            <a:extLst>
              <a:ext uri="{FF2B5EF4-FFF2-40B4-BE49-F238E27FC236}">
                <a16:creationId xmlns:a16="http://schemas.microsoft.com/office/drawing/2014/main" id="{AE4B6FA9-7822-B343-3251-C729C920A1C8}"/>
              </a:ext>
            </a:extLst>
          </p:cNvPr>
          <p:cNvCxnSpPr/>
          <p:nvPr/>
        </p:nvCxnSpPr>
        <p:spPr bwMode="auto">
          <a:xfrm>
            <a:off x="4858122" y="1439863"/>
            <a:ext cx="0" cy="620985"/>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Straight Arrow Connector 8">
            <a:extLst>
              <a:ext uri="{FF2B5EF4-FFF2-40B4-BE49-F238E27FC236}">
                <a16:creationId xmlns:a16="http://schemas.microsoft.com/office/drawing/2014/main" id="{E652E67D-8A2E-153E-3737-DF8B83F3F5A6}"/>
              </a:ext>
            </a:extLst>
          </p:cNvPr>
          <p:cNvCxnSpPr/>
          <p:nvPr/>
        </p:nvCxnSpPr>
        <p:spPr bwMode="auto">
          <a:xfrm>
            <a:off x="4860032" y="2564904"/>
            <a:ext cx="0" cy="620985"/>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Connector 10">
            <a:extLst>
              <a:ext uri="{FF2B5EF4-FFF2-40B4-BE49-F238E27FC236}">
                <a16:creationId xmlns:a16="http://schemas.microsoft.com/office/drawing/2014/main" id="{C02BA7A7-B1B1-E03F-D1FC-0BB918AB1DF5}"/>
              </a:ext>
            </a:extLst>
          </p:cNvPr>
          <p:cNvCxnSpPr>
            <a:stCxn id="6" idx="1"/>
          </p:cNvCxnSpPr>
          <p:nvPr/>
        </p:nvCxnSpPr>
        <p:spPr bwMode="auto">
          <a:xfrm flipH="1">
            <a:off x="2987824" y="3717032"/>
            <a:ext cx="1015355"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Straight Arrow Connector 12">
            <a:extLst>
              <a:ext uri="{FF2B5EF4-FFF2-40B4-BE49-F238E27FC236}">
                <a16:creationId xmlns:a16="http://schemas.microsoft.com/office/drawing/2014/main" id="{4C96262E-F2A1-F66C-51C4-1D87585DB0D9}"/>
              </a:ext>
            </a:extLst>
          </p:cNvPr>
          <p:cNvCxnSpPr/>
          <p:nvPr/>
        </p:nvCxnSpPr>
        <p:spPr bwMode="auto">
          <a:xfrm>
            <a:off x="2987824" y="3717032"/>
            <a:ext cx="0" cy="864096"/>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4" name="Oval 13">
            <a:extLst>
              <a:ext uri="{FF2B5EF4-FFF2-40B4-BE49-F238E27FC236}">
                <a16:creationId xmlns:a16="http://schemas.microsoft.com/office/drawing/2014/main" id="{3D291D37-39C4-C91D-CD67-D310B1636ECC}"/>
              </a:ext>
            </a:extLst>
          </p:cNvPr>
          <p:cNvSpPr/>
          <p:nvPr/>
        </p:nvSpPr>
        <p:spPr bwMode="auto">
          <a:xfrm>
            <a:off x="2015877" y="4608573"/>
            <a:ext cx="1943894" cy="576063"/>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400" b="0" i="0" u="none" strike="noStrike" cap="none" normalizeH="0" baseline="0" dirty="0">
                <a:ln>
                  <a:noFill/>
                </a:ln>
                <a:solidFill>
                  <a:schemeClr val="bg1"/>
                </a:solidFill>
                <a:effectLst/>
                <a:latin typeface="Times New Roman" charset="0"/>
                <a:ea typeface="ＭＳ Ｐゴシック" charset="0"/>
                <a:cs typeface="ＭＳ Ｐゴシック" charset="0"/>
              </a:rPr>
              <a:t>Success</a:t>
            </a:r>
          </a:p>
        </p:txBody>
      </p:sp>
      <p:sp>
        <p:nvSpPr>
          <p:cNvPr id="16" name="TextBox 15">
            <a:extLst>
              <a:ext uri="{FF2B5EF4-FFF2-40B4-BE49-F238E27FC236}">
                <a16:creationId xmlns:a16="http://schemas.microsoft.com/office/drawing/2014/main" id="{7B54DF51-7EA2-C3C4-78F6-C759F776BD59}"/>
              </a:ext>
            </a:extLst>
          </p:cNvPr>
          <p:cNvSpPr txBox="1"/>
          <p:nvPr/>
        </p:nvSpPr>
        <p:spPr>
          <a:xfrm>
            <a:off x="3125511" y="3412159"/>
            <a:ext cx="351378" cy="369332"/>
          </a:xfrm>
          <a:prstGeom prst="rect">
            <a:avLst/>
          </a:prstGeom>
          <a:noFill/>
        </p:spPr>
        <p:txBody>
          <a:bodyPr wrap="none" rtlCol="0">
            <a:spAutoFit/>
          </a:bodyPr>
          <a:lstStyle/>
          <a:p>
            <a:r>
              <a:rPr lang="en-US" sz="1800" dirty="0">
                <a:solidFill>
                  <a:schemeClr val="tx1"/>
                </a:solidFill>
              </a:rPr>
              <a:t>Y</a:t>
            </a:r>
          </a:p>
        </p:txBody>
      </p:sp>
      <p:sp>
        <p:nvSpPr>
          <p:cNvPr id="17" name="TextBox 16">
            <a:extLst>
              <a:ext uri="{FF2B5EF4-FFF2-40B4-BE49-F238E27FC236}">
                <a16:creationId xmlns:a16="http://schemas.microsoft.com/office/drawing/2014/main" id="{9451B2D9-24F9-70F6-B98C-30308A313B40}"/>
              </a:ext>
            </a:extLst>
          </p:cNvPr>
          <p:cNvSpPr txBox="1"/>
          <p:nvPr/>
        </p:nvSpPr>
        <p:spPr>
          <a:xfrm>
            <a:off x="5887670" y="3412159"/>
            <a:ext cx="351378" cy="369332"/>
          </a:xfrm>
          <a:prstGeom prst="rect">
            <a:avLst/>
          </a:prstGeom>
          <a:noFill/>
        </p:spPr>
        <p:txBody>
          <a:bodyPr wrap="none" rtlCol="0">
            <a:spAutoFit/>
          </a:bodyPr>
          <a:lstStyle/>
          <a:p>
            <a:r>
              <a:rPr lang="en-US" sz="1800" dirty="0">
                <a:solidFill>
                  <a:schemeClr val="tx1"/>
                </a:solidFill>
              </a:rPr>
              <a:t>N</a:t>
            </a:r>
          </a:p>
        </p:txBody>
      </p:sp>
      <p:cxnSp>
        <p:nvCxnSpPr>
          <p:cNvPr id="18" name="Straight Connector 17">
            <a:extLst>
              <a:ext uri="{FF2B5EF4-FFF2-40B4-BE49-F238E27FC236}">
                <a16:creationId xmlns:a16="http://schemas.microsoft.com/office/drawing/2014/main" id="{817E6090-C4D5-9CEF-03A5-534591596D6A}"/>
              </a:ext>
            </a:extLst>
          </p:cNvPr>
          <p:cNvCxnSpPr/>
          <p:nvPr/>
        </p:nvCxnSpPr>
        <p:spPr bwMode="auto">
          <a:xfrm flipH="1">
            <a:off x="5731370" y="3717032"/>
            <a:ext cx="1015355"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a:extLst>
              <a:ext uri="{FF2B5EF4-FFF2-40B4-BE49-F238E27FC236}">
                <a16:creationId xmlns:a16="http://schemas.microsoft.com/office/drawing/2014/main" id="{D3F47E0D-67F4-2827-011B-33D0AF7657D9}"/>
              </a:ext>
            </a:extLst>
          </p:cNvPr>
          <p:cNvCxnSpPr/>
          <p:nvPr/>
        </p:nvCxnSpPr>
        <p:spPr bwMode="auto">
          <a:xfrm>
            <a:off x="6735976" y="3706004"/>
            <a:ext cx="0" cy="864096"/>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Flowchart: Decision 19">
            <a:extLst>
              <a:ext uri="{FF2B5EF4-FFF2-40B4-BE49-F238E27FC236}">
                <a16:creationId xmlns:a16="http://schemas.microsoft.com/office/drawing/2014/main" id="{1C3AA0DC-4951-4061-5599-E255BB9350BB}"/>
              </a:ext>
            </a:extLst>
          </p:cNvPr>
          <p:cNvSpPr/>
          <p:nvPr/>
        </p:nvSpPr>
        <p:spPr bwMode="auto">
          <a:xfrm>
            <a:off x="5699102" y="4581128"/>
            <a:ext cx="2073747" cy="928946"/>
          </a:xfrm>
          <a:prstGeom prst="flowChartDecision">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600" dirty="0">
                <a:latin typeface="Times New Roman" charset="0"/>
                <a:ea typeface="ＭＳ Ｐゴシック" charset="0"/>
                <a:cs typeface="ＭＳ Ｐゴシック" charset="0"/>
              </a:rPr>
              <a:t>Switch Channel?</a:t>
            </a:r>
            <a:endParaRPr kumimoji="0" lang="en-US" sz="16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cxnSp>
        <p:nvCxnSpPr>
          <p:cNvPr id="21" name="Straight Connector 20">
            <a:extLst>
              <a:ext uri="{FF2B5EF4-FFF2-40B4-BE49-F238E27FC236}">
                <a16:creationId xmlns:a16="http://schemas.microsoft.com/office/drawing/2014/main" id="{806B2D70-9D9B-BBD8-30C4-B8DFCB8F75E6}"/>
              </a:ext>
            </a:extLst>
          </p:cNvPr>
          <p:cNvCxnSpPr/>
          <p:nvPr/>
        </p:nvCxnSpPr>
        <p:spPr bwMode="auto">
          <a:xfrm flipH="1">
            <a:off x="5247894" y="5045601"/>
            <a:ext cx="483476"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Connector 22">
            <a:extLst>
              <a:ext uri="{FF2B5EF4-FFF2-40B4-BE49-F238E27FC236}">
                <a16:creationId xmlns:a16="http://schemas.microsoft.com/office/drawing/2014/main" id="{850D9F5C-1259-F391-063D-56ADEF2135C9}"/>
              </a:ext>
            </a:extLst>
          </p:cNvPr>
          <p:cNvCxnSpPr/>
          <p:nvPr/>
        </p:nvCxnSpPr>
        <p:spPr bwMode="auto">
          <a:xfrm flipH="1">
            <a:off x="7772849" y="5045601"/>
            <a:ext cx="571906"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4" name="TextBox 23">
            <a:extLst>
              <a:ext uri="{FF2B5EF4-FFF2-40B4-BE49-F238E27FC236}">
                <a16:creationId xmlns:a16="http://schemas.microsoft.com/office/drawing/2014/main" id="{0A847023-9456-B2D7-0E8F-93478A3105D1}"/>
              </a:ext>
            </a:extLst>
          </p:cNvPr>
          <p:cNvSpPr txBox="1"/>
          <p:nvPr/>
        </p:nvSpPr>
        <p:spPr>
          <a:xfrm>
            <a:off x="5247894" y="4703848"/>
            <a:ext cx="351378" cy="369332"/>
          </a:xfrm>
          <a:prstGeom prst="rect">
            <a:avLst/>
          </a:prstGeom>
          <a:noFill/>
        </p:spPr>
        <p:txBody>
          <a:bodyPr wrap="none" rtlCol="0">
            <a:spAutoFit/>
          </a:bodyPr>
          <a:lstStyle/>
          <a:p>
            <a:r>
              <a:rPr lang="en-US" sz="1800" dirty="0">
                <a:solidFill>
                  <a:schemeClr val="tx1"/>
                </a:solidFill>
              </a:rPr>
              <a:t>Y</a:t>
            </a:r>
          </a:p>
        </p:txBody>
      </p:sp>
      <p:sp>
        <p:nvSpPr>
          <p:cNvPr id="25" name="TextBox 24">
            <a:extLst>
              <a:ext uri="{FF2B5EF4-FFF2-40B4-BE49-F238E27FC236}">
                <a16:creationId xmlns:a16="http://schemas.microsoft.com/office/drawing/2014/main" id="{3B96C1D6-4325-991E-2DD7-33B7DB9D7564}"/>
              </a:ext>
            </a:extLst>
          </p:cNvPr>
          <p:cNvSpPr txBox="1"/>
          <p:nvPr/>
        </p:nvSpPr>
        <p:spPr>
          <a:xfrm>
            <a:off x="7811580" y="4681513"/>
            <a:ext cx="351378" cy="369332"/>
          </a:xfrm>
          <a:prstGeom prst="rect">
            <a:avLst/>
          </a:prstGeom>
          <a:noFill/>
        </p:spPr>
        <p:txBody>
          <a:bodyPr wrap="none" rtlCol="0">
            <a:spAutoFit/>
          </a:bodyPr>
          <a:lstStyle/>
          <a:p>
            <a:r>
              <a:rPr lang="en-US" sz="1800" dirty="0">
                <a:solidFill>
                  <a:schemeClr val="tx1"/>
                </a:solidFill>
              </a:rPr>
              <a:t>N</a:t>
            </a:r>
          </a:p>
        </p:txBody>
      </p:sp>
      <p:sp>
        <p:nvSpPr>
          <p:cNvPr id="26" name="Rectangle 25">
            <a:extLst>
              <a:ext uri="{FF2B5EF4-FFF2-40B4-BE49-F238E27FC236}">
                <a16:creationId xmlns:a16="http://schemas.microsoft.com/office/drawing/2014/main" id="{FC2EB67B-8CB5-1702-F1A1-8271391C5190}"/>
              </a:ext>
            </a:extLst>
          </p:cNvPr>
          <p:cNvSpPr/>
          <p:nvPr/>
        </p:nvSpPr>
        <p:spPr bwMode="auto">
          <a:xfrm>
            <a:off x="4959403" y="5427099"/>
            <a:ext cx="576982" cy="576064"/>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rPr>
              <a:t>Delay</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latin typeface="Times New Roman" charset="0"/>
                <a:ea typeface="ＭＳ Ｐゴシック" charset="0"/>
                <a:cs typeface="ＭＳ Ｐゴシック" charset="0"/>
              </a:rPr>
              <a:t>50us</a:t>
            </a: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27" name="Rectangle 26">
            <a:extLst>
              <a:ext uri="{FF2B5EF4-FFF2-40B4-BE49-F238E27FC236}">
                <a16:creationId xmlns:a16="http://schemas.microsoft.com/office/drawing/2014/main" id="{82D06DAA-6C85-152D-363E-796002FF70C9}"/>
              </a:ext>
            </a:extLst>
          </p:cNvPr>
          <p:cNvSpPr/>
          <p:nvPr/>
        </p:nvSpPr>
        <p:spPr bwMode="auto">
          <a:xfrm>
            <a:off x="8065060" y="5380376"/>
            <a:ext cx="576982" cy="576064"/>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rPr>
              <a:t>Delay</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latin typeface="Times New Roman" charset="0"/>
                <a:ea typeface="ＭＳ Ｐゴシック" charset="0"/>
                <a:cs typeface="ＭＳ Ｐゴシック" charset="0"/>
              </a:rPr>
              <a:t>100us</a:t>
            </a: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cxnSp>
        <p:nvCxnSpPr>
          <p:cNvPr id="28" name="Straight Arrow Connector 27">
            <a:extLst>
              <a:ext uri="{FF2B5EF4-FFF2-40B4-BE49-F238E27FC236}">
                <a16:creationId xmlns:a16="http://schemas.microsoft.com/office/drawing/2014/main" id="{5354EE45-F450-5A5A-5A4C-642BAC28C852}"/>
              </a:ext>
            </a:extLst>
          </p:cNvPr>
          <p:cNvCxnSpPr>
            <a:endCxn id="26" idx="0"/>
          </p:cNvCxnSpPr>
          <p:nvPr/>
        </p:nvCxnSpPr>
        <p:spPr bwMode="auto">
          <a:xfrm>
            <a:off x="5247894" y="5045601"/>
            <a:ext cx="0" cy="381498"/>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Arrow Connector 32">
            <a:extLst>
              <a:ext uri="{FF2B5EF4-FFF2-40B4-BE49-F238E27FC236}">
                <a16:creationId xmlns:a16="http://schemas.microsoft.com/office/drawing/2014/main" id="{FA596180-4701-0FF7-23E2-410ABE6ABBE6}"/>
              </a:ext>
            </a:extLst>
          </p:cNvPr>
          <p:cNvCxnSpPr/>
          <p:nvPr/>
        </p:nvCxnSpPr>
        <p:spPr bwMode="auto">
          <a:xfrm>
            <a:off x="8344755" y="5045601"/>
            <a:ext cx="0" cy="334775"/>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Straight Connector 36">
            <a:extLst>
              <a:ext uri="{FF2B5EF4-FFF2-40B4-BE49-F238E27FC236}">
                <a16:creationId xmlns:a16="http://schemas.microsoft.com/office/drawing/2014/main" id="{A4204EF6-FF50-51B9-0722-9F390D46B933}"/>
              </a:ext>
            </a:extLst>
          </p:cNvPr>
          <p:cNvCxnSpPr/>
          <p:nvPr/>
        </p:nvCxnSpPr>
        <p:spPr bwMode="auto">
          <a:xfrm>
            <a:off x="4867275" y="1439863"/>
            <a:ext cx="4025205"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Connector 38">
            <a:extLst>
              <a:ext uri="{FF2B5EF4-FFF2-40B4-BE49-F238E27FC236}">
                <a16:creationId xmlns:a16="http://schemas.microsoft.com/office/drawing/2014/main" id="{2161FB9E-6782-E7AD-3E29-CD56FDCEDE27}"/>
              </a:ext>
            </a:extLst>
          </p:cNvPr>
          <p:cNvCxnSpPr/>
          <p:nvPr/>
        </p:nvCxnSpPr>
        <p:spPr bwMode="auto">
          <a:xfrm>
            <a:off x="8892480" y="1439863"/>
            <a:ext cx="0" cy="4869457"/>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3" name="Straight Connector 42">
            <a:extLst>
              <a:ext uri="{FF2B5EF4-FFF2-40B4-BE49-F238E27FC236}">
                <a16:creationId xmlns:a16="http://schemas.microsoft.com/office/drawing/2014/main" id="{C919E3A5-624F-8913-4271-75792CB79A5B}"/>
              </a:ext>
            </a:extLst>
          </p:cNvPr>
          <p:cNvCxnSpPr>
            <a:stCxn id="26" idx="2"/>
          </p:cNvCxnSpPr>
          <p:nvPr/>
        </p:nvCxnSpPr>
        <p:spPr bwMode="auto">
          <a:xfrm>
            <a:off x="5247894" y="6003163"/>
            <a:ext cx="0" cy="306157"/>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6" name="Straight Connector 45">
            <a:extLst>
              <a:ext uri="{FF2B5EF4-FFF2-40B4-BE49-F238E27FC236}">
                <a16:creationId xmlns:a16="http://schemas.microsoft.com/office/drawing/2014/main" id="{87DEB392-674F-F338-30C3-754C09059CFB}"/>
              </a:ext>
            </a:extLst>
          </p:cNvPr>
          <p:cNvCxnSpPr/>
          <p:nvPr/>
        </p:nvCxnSpPr>
        <p:spPr bwMode="auto">
          <a:xfrm>
            <a:off x="5247894" y="6309320"/>
            <a:ext cx="3644586"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1" name="Straight Arrow Connector 50">
            <a:extLst>
              <a:ext uri="{FF2B5EF4-FFF2-40B4-BE49-F238E27FC236}">
                <a16:creationId xmlns:a16="http://schemas.microsoft.com/office/drawing/2014/main" id="{C8E99A1F-2CB8-82F8-ABA4-A2CE510F7232}"/>
              </a:ext>
            </a:extLst>
          </p:cNvPr>
          <p:cNvCxnSpPr>
            <a:stCxn id="27" idx="2"/>
          </p:cNvCxnSpPr>
          <p:nvPr/>
        </p:nvCxnSpPr>
        <p:spPr bwMode="auto">
          <a:xfrm>
            <a:off x="8353551" y="5956440"/>
            <a:ext cx="0" cy="35288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837024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90ABA-FA2C-FC70-504F-9E5B0BB4793E}"/>
              </a:ext>
            </a:extLst>
          </p:cNvPr>
          <p:cNvSpPr>
            <a:spLocks noGrp="1"/>
          </p:cNvSpPr>
          <p:nvPr>
            <p:ph type="title"/>
          </p:nvPr>
        </p:nvSpPr>
        <p:spPr/>
        <p:txBody>
          <a:bodyPr/>
          <a:lstStyle/>
          <a:p>
            <a:r>
              <a:rPr lang="en-US" dirty="0"/>
              <a:t>Pending Items in ETSI</a:t>
            </a:r>
          </a:p>
        </p:txBody>
      </p:sp>
      <p:sp>
        <p:nvSpPr>
          <p:cNvPr id="3" name="Content Placeholder 2">
            <a:extLst>
              <a:ext uri="{FF2B5EF4-FFF2-40B4-BE49-F238E27FC236}">
                <a16:creationId xmlns:a16="http://schemas.microsoft.com/office/drawing/2014/main" id="{70778D05-9928-051E-C986-C3395ECAD4C4}"/>
              </a:ext>
            </a:extLst>
          </p:cNvPr>
          <p:cNvSpPr>
            <a:spLocks noGrp="1"/>
          </p:cNvSpPr>
          <p:nvPr>
            <p:ph idx="1"/>
          </p:nvPr>
        </p:nvSpPr>
        <p:spPr/>
        <p:txBody>
          <a:bodyPr/>
          <a:lstStyle/>
          <a:p>
            <a:pPr marL="457200" indent="-457200">
              <a:buFont typeface="Arial" panose="020B0604020202020204" pitchFamily="34" charset="0"/>
              <a:buChar char="•"/>
            </a:pPr>
            <a:r>
              <a:rPr lang="en-US" dirty="0"/>
              <a:t>EDT</a:t>
            </a:r>
          </a:p>
          <a:p>
            <a:pPr marL="457200" indent="-457200">
              <a:buFont typeface="Arial" panose="020B0604020202020204" pitchFamily="34" charset="0"/>
              <a:buChar char="•"/>
            </a:pPr>
            <a:r>
              <a:rPr lang="en-US" dirty="0"/>
              <a:t>High duty cycle NB preventing WB channel access</a:t>
            </a:r>
          </a:p>
          <a:p>
            <a:pPr marL="857250" lvl="1" indent="-457200">
              <a:buFont typeface="Arial" panose="020B0604020202020204" pitchFamily="34" charset="0"/>
              <a:buChar char="•"/>
            </a:pPr>
            <a:r>
              <a:rPr lang="en-US" dirty="0">
                <a:hlinkClick r:id="rId2"/>
              </a:rPr>
              <a:t>11-24-1150-01</a:t>
            </a:r>
            <a:r>
              <a:rPr lang="en-US" dirty="0"/>
              <a:t> from Menzo (QC)</a:t>
            </a:r>
          </a:p>
          <a:p>
            <a:pPr marL="857250" lvl="1" indent="-457200">
              <a:buFont typeface="Arial" panose="020B0604020202020204" pitchFamily="34" charset="0"/>
              <a:buChar char="•"/>
            </a:pPr>
            <a:r>
              <a:rPr lang="en-US" dirty="0">
                <a:hlinkClick r:id="rId3"/>
              </a:rPr>
              <a:t>11-24-1138-00</a:t>
            </a:r>
            <a:r>
              <a:rPr lang="en-US" dirty="0"/>
              <a:t> from Sebastian (Ericsson)</a:t>
            </a:r>
          </a:p>
        </p:txBody>
      </p:sp>
      <p:sp>
        <p:nvSpPr>
          <p:cNvPr id="4" name="Slide Number Placeholder 3">
            <a:extLst>
              <a:ext uri="{FF2B5EF4-FFF2-40B4-BE49-F238E27FC236}">
                <a16:creationId xmlns:a16="http://schemas.microsoft.com/office/drawing/2014/main" id="{41948E24-AD1C-CCCD-7700-7E395E9692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dirty="0"/>
          </a:p>
        </p:txBody>
      </p:sp>
    </p:spTree>
    <p:extLst>
      <p:ext uri="{BB962C8B-B14F-4D97-AF65-F5344CB8AC3E}">
        <p14:creationId xmlns:p14="http://schemas.microsoft.com/office/powerpoint/2010/main" val="3926318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ECBFE-A55A-EFCB-D1E1-41B8F8641E26}"/>
              </a:ext>
            </a:extLst>
          </p:cNvPr>
          <p:cNvSpPr>
            <a:spLocks noGrp="1"/>
          </p:cNvSpPr>
          <p:nvPr>
            <p:ph type="title"/>
          </p:nvPr>
        </p:nvSpPr>
        <p:spPr/>
        <p:txBody>
          <a:bodyPr/>
          <a:lstStyle/>
          <a:p>
            <a:r>
              <a:rPr lang="en-US" dirty="0"/>
              <a:t>Potential ways forward</a:t>
            </a:r>
          </a:p>
        </p:txBody>
      </p:sp>
      <p:sp>
        <p:nvSpPr>
          <p:cNvPr id="3" name="Content Placeholder 2">
            <a:extLst>
              <a:ext uri="{FF2B5EF4-FFF2-40B4-BE49-F238E27FC236}">
                <a16:creationId xmlns:a16="http://schemas.microsoft.com/office/drawing/2014/main" id="{3FA71EDE-BCB7-175D-616D-34EFCC86F658}"/>
              </a:ext>
            </a:extLst>
          </p:cNvPr>
          <p:cNvSpPr>
            <a:spLocks noGrp="1"/>
          </p:cNvSpPr>
          <p:nvPr>
            <p:ph idx="1"/>
          </p:nvPr>
        </p:nvSpPr>
        <p:spPr/>
        <p:txBody>
          <a:bodyPr/>
          <a:lstStyle/>
          <a:p>
            <a:pPr marL="457200" indent="-457200">
              <a:buFont typeface="Arial" panose="020B0604020202020204" pitchFamily="34" charset="0"/>
              <a:buChar char="•"/>
            </a:pPr>
            <a:r>
              <a:rPr lang="en-US" sz="2800" dirty="0"/>
              <a:t>2 options</a:t>
            </a:r>
          </a:p>
          <a:p>
            <a:pPr marL="857250" lvl="1" indent="-457200">
              <a:buFont typeface="Arial" panose="020B0604020202020204" pitchFamily="34" charset="0"/>
              <a:buChar char="•"/>
            </a:pPr>
            <a:r>
              <a:rPr lang="en-US" sz="2400" dirty="0"/>
              <a:t>Accept Document 15-24-407 as is</a:t>
            </a:r>
          </a:p>
          <a:p>
            <a:pPr marL="857250" lvl="1" indent="-457200">
              <a:buFont typeface="Arial" panose="020B0604020202020204" pitchFamily="34" charset="0"/>
              <a:buChar char="•"/>
            </a:pPr>
            <a:r>
              <a:rPr lang="en-US" sz="2400" dirty="0"/>
              <a:t>Document 15-24-407 (coauthored by individuals from Qualcomm, </a:t>
            </a:r>
            <a:r>
              <a:rPr lang="en-US" sz="2400" dirty="0" err="1"/>
              <a:t>Mediatek</a:t>
            </a:r>
            <a:r>
              <a:rPr lang="en-US" sz="2400" dirty="0"/>
              <a:t>, </a:t>
            </a:r>
            <a:r>
              <a:rPr lang="en-US" sz="2400" dirty="0" err="1"/>
              <a:t>Calterah</a:t>
            </a:r>
            <a:r>
              <a:rPr lang="en-US" sz="2400" dirty="0"/>
              <a:t>, Cisco, Intel, HPE, Amazon, and Meta) that addresses CID 988 is revised at the January 2025 meeting to reflect ETSI BRAN #127 (December 2024) agreements.</a:t>
            </a:r>
          </a:p>
        </p:txBody>
      </p:sp>
      <p:sp>
        <p:nvSpPr>
          <p:cNvPr id="4" name="Slide Number Placeholder 3">
            <a:extLst>
              <a:ext uri="{FF2B5EF4-FFF2-40B4-BE49-F238E27FC236}">
                <a16:creationId xmlns:a16="http://schemas.microsoft.com/office/drawing/2014/main" id="{AC0788B2-D71A-02D5-4A3E-D5D165FB55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p:spTree>
    <p:extLst>
      <p:ext uri="{BB962C8B-B14F-4D97-AF65-F5344CB8AC3E}">
        <p14:creationId xmlns:p14="http://schemas.microsoft.com/office/powerpoint/2010/main" val="32313854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Props1.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2.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On-screen Show (4:3)</PresentationFormat>
  <Paragraphs>45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Unicode MS</vt:lpstr>
      <vt:lpstr>Times New Roman</vt:lpstr>
      <vt:lpstr>Office Theme</vt:lpstr>
      <vt:lpstr>PowerPoint Presentation</vt:lpstr>
      <vt:lpstr>Latest BT-SIG Proposal in BRAN(24)126018</vt:lpstr>
      <vt:lpstr>Informative Block Diagram</vt:lpstr>
      <vt:lpstr>Informative State Diagram</vt:lpstr>
      <vt:lpstr>Pending Items in ETSI</vt:lpstr>
      <vt:lpstr>Potential ways forward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2024-11-13T05:03:10Z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