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8_8AC32C0E.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259" r:id="rId2"/>
    <p:sldId id="2366" r:id="rId3"/>
    <p:sldId id="2372" r:id="rId4"/>
    <p:sldId id="290" r:id="rId5"/>
    <p:sldId id="2369" r:id="rId6"/>
    <p:sldId id="369" r:id="rId7"/>
    <p:sldId id="370" r:id="rId8"/>
    <p:sldId id="371" r:id="rId9"/>
    <p:sldId id="2422" r:id="rId10"/>
    <p:sldId id="2423" r:id="rId11"/>
    <p:sldId id="2424" r:id="rId12"/>
    <p:sldId id="401" r:id="rId13"/>
    <p:sldId id="402" r:id="rId14"/>
    <p:sldId id="2376" r:id="rId15"/>
    <p:sldId id="2377" r:id="rId16"/>
    <p:sldId id="2375" r:id="rId17"/>
    <p:sldId id="264" r:id="rId18"/>
    <p:sldId id="2425" r:id="rId19"/>
    <p:sldId id="2427" r:id="rId20"/>
    <p:sldId id="2426" r:id="rId21"/>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369"/>
            <p14:sldId id="370"/>
            <p14:sldId id="371"/>
            <p14:sldId id="2422"/>
            <p14:sldId id="2423"/>
            <p14:sldId id="2424"/>
            <p14:sldId id="401"/>
            <p14:sldId id="402"/>
            <p14:sldId id="2376"/>
            <p14:sldId id="2377"/>
            <p14:sldId id="2375"/>
            <p14:sldId id="264"/>
          </p14:sldIdLst>
        </p14:section>
        <p14:section name="Closing Slide" id="{17524BA6-C3AC-EE4D-BA9D-E46A8CDB0646}">
          <p14:sldIdLst>
            <p14:sldId id="2425"/>
            <p14:sldId id="2427"/>
            <p14:sldId id="242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C58F92-56E1-E5F6-834E-10CC12C75D7A}" name="Phil Beecher" initials="PB" userId="8e59e9d451c39ba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4D5CC9-5405-45A9-A325-65F2762C6D7E}" v="21" dt="2024-11-14T21:29:46.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5742" autoAdjust="0"/>
  </p:normalViewPr>
  <p:slideViewPr>
    <p:cSldViewPr>
      <p:cViewPr varScale="1">
        <p:scale>
          <a:sx n="97" d="100"/>
          <a:sy n="97" d="100"/>
        </p:scale>
        <p:origin x="165" y="6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6C4D5CC9-5405-45A9-A325-65F2762C6D7E}"/>
    <pc:docChg chg="custSel modSld sldOrd modMainMaster modSection">
      <pc:chgData name="Phil Beecher" userId="8e59e9d451c39ba5" providerId="LiveId" clId="{6C4D5CC9-5405-45A9-A325-65F2762C6D7E}" dt="2024-11-14T21:29:46.835" v="139" actId="20577"/>
      <pc:docMkLst>
        <pc:docMk/>
      </pc:docMkLst>
      <pc:sldChg chg="addSp delSp modSp mod">
        <pc:chgData name="Phil Beecher" userId="8e59e9d451c39ba5" providerId="LiveId" clId="{6C4D5CC9-5405-45A9-A325-65F2762C6D7E}" dt="2024-11-14T21:28:05.112" v="135" actId="1076"/>
        <pc:sldMkLst>
          <pc:docMk/>
          <pc:sldMk cId="1944720935" sldId="2375"/>
        </pc:sldMkLst>
        <pc:graphicFrameChg chg="del mod">
          <ac:chgData name="Phil Beecher" userId="8e59e9d451c39ba5" providerId="LiveId" clId="{6C4D5CC9-5405-45A9-A325-65F2762C6D7E}" dt="2024-11-14T21:27:20.255" v="132" actId="478"/>
          <ac:graphicFrameMkLst>
            <pc:docMk/>
            <pc:sldMk cId="1944720935" sldId="2375"/>
            <ac:graphicFrameMk id="2" creationId="{FC7F9C71-AA5C-2B94-A812-7A8A23232E9E}"/>
          </ac:graphicFrameMkLst>
        </pc:graphicFrameChg>
        <pc:graphicFrameChg chg="add mod ord">
          <ac:chgData name="Phil Beecher" userId="8e59e9d451c39ba5" providerId="LiveId" clId="{6C4D5CC9-5405-45A9-A325-65F2762C6D7E}" dt="2024-11-14T21:28:05.112" v="135" actId="1076"/>
          <ac:graphicFrameMkLst>
            <pc:docMk/>
            <pc:sldMk cId="1944720935" sldId="2375"/>
            <ac:graphicFrameMk id="6" creationId="{B64BEA99-E2B9-8E36-8601-65EE1A831A29}"/>
          </ac:graphicFrameMkLst>
        </pc:graphicFrameChg>
      </pc:sldChg>
      <pc:sldChg chg="modSp mod modShow">
        <pc:chgData name="Phil Beecher" userId="8e59e9d451c39ba5" providerId="LiveId" clId="{6C4D5CC9-5405-45A9-A325-65F2762C6D7E}" dt="2024-11-14T21:29:46.835" v="139" actId="20577"/>
        <pc:sldMkLst>
          <pc:docMk/>
          <pc:sldMk cId="1003608405" sldId="2425"/>
        </pc:sldMkLst>
        <pc:spChg chg="mod">
          <ac:chgData name="Phil Beecher" userId="8e59e9d451c39ba5" providerId="LiveId" clId="{6C4D5CC9-5405-45A9-A325-65F2762C6D7E}" dt="2024-11-14T21:29:46.835" v="139" actId="20577"/>
          <ac:spMkLst>
            <pc:docMk/>
            <pc:sldMk cId="1003608405" sldId="2425"/>
            <ac:spMk id="4099" creationId="{00000000-0000-0000-0000-000000000000}"/>
          </ac:spMkLst>
        </pc:spChg>
      </pc:sldChg>
      <pc:sldChg chg="modSp mod">
        <pc:chgData name="Phil Beecher" userId="8e59e9d451c39ba5" providerId="LiveId" clId="{6C4D5CC9-5405-45A9-A325-65F2762C6D7E}" dt="2024-11-14T21:20:27.352" v="84" actId="6549"/>
        <pc:sldMkLst>
          <pc:docMk/>
          <pc:sldMk cId="1896336511" sldId="2426"/>
        </pc:sldMkLst>
        <pc:spChg chg="mod">
          <ac:chgData name="Phil Beecher" userId="8e59e9d451c39ba5" providerId="LiveId" clId="{6C4D5CC9-5405-45A9-A325-65F2762C6D7E}" dt="2024-11-14T21:20:27.352" v="84" actId="6549"/>
          <ac:spMkLst>
            <pc:docMk/>
            <pc:sldMk cId="1896336511" sldId="2426"/>
            <ac:spMk id="4099" creationId="{00000000-0000-0000-0000-000000000000}"/>
          </ac:spMkLst>
        </pc:spChg>
      </pc:sldChg>
      <pc:sldChg chg="modSp mod ord">
        <pc:chgData name="Phil Beecher" userId="8e59e9d451c39ba5" providerId="LiveId" clId="{6C4D5CC9-5405-45A9-A325-65F2762C6D7E}" dt="2024-11-14T21:22:59.442" v="123" actId="20577"/>
        <pc:sldMkLst>
          <pc:docMk/>
          <pc:sldMk cId="2271878425" sldId="2427"/>
        </pc:sldMkLst>
        <pc:spChg chg="mod">
          <ac:chgData name="Phil Beecher" userId="8e59e9d451c39ba5" providerId="LiveId" clId="{6C4D5CC9-5405-45A9-A325-65F2762C6D7E}" dt="2024-11-14T21:20:45.170" v="94" actId="20577"/>
          <ac:spMkLst>
            <pc:docMk/>
            <pc:sldMk cId="2271878425" sldId="2427"/>
            <ac:spMk id="2" creationId="{8BF9EF45-A96E-64AE-67D1-EA546801ABE4}"/>
          </ac:spMkLst>
        </pc:spChg>
        <pc:spChg chg="mod">
          <ac:chgData name="Phil Beecher" userId="8e59e9d451c39ba5" providerId="LiveId" clId="{6C4D5CC9-5405-45A9-A325-65F2762C6D7E}" dt="2024-11-14T21:22:59.442" v="123" actId="20577"/>
          <ac:spMkLst>
            <pc:docMk/>
            <pc:sldMk cId="2271878425" sldId="2427"/>
            <ac:spMk id="3" creationId="{11FA258F-1D1B-D407-0F61-633015BE5B6F}"/>
          </ac:spMkLst>
        </pc:spChg>
      </pc:sldChg>
      <pc:sldMasterChg chg="modSp mod">
        <pc:chgData name="Phil Beecher" userId="8e59e9d451c39ba5" providerId="LiveId" clId="{6C4D5CC9-5405-45A9-A325-65F2762C6D7E}" dt="2024-11-14T21:23:21.893" v="125" actId="20577"/>
        <pc:sldMasterMkLst>
          <pc:docMk/>
          <pc:sldMasterMk cId="0" sldId="2147483648"/>
        </pc:sldMasterMkLst>
        <pc:spChg chg="mod">
          <ac:chgData name="Phil Beecher" userId="8e59e9d451c39ba5" providerId="LiveId" clId="{6C4D5CC9-5405-45A9-A325-65F2762C6D7E}" dt="2024-11-14T21:23:21.893" v="125" actId="20577"/>
          <ac:spMkLst>
            <pc:docMk/>
            <pc:sldMasterMk cId="0" sldId="2147483648"/>
            <ac:spMk id="1031" creationId="{00000000-0000-0000-0000-000000000000}"/>
          </ac:spMkLst>
        </pc:spChg>
      </pc:sldMasterChg>
    </pc:docChg>
  </pc:docChgLst>
</pc:chgInfo>
</file>

<file path=ppt/comments/modernComment_108_8AC32C0E.xml><?xml version="1.0" encoding="utf-8"?>
<p188:cmLst xmlns:a="http://schemas.openxmlformats.org/drawingml/2006/main" xmlns:r="http://schemas.openxmlformats.org/officeDocument/2006/relationships" xmlns:p188="http://schemas.microsoft.com/office/powerpoint/2018/8/main">
  <p188:cm id="{6AA8951B-4A42-4887-8DEF-E0CCC06E2361}" authorId="{15C58F92-56E1-E5F6-834E-10CC12C75D7A}" created="2024-09-07T18:11:29.638">
    <ac:txMkLst xmlns:ac="http://schemas.microsoft.com/office/drawing/2013/main/command">
      <pc:docMk xmlns:pc="http://schemas.microsoft.com/office/powerpoint/2013/main/command"/>
      <pc:sldMk xmlns:pc="http://schemas.microsoft.com/office/powerpoint/2013/main/command" cId="2328046606" sldId="264"/>
      <ac:spMk id="4099" creationId="{00000000-0000-0000-0000-000000000000}"/>
      <ac:txMk cp="141">
        <ac:context len="287" hash="2079572693"/>
      </ac:txMk>
    </ac:txMkLst>
    <p188:pos x="2136710" y="1895669"/>
    <p188:txBody>
      <a:bodyPr/>
      <a:lstStyle/>
      <a:p>
        <a:r>
          <a:rPr lang="en-GB"/>
          <a:t>Check mentor for presentations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17</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7524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18</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8659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20</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1879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48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a:t>
            </a:r>
            <a:r>
              <a:rPr lang="en-GB" sz="1400" b="0" i="0" dirty="0">
                <a:solidFill>
                  <a:srgbClr val="000000"/>
                </a:solidFill>
                <a:effectLst/>
                <a:highlight>
                  <a:srgbClr val="FFFFFF"/>
                </a:highlight>
                <a:latin typeface="+mj-lt"/>
              </a:rPr>
              <a:t>15-24-0597-01-04ad</a:t>
            </a:r>
            <a:endParaRPr lang="en-US" sz="1400" b="0" dirty="0">
              <a:latin typeface="+mj-lt"/>
              <a:cs typeface="Calibri" panose="020F0502020204030204" pitchFamily="34" charset="0"/>
            </a:endParaRP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November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8.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08_8AC32C0E.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mentor.ieee.org/802.15/dcn/24/15-24-0643-02-04ad-remarks-on-models-and-evaluation-of-solutions-for-tg4ad-phy-proposals.ppt" TargetMode="External"/><Relationship Id="rId3" Type="http://schemas.openxmlformats.org/officeDocument/2006/relationships/hyperlink" Target="https://mentor.ieee.org/802.15/dcn/24/15-24-0611-03-04ad-c-i-calculation-for-evaluation-of-transmission-characteristics-of-ieee-802-15-4ad-phy-under-interference-noise.pptx" TargetMode="External"/><Relationship Id="rId7" Type="http://schemas.openxmlformats.org/officeDocument/2006/relationships/hyperlink" Target="https://mentor.ieee.org/802.15/dcn/24/15-24-0645-00-04ad-dr-iot-and-tg4ad-gap-analysis.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entor.ieee.org/802.15/dcn/24/15-24-0647-02-04ad-modification-in-current-technical-guidance-document-r11-regarding-interference-scenario.pptx" TargetMode="External"/><Relationship Id="rId11" Type="http://schemas.openxmlformats.org/officeDocument/2006/relationships/hyperlink" Target="https://mentor.ieee.org/802.15/dcn/24/15-24-0488-00-04ad-call-for-proposals.docx" TargetMode="External"/><Relationship Id="rId5" Type="http://schemas.openxmlformats.org/officeDocument/2006/relationships/hyperlink" Target="https://mentor.ieee.org/802.15/dcn/24/15-24-0654-00-04ad-text-proposal-for-interfer-frequency.pptx" TargetMode="External"/><Relationship Id="rId10" Type="http://schemas.openxmlformats.org/officeDocument/2006/relationships/hyperlink" Target="https://mentor.ieee.org/802.15/dcn/24/15-24-0061-16-04ad-draft-802-15-4-next-generation-sun-phy-technical-guidance-document.docx" TargetMode="External"/><Relationship Id="rId4" Type="http://schemas.openxmlformats.org/officeDocument/2006/relationships/hyperlink" Target="https://mentor.ieee.org/802.15/dcn/24/15-24-0614-01-04ad-channel-model-for-evaluation-of-transmission-characteristics-of-ieee-802-15-4ad-phy.pptx" TargetMode="External"/><Relationship Id="rId9" Type="http://schemas.openxmlformats.org/officeDocument/2006/relationships/hyperlink" Target="https://mentor.ieee.org/802.15/dcn/24/15-24-0630-01-04ad-items-that-should-be-evaluated-by-the-proposers-of-the-802-15-4ad-phy.pptx"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development.standards.ieee.org/myproject/Public/mytools/mob/slideset.pdf"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TG4ad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Opening / Closing Report for November 2024 Plenary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10 November 2024</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TG4ad Report for November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November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TG4ad NG SUN PHYs]</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7742267" cy="5755183"/>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914400" y="1752600"/>
            <a:ext cx="10363200" cy="4114800"/>
          </a:xfrm>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14</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TG4ad Leadership</a:t>
            </a:r>
          </a:p>
        </p:txBody>
      </p:sp>
      <p:sp>
        <p:nvSpPr>
          <p:cNvPr id="3" name="Content Placeholder 2"/>
          <p:cNvSpPr>
            <a:spLocks noGrp="1"/>
          </p:cNvSpPr>
          <p:nvPr>
            <p:ph idx="1"/>
          </p:nvPr>
        </p:nvSpPr>
        <p:spPr>
          <a:xfrm>
            <a:off x="609600" y="1628801"/>
            <a:ext cx="10668000"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Chair:  Phil Beecher (Wi-SUN Alliance)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Joerg Robert (</a:t>
            </a:r>
            <a:r>
              <a:rPr lang="en-US" altLang="de-DE" sz="3200" dirty="0"/>
              <a:t>TU Ilmenau/Fraunhofer IIS</a:t>
            </a:r>
            <a:r>
              <a:rPr lang="en-US" altLang="de-DE" sz="3200" dirty="0">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Hiroshi Harada (Kyoto University)</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Secretary: Gary Stuebing (Cisco Systems)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15</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298499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B64BEA99-E2B9-8E36-8601-65EE1A831A29}"/>
              </a:ext>
            </a:extLst>
          </p:cNvPr>
          <p:cNvGraphicFramePr>
            <a:graphicFrameLocks noChangeAspect="1"/>
          </p:cNvGraphicFramePr>
          <p:nvPr>
            <p:extLst>
              <p:ext uri="{D42A27DB-BD31-4B8C-83A1-F6EECF244321}">
                <p14:modId xmlns:p14="http://schemas.microsoft.com/office/powerpoint/2010/main" val="1586810430"/>
              </p:ext>
            </p:extLst>
          </p:nvPr>
        </p:nvGraphicFramePr>
        <p:xfrm>
          <a:off x="914400" y="500483"/>
          <a:ext cx="10737910" cy="5715000"/>
        </p:xfrm>
        <a:graphic>
          <a:graphicData uri="http://schemas.openxmlformats.org/presentationml/2006/ole">
            <mc:AlternateContent xmlns:mc="http://schemas.openxmlformats.org/markup-compatibility/2006">
              <mc:Choice xmlns:v="urn:schemas-microsoft-com:vml" Requires="v">
                <p:oleObj name="Worksheet" r:id="rId2" imgW="14658861" imgH="7800975" progId="Excel.Sheet.12">
                  <p:embed/>
                </p:oleObj>
              </mc:Choice>
              <mc:Fallback>
                <p:oleObj name="Worksheet" r:id="rId2" imgW="14658861" imgH="7800975" progId="Excel.Sheet.12">
                  <p:embed/>
                  <p:pic>
                    <p:nvPicPr>
                      <p:cNvPr id="6" name="Object 5">
                        <a:extLst>
                          <a:ext uri="{FF2B5EF4-FFF2-40B4-BE49-F238E27FC236}">
                            <a16:creationId xmlns:a16="http://schemas.microsoft.com/office/drawing/2014/main" id="{B64BEA99-E2B9-8E36-8601-65EE1A831A29}"/>
                          </a:ext>
                        </a:extLst>
                      </p:cNvPr>
                      <p:cNvPicPr/>
                      <p:nvPr/>
                    </p:nvPicPr>
                    <p:blipFill>
                      <a:blip r:embed="rId3"/>
                      <a:stretch>
                        <a:fillRect/>
                      </a:stretch>
                    </p:blipFill>
                    <p:spPr>
                      <a:xfrm>
                        <a:off x="914400" y="500483"/>
                        <a:ext cx="10737910" cy="5715000"/>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16</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5308601" y="2748383"/>
            <a:ext cx="838200" cy="609600"/>
          </a:xfrm>
          <a:prstGeom prst="ellipse">
            <a:avLst/>
          </a:prstGeom>
          <a:solidFill>
            <a:srgbClr val="FFFF00">
              <a:alpha val="25000"/>
            </a:srgbClr>
          </a:solid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9448800" y="2723299"/>
            <a:ext cx="838200" cy="609600"/>
          </a:xfrm>
          <a:prstGeom prst="ellipse">
            <a:avLst/>
          </a:prstGeom>
          <a:solidFill>
            <a:srgbClr val="FFFF00">
              <a:alpha val="25000"/>
            </a:srgbClr>
          </a:solid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3" name="Oval 2">
            <a:extLst>
              <a:ext uri="{FF2B5EF4-FFF2-40B4-BE49-F238E27FC236}">
                <a16:creationId xmlns:a16="http://schemas.microsoft.com/office/drawing/2014/main" id="{C944DE5D-2B60-F84B-413F-B95333294AF3}"/>
              </a:ext>
            </a:extLst>
          </p:cNvPr>
          <p:cNvSpPr/>
          <p:nvPr/>
        </p:nvSpPr>
        <p:spPr bwMode="auto">
          <a:xfrm>
            <a:off x="7391400" y="4229812"/>
            <a:ext cx="838200" cy="609600"/>
          </a:xfrm>
          <a:prstGeom prst="ellipse">
            <a:avLst/>
          </a:prstGeom>
          <a:solidFill>
            <a:srgbClr val="FFFF00">
              <a:alpha val="25000"/>
            </a:srgbClr>
          </a:solid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4" name="Oval 3">
            <a:extLst>
              <a:ext uri="{FF2B5EF4-FFF2-40B4-BE49-F238E27FC236}">
                <a16:creationId xmlns:a16="http://schemas.microsoft.com/office/drawing/2014/main" id="{C36C0730-E989-7186-4DE6-2243BA450DA2}"/>
              </a:ext>
            </a:extLst>
          </p:cNvPr>
          <p:cNvSpPr/>
          <p:nvPr/>
        </p:nvSpPr>
        <p:spPr bwMode="auto">
          <a:xfrm>
            <a:off x="3238500" y="4229812"/>
            <a:ext cx="838200" cy="609600"/>
          </a:xfrm>
          <a:prstGeom prst="ellipse">
            <a:avLst/>
          </a:prstGeom>
          <a:solidFill>
            <a:srgbClr val="FFFF00">
              <a:alpha val="25000"/>
            </a:srgbClr>
          </a:solid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762000" y="990600"/>
            <a:ext cx="5168396" cy="5334000"/>
          </a:xfrm>
          <a:ln/>
        </p:spPr>
        <p:txBody>
          <a:bodyPr/>
          <a:lstStyle/>
          <a:p>
            <a:pPr marL="0" indent="0">
              <a:buNone/>
            </a:pPr>
            <a:r>
              <a:rPr lang="en-US" altLang="de-DE" sz="1600" dirty="0"/>
              <a:t>Monday PM2:</a:t>
            </a:r>
          </a:p>
          <a:p>
            <a:pPr marL="514350" indent="-514350">
              <a:buFont typeface="+mj-lt"/>
              <a:buAutoNum type="arabicPeriod"/>
            </a:pPr>
            <a:r>
              <a:rPr lang="en-US" altLang="de-DE" sz="1600" dirty="0"/>
              <a:t>Policies and guidelines</a:t>
            </a:r>
          </a:p>
          <a:p>
            <a:pPr marL="514350" indent="-514350">
              <a:buFont typeface="+mj-lt"/>
              <a:buAutoNum type="arabicPeriod"/>
            </a:pPr>
            <a:r>
              <a:rPr lang="en-US" altLang="de-DE" sz="1600" dirty="0"/>
              <a:t>Call for Patents</a:t>
            </a:r>
          </a:p>
          <a:p>
            <a:pPr marL="514350" indent="-514350">
              <a:buFont typeface="+mj-lt"/>
              <a:buAutoNum type="arabicPeriod"/>
            </a:pPr>
            <a:r>
              <a:rPr lang="en-US" altLang="de-DE" sz="1600" dirty="0"/>
              <a:t>Approval of the agenda</a:t>
            </a:r>
          </a:p>
          <a:p>
            <a:pPr marL="514350" indent="-514350">
              <a:buFont typeface="+mj-lt"/>
              <a:buAutoNum type="arabicPeriod"/>
            </a:pPr>
            <a:r>
              <a:rPr lang="en-US" altLang="de-DE" sz="1600" dirty="0"/>
              <a:t>Approval of September meeting minutes</a:t>
            </a:r>
          </a:p>
          <a:p>
            <a:pPr marL="514350" indent="-514350">
              <a:buFont typeface="+mj-lt"/>
              <a:buAutoNum type="arabicPeriod"/>
            </a:pPr>
            <a:r>
              <a:rPr lang="en-US" altLang="de-DE" sz="1600" dirty="0"/>
              <a:t>Presentations and Contributions</a:t>
            </a:r>
          </a:p>
          <a:p>
            <a:pPr marL="514350" indent="-514350">
              <a:buFont typeface="+mj-lt"/>
              <a:buAutoNum type="arabicPeriod"/>
            </a:pPr>
            <a:r>
              <a:rPr lang="en-US" altLang="de-DE" sz="1600" dirty="0"/>
              <a:t>Recess</a:t>
            </a:r>
          </a:p>
          <a:p>
            <a:pPr marL="514350" indent="-514350">
              <a:buFont typeface="+mj-lt"/>
              <a:buAutoNum type="arabicPeriod"/>
            </a:pPr>
            <a:endParaRPr lang="en-US" altLang="de-DE" sz="1600" dirty="0"/>
          </a:p>
          <a:p>
            <a:pPr marL="0" indent="0">
              <a:buNone/>
            </a:pPr>
            <a:r>
              <a:rPr lang="en-US" altLang="de-DE" sz="1600" dirty="0"/>
              <a:t>Tuesday AM2:</a:t>
            </a:r>
          </a:p>
          <a:p>
            <a:pPr marL="514350" indent="-514350">
              <a:buFont typeface="+mj-lt"/>
              <a:buAutoNum type="arabicPeriod"/>
            </a:pPr>
            <a:r>
              <a:rPr lang="en-US" altLang="de-DE" sz="1600" dirty="0"/>
              <a:t>Presentations and Contributions</a:t>
            </a:r>
          </a:p>
          <a:p>
            <a:pPr marL="514350" indent="-514350">
              <a:buFont typeface="+mj-lt"/>
              <a:buAutoNum type="arabicPeriod"/>
            </a:pPr>
            <a:r>
              <a:rPr lang="en-US" altLang="de-DE" sz="1600" dirty="0"/>
              <a:t>Review PAR and decide if modifications are required</a:t>
            </a:r>
            <a:endParaRPr lang="en-US" altLang="de-DE" sz="1200" dirty="0"/>
          </a:p>
          <a:p>
            <a:pPr marL="514350" indent="-514350">
              <a:buFont typeface="+mj-lt"/>
              <a:buAutoNum type="arabicPeriod"/>
            </a:pPr>
            <a:r>
              <a:rPr lang="en-US" altLang="de-DE" sz="1600" dirty="0"/>
              <a:t>Technical Guidance Document</a:t>
            </a:r>
          </a:p>
          <a:p>
            <a:pPr marL="514350" indent="-514350">
              <a:buFont typeface="+mj-lt"/>
              <a:buAutoNum type="arabicPeriod"/>
            </a:pPr>
            <a:r>
              <a:rPr lang="en-US" altLang="de-DE" sz="1600" dirty="0"/>
              <a:t>Recess</a:t>
            </a:r>
          </a:p>
          <a:p>
            <a:pPr marL="514350" indent="-514350">
              <a:buFont typeface="+mj-lt"/>
              <a:buAutoNum type="arabicPeriod"/>
            </a:pPr>
            <a:endParaRPr lang="en-US" altLang="de-DE" sz="2000" dirty="0"/>
          </a:p>
        </p:txBody>
      </p:sp>
      <p:sp>
        <p:nvSpPr>
          <p:cNvPr id="4098" name="Rectangle 2"/>
          <p:cNvSpPr>
            <a:spLocks noGrp="1" noChangeArrowheads="1"/>
          </p:cNvSpPr>
          <p:nvPr>
            <p:ph type="title"/>
          </p:nvPr>
        </p:nvSpPr>
        <p:spPr>
          <a:xfrm>
            <a:off x="965201" y="457994"/>
            <a:ext cx="10363200" cy="685800"/>
          </a:xfrm>
          <a:ln/>
        </p:spPr>
        <p:txBody>
          <a:bodyPr/>
          <a:lstStyle/>
          <a:p>
            <a:r>
              <a:rPr lang="de-DE" altLang="de-DE" sz="3200" dirty="0"/>
              <a:t>Agenda</a:t>
            </a:r>
          </a:p>
        </p:txBody>
      </p:sp>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17</a:t>
            </a:fld>
            <a:endParaRPr lang="en-US" altLang="de-DE"/>
          </a:p>
        </p:txBody>
      </p:sp>
      <p:sp>
        <p:nvSpPr>
          <p:cNvPr id="7" name="Rectangle 3"/>
          <p:cNvSpPr txBox="1">
            <a:spLocks noChangeArrowheads="1"/>
          </p:cNvSpPr>
          <p:nvPr/>
        </p:nvSpPr>
        <p:spPr bwMode="auto">
          <a:xfrm>
            <a:off x="6781800" y="1524000"/>
            <a:ext cx="4800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de-DE" sz="1600" dirty="0"/>
              <a:t>Wednesday PM2:</a:t>
            </a:r>
          </a:p>
          <a:p>
            <a:pPr marL="514350" indent="-514350">
              <a:buFont typeface="+mj-lt"/>
              <a:buAutoNum type="arabicPeriod"/>
            </a:pPr>
            <a:r>
              <a:rPr lang="en-US" altLang="de-DE" sz="1600" dirty="0"/>
              <a:t>Technical Guidance Document</a:t>
            </a:r>
          </a:p>
          <a:p>
            <a:pPr marL="514350" indent="-514350">
              <a:buFont typeface="+mj-lt"/>
              <a:buAutoNum type="arabicPeriod"/>
            </a:pPr>
            <a:r>
              <a:rPr lang="en-US" altLang="de-DE" sz="1600" dirty="0"/>
              <a:t>Presentations and Contributions</a:t>
            </a:r>
          </a:p>
          <a:p>
            <a:pPr marL="514350" indent="-514350">
              <a:buFont typeface="+mj-lt"/>
              <a:buAutoNum type="arabicPeriod"/>
            </a:pPr>
            <a:r>
              <a:rPr lang="en-US" altLang="de-DE" sz="1600" dirty="0"/>
              <a:t>Recess</a:t>
            </a:r>
          </a:p>
          <a:p>
            <a:pPr marL="514350" indent="-514350">
              <a:buFont typeface="+mj-lt"/>
              <a:buAutoNum type="arabicPeriod"/>
            </a:pPr>
            <a:endParaRPr lang="en-US" altLang="de-DE" sz="1600" dirty="0"/>
          </a:p>
          <a:p>
            <a:pPr marL="0" indent="0">
              <a:buNone/>
            </a:pPr>
            <a:r>
              <a:rPr lang="en-US" altLang="de-DE" sz="1600" dirty="0"/>
              <a:t>Thursday AM2:</a:t>
            </a:r>
          </a:p>
          <a:p>
            <a:pPr marL="514350" indent="-514350">
              <a:buFont typeface="+mj-lt"/>
              <a:buAutoNum type="arabicPeriod"/>
            </a:pPr>
            <a:r>
              <a:rPr lang="en-US" altLang="de-DE" sz="1600" dirty="0"/>
              <a:t>Call for Proposals</a:t>
            </a:r>
          </a:p>
          <a:p>
            <a:pPr marL="514350" indent="-514350">
              <a:buFont typeface="+mj-lt"/>
              <a:buAutoNum type="arabicPeriod"/>
            </a:pPr>
            <a:r>
              <a:rPr lang="en-US" altLang="de-DE" sz="1600" dirty="0"/>
              <a:t>Next Steps and Timeline</a:t>
            </a:r>
          </a:p>
          <a:p>
            <a:pPr marL="514350" indent="-514350">
              <a:buFont typeface="+mj-lt"/>
              <a:buAutoNum type="arabicPeriod"/>
            </a:pPr>
            <a:r>
              <a:rPr lang="en-US" altLang="de-DE" sz="1600" dirty="0" err="1"/>
              <a:t>AoB</a:t>
            </a:r>
            <a:endParaRPr lang="en-US" altLang="de-DE" sz="1600" dirty="0"/>
          </a:p>
          <a:p>
            <a:pPr marL="514350" indent="-514350">
              <a:buFont typeface="+mj-lt"/>
              <a:buAutoNum type="arabicPeriod"/>
            </a:pPr>
            <a:r>
              <a:rPr lang="en-US" altLang="de-DE" sz="1600" dirty="0"/>
              <a:t>Adjourn</a:t>
            </a:r>
          </a:p>
          <a:p>
            <a:pPr marL="514350" indent="-514350">
              <a:buFont typeface="+mj-lt"/>
              <a:buAutoNum type="arabicPeriod"/>
            </a:pPr>
            <a:endParaRPr lang="en-US" altLang="de-DE" sz="2000" dirty="0"/>
          </a:p>
        </p:txBody>
      </p:sp>
      <p:sp>
        <p:nvSpPr>
          <p:cNvPr id="2" name="Footer Placeholder 2">
            <a:extLst>
              <a:ext uri="{FF2B5EF4-FFF2-40B4-BE49-F238E27FC236}">
                <a16:creationId xmlns:a16="http://schemas.microsoft.com/office/drawing/2014/main" id="{05502AE0-8D95-8615-21F0-4AE2F016F11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2328046606"/>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18</a:t>
            </a:fld>
            <a:endParaRPr lang="en-US" altLang="de-DE"/>
          </a:p>
        </p:txBody>
      </p:sp>
      <p:sp>
        <p:nvSpPr>
          <p:cNvPr id="4098" name="Rectangle 2"/>
          <p:cNvSpPr>
            <a:spLocks noGrp="1" noChangeArrowheads="1"/>
          </p:cNvSpPr>
          <p:nvPr>
            <p:ph type="title"/>
          </p:nvPr>
        </p:nvSpPr>
        <p:spPr>
          <a:xfrm>
            <a:off x="838200" y="452128"/>
            <a:ext cx="10363200" cy="462272"/>
          </a:xfrm>
          <a:ln/>
        </p:spPr>
        <p:txBody>
          <a:bodyPr/>
          <a:lstStyle/>
          <a:p>
            <a:r>
              <a:rPr lang="de-DE" altLang="de-DE" sz="3200" dirty="0"/>
              <a:t>Achievements</a:t>
            </a:r>
          </a:p>
        </p:txBody>
      </p:sp>
      <p:sp>
        <p:nvSpPr>
          <p:cNvPr id="4099" name="Rectangle 3"/>
          <p:cNvSpPr>
            <a:spLocks noGrp="1" noChangeArrowheads="1"/>
          </p:cNvSpPr>
          <p:nvPr>
            <p:ph type="body" idx="1"/>
          </p:nvPr>
        </p:nvSpPr>
        <p:spPr>
          <a:xfrm>
            <a:off x="152400" y="990600"/>
            <a:ext cx="11963400" cy="5257800"/>
          </a:xfrm>
          <a:ln/>
        </p:spPr>
        <p:txBody>
          <a:bodyPr/>
          <a:lstStyle/>
          <a:p>
            <a:pPr>
              <a:buFont typeface="Wingdings" panose="05000000000000000000" pitchFamily="2" charset="2"/>
              <a:buChar char="ü"/>
            </a:pPr>
            <a:r>
              <a:rPr lang="en-US" altLang="de-DE" sz="2000" dirty="0"/>
              <a:t>Approval of September meeting minutes</a:t>
            </a:r>
          </a:p>
          <a:p>
            <a:pPr>
              <a:buFont typeface="Wingdings" panose="05000000000000000000" pitchFamily="2" charset="2"/>
              <a:buChar char="ü"/>
            </a:pPr>
            <a:r>
              <a:rPr lang="en-US" altLang="de-DE" sz="2000" dirty="0"/>
              <a:t>Presentations:</a:t>
            </a:r>
          </a:p>
          <a:p>
            <a:pPr marL="742950" lvl="2" indent="0">
              <a:buNone/>
            </a:pPr>
            <a:r>
              <a:rPr lang="en-GB" sz="1400" b="0" i="0" dirty="0">
                <a:effectLst/>
                <a:hlinkClick r:id="rId3"/>
              </a:rPr>
              <a:t>https://mentor.ieee.org/802.15/dcn/24/15-24-0611-03-04ad-c-i-calculation-for-evaluation-of-transmission-characteristics-of-ieee-802-15-4ad-phy-under-interference-noise.pptx</a:t>
            </a:r>
            <a:r>
              <a:rPr lang="en-GB" sz="1400" b="0" i="0" dirty="0">
                <a:effectLst/>
              </a:rPr>
              <a:t> </a:t>
            </a:r>
          </a:p>
          <a:p>
            <a:pPr marL="742950" lvl="2" indent="0">
              <a:buNone/>
            </a:pPr>
            <a:r>
              <a:rPr lang="en-GB" sz="1400" b="0" i="0" dirty="0">
                <a:effectLst/>
                <a:hlinkClick r:id="rId4"/>
              </a:rPr>
              <a:t>https://mentor.ieee.org/802.15/dcn/24/15-24-0614-01-04ad-channel-model-for-evaluation-of-transmission-characteristics-of-ieee-802-15-4ad-phy.pptx</a:t>
            </a:r>
            <a:endParaRPr lang="en-GB" sz="1400" b="0" i="0" dirty="0">
              <a:effectLst/>
            </a:endParaRPr>
          </a:p>
          <a:p>
            <a:pPr marL="742950" lvl="2" indent="0">
              <a:buNone/>
            </a:pPr>
            <a:r>
              <a:rPr lang="en-GB" sz="1400" b="0" dirty="0">
                <a:effectLst/>
                <a:hlinkClick r:id="rId5"/>
              </a:rPr>
              <a:t>https://mentor.ieee.org/802.15/dcn/24/15-24-0654-00-04ad-text-proposal-for-interfer-frequency.pptx</a:t>
            </a:r>
            <a:endParaRPr lang="en-GB" sz="1400" dirty="0"/>
          </a:p>
          <a:p>
            <a:pPr marL="742950" lvl="2" indent="0">
              <a:buNone/>
            </a:pPr>
            <a:r>
              <a:rPr lang="en-GB" sz="1400" b="0" dirty="0">
                <a:effectLst/>
                <a:hlinkClick r:id="rId6"/>
              </a:rPr>
              <a:t>https://mentor.ieee.org/802.15/dcn/24/15-24-0647-02-04ad-modification-in-current-technical-guidance-document-r11-regarding-interference-scenario.pptx</a:t>
            </a:r>
            <a:endParaRPr lang="en-GB" sz="1400" b="0" dirty="0">
              <a:effectLst/>
            </a:endParaRPr>
          </a:p>
          <a:p>
            <a:pPr marL="742950" lvl="2" indent="0">
              <a:buNone/>
            </a:pPr>
            <a:r>
              <a:rPr lang="en-GB" sz="1400" b="0" dirty="0">
                <a:effectLst/>
                <a:hlinkClick r:id="rId7"/>
              </a:rPr>
              <a:t>https://mentor.ieee.org/802.15/dcn/24/15-24-0645-00-04ad-dr-iot-and-tg4ad-gap-analysis.pptx</a:t>
            </a:r>
            <a:r>
              <a:rPr lang="en-GB" sz="1400" dirty="0"/>
              <a:t> </a:t>
            </a:r>
          </a:p>
          <a:p>
            <a:pPr marL="742950" lvl="2" indent="0">
              <a:buNone/>
            </a:pPr>
            <a:r>
              <a:rPr lang="en-GB" sz="1400" b="0" dirty="0">
                <a:effectLst/>
                <a:hlinkClick r:id="rId8"/>
              </a:rPr>
              <a:t>https://mentor.ieee.org/802.15/dcn/24/15-24-0643-02-04ad-remarks-on-models-and-evaluation-of-solutions-for-tg4ad-phy-proposals.ppt</a:t>
            </a:r>
            <a:endParaRPr lang="en-GB" sz="1400" b="0" dirty="0">
              <a:effectLst/>
            </a:endParaRPr>
          </a:p>
          <a:p>
            <a:pPr marL="742950" lvl="2" indent="0">
              <a:buNone/>
            </a:pPr>
            <a:r>
              <a:rPr lang="en-GB" sz="1400" b="0" dirty="0">
                <a:effectLst/>
                <a:hlinkClick r:id="rId9"/>
              </a:rPr>
              <a:t>https://mentor.ieee.org/802.15/dcn/24/15-24-0630-01-04ad-items-that-should-be-evaluated-by-the-proposers-of-the-802-15-4ad-phy.pptx</a:t>
            </a:r>
            <a:endParaRPr lang="en-GB" sz="1400" dirty="0"/>
          </a:p>
          <a:p>
            <a:pPr marL="742950" lvl="2" indent="0">
              <a:buNone/>
            </a:pPr>
            <a:r>
              <a:rPr lang="en-GB" sz="1400" b="0" dirty="0">
                <a:effectLst/>
                <a:hlinkClick r:id="rId10"/>
              </a:rPr>
              <a:t>https://mentor.ieee.org/802.15/dcn/24/15-24-0061-16-04ad-draft-802-15-4-next-generation-sun-phy-technical-guidance-document.docx</a:t>
            </a:r>
            <a:endParaRPr lang="en-GB" sz="1400" b="0" dirty="0">
              <a:effectLst/>
            </a:endParaRPr>
          </a:p>
          <a:p>
            <a:pPr marL="742950" lvl="2" indent="0">
              <a:buNone/>
            </a:pPr>
            <a:r>
              <a:rPr lang="en-GB" sz="1400" b="0" dirty="0">
                <a:effectLst/>
                <a:hlinkClick r:id="rId8"/>
              </a:rPr>
              <a:t>https://mentor.ieee.org/802.15/dcn/24/15-24-0643-02-04ad-remarks-on-models-and-evaluation-of-solutions-for-tg4ad-phy-proposals.ppt</a:t>
            </a:r>
            <a:endParaRPr lang="en-GB" sz="1400" dirty="0"/>
          </a:p>
          <a:p>
            <a:pPr marL="742950" lvl="2" indent="0">
              <a:buNone/>
            </a:pPr>
            <a:r>
              <a:rPr lang="en-GB" sz="1400" b="0" dirty="0">
                <a:effectLst/>
                <a:hlinkClick r:id="rId10"/>
              </a:rPr>
              <a:t>https://mentor.ieee.org/802.15/dcn/24/15-24-0061-16-04ad-draft-802-15-4-next-generation-sun-phy-technical-guidance-document.docx</a:t>
            </a:r>
            <a:endParaRPr lang="en-GB" sz="1400" b="0" dirty="0">
              <a:effectLst/>
            </a:endParaRPr>
          </a:p>
          <a:p>
            <a:pPr marL="742950" lvl="2" indent="0">
              <a:buNone/>
            </a:pPr>
            <a:r>
              <a:rPr lang="en-GB" sz="1400" b="0">
                <a:effectLst/>
                <a:hlinkClick r:id="rId11"/>
              </a:rPr>
              <a:t>https://mentor.ieee.org/802.15/dcn/24/15-24-0488-00-04ad-call-for-proposals.docx</a:t>
            </a:r>
            <a:r>
              <a:rPr lang="en-GB" sz="1400"/>
              <a:t> </a:t>
            </a:r>
            <a:endParaRPr lang="en-GB" sz="1400" b="0" dirty="0">
              <a:effectLst/>
            </a:endParaRPr>
          </a:p>
          <a:p>
            <a:pPr>
              <a:buFont typeface="Wingdings" panose="05000000000000000000" pitchFamily="2" charset="2"/>
              <a:buChar char="ü"/>
            </a:pPr>
            <a:r>
              <a:rPr lang="en-US" altLang="de-DE" sz="2000" dirty="0"/>
              <a:t>Finalized and approved Technical Guidance Document</a:t>
            </a:r>
          </a:p>
          <a:p>
            <a:pPr>
              <a:buFont typeface="Wingdings" panose="05000000000000000000" pitchFamily="2" charset="2"/>
              <a:buChar char="ü"/>
            </a:pPr>
            <a:r>
              <a:rPr lang="en-US" altLang="de-DE" sz="2000" dirty="0"/>
              <a:t>Finalized Call for Proposals</a:t>
            </a:r>
          </a:p>
          <a:p>
            <a:pPr>
              <a:buFont typeface="Wingdings" panose="05000000000000000000" pitchFamily="2" charset="2"/>
              <a:buChar char="ü"/>
            </a:pPr>
            <a:endParaRPr lang="en-US" altLang="de-DE" sz="2000" dirty="0"/>
          </a:p>
          <a:p>
            <a:pPr marL="514350" indent="-514350">
              <a:buFont typeface="+mj-lt"/>
              <a:buAutoNum type="arabicPeriod"/>
            </a:pPr>
            <a:endParaRPr lang="en-US" altLang="de-DE" sz="2000" dirty="0"/>
          </a:p>
          <a:p>
            <a:pPr marL="914400" lvl="1" indent="-514350">
              <a:buFont typeface="+mj-lt"/>
              <a:buAutoNum type="arabicPeriod"/>
            </a:pPr>
            <a:endParaRPr lang="en-US" altLang="de-DE" sz="1600" dirty="0"/>
          </a:p>
          <a:p>
            <a:pPr marL="514350" indent="-514350">
              <a:buFont typeface="+mj-lt"/>
              <a:buAutoNum type="arabicPeriod"/>
            </a:pPr>
            <a:endParaRPr lang="en-US" altLang="de-DE" sz="2000" dirty="0"/>
          </a:p>
        </p:txBody>
      </p:sp>
      <p:sp>
        <p:nvSpPr>
          <p:cNvPr id="2" name="Fußzeilenplatzhalter 4">
            <a:extLst>
              <a:ext uri="{FF2B5EF4-FFF2-40B4-BE49-F238E27FC236}">
                <a16:creationId xmlns:a16="http://schemas.microsoft.com/office/drawing/2014/main" id="{2D12B545-F93C-67F0-CA57-EBD1CC91D7F6}"/>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Tree>
    <p:extLst>
      <p:ext uri="{BB962C8B-B14F-4D97-AF65-F5344CB8AC3E}">
        <p14:creationId xmlns:p14="http://schemas.microsoft.com/office/powerpoint/2010/main" val="1003608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EF45-A96E-64AE-67D1-EA546801ABE4}"/>
              </a:ext>
            </a:extLst>
          </p:cNvPr>
          <p:cNvSpPr>
            <a:spLocks noGrp="1"/>
          </p:cNvSpPr>
          <p:nvPr>
            <p:ph type="title"/>
          </p:nvPr>
        </p:nvSpPr>
        <p:spPr>
          <a:xfrm>
            <a:off x="965201" y="381000"/>
            <a:ext cx="10363200" cy="1066800"/>
          </a:xfrm>
        </p:spPr>
        <p:txBody>
          <a:bodyPr/>
          <a:lstStyle/>
          <a:p>
            <a:r>
              <a:rPr lang="en-GB" dirty="0"/>
              <a:t>Proposed Timeline</a:t>
            </a:r>
          </a:p>
        </p:txBody>
      </p:sp>
      <p:sp>
        <p:nvSpPr>
          <p:cNvPr id="3" name="Content Placeholder 2">
            <a:extLst>
              <a:ext uri="{FF2B5EF4-FFF2-40B4-BE49-F238E27FC236}">
                <a16:creationId xmlns:a16="http://schemas.microsoft.com/office/drawing/2014/main" id="{11FA258F-1D1B-D407-0F61-633015BE5B6F}"/>
              </a:ext>
            </a:extLst>
          </p:cNvPr>
          <p:cNvSpPr>
            <a:spLocks noGrp="1"/>
          </p:cNvSpPr>
          <p:nvPr>
            <p:ph idx="1"/>
          </p:nvPr>
        </p:nvSpPr>
        <p:spPr>
          <a:xfrm>
            <a:off x="457200" y="1371600"/>
            <a:ext cx="10820400" cy="4724400"/>
          </a:xfrm>
        </p:spPr>
        <p:txBody>
          <a:bodyPr/>
          <a:lstStyle/>
          <a:p>
            <a:pPr marL="0" indent="0">
              <a:buNone/>
            </a:pPr>
            <a:r>
              <a:rPr lang="en-GB" sz="2400" b="1" dirty="0"/>
              <a:t>2024</a:t>
            </a:r>
          </a:p>
          <a:p>
            <a:pPr>
              <a:buFont typeface="Wingdings" panose="05000000000000000000" pitchFamily="2" charset="2"/>
              <a:buChar char="ü"/>
            </a:pPr>
            <a:r>
              <a:rPr lang="en-GB" sz="2400" dirty="0"/>
              <a:t>November: Approve Technical Guidance Document </a:t>
            </a:r>
          </a:p>
          <a:p>
            <a:r>
              <a:rPr lang="en-GB" sz="2400" dirty="0"/>
              <a:t>Issue call for proposals (next week)</a:t>
            </a:r>
          </a:p>
          <a:p>
            <a:pPr marL="0" indent="0">
              <a:buNone/>
            </a:pPr>
            <a:endParaRPr lang="en-GB" sz="2400" b="1" dirty="0"/>
          </a:p>
          <a:p>
            <a:pPr marL="0" indent="0">
              <a:buNone/>
            </a:pPr>
            <a:r>
              <a:rPr lang="en-GB" sz="2400" b="1" dirty="0"/>
              <a:t>2025</a:t>
            </a:r>
          </a:p>
          <a:p>
            <a:r>
              <a:rPr lang="en-GB" sz="2400" dirty="0"/>
              <a:t>January: Hear initial proposals</a:t>
            </a:r>
          </a:p>
          <a:p>
            <a:r>
              <a:rPr lang="en-GB" sz="2400" dirty="0"/>
              <a:t>March: Hear final proposals</a:t>
            </a:r>
          </a:p>
          <a:p>
            <a:r>
              <a:rPr lang="en-GB" sz="2400" dirty="0"/>
              <a:t>March and beyond: Start drafting the standard</a:t>
            </a:r>
          </a:p>
          <a:p>
            <a:endParaRPr lang="en-GB" dirty="0"/>
          </a:p>
        </p:txBody>
      </p:sp>
      <p:sp>
        <p:nvSpPr>
          <p:cNvPr id="4" name="Footer Placeholder 3">
            <a:extLst>
              <a:ext uri="{FF2B5EF4-FFF2-40B4-BE49-F238E27FC236}">
                <a16:creationId xmlns:a16="http://schemas.microsoft.com/office/drawing/2014/main" id="{D638AD7C-5FA4-5ADB-69D6-92ACA3318E8D}"/>
              </a:ext>
            </a:extLst>
          </p:cNvPr>
          <p:cNvSpPr>
            <a:spLocks noGrp="1"/>
          </p:cNvSpPr>
          <p:nvPr>
            <p:ph type="ftr" sz="quarter" idx="11"/>
          </p:nvPr>
        </p:nvSpPr>
        <p:spPr/>
        <p:txBody>
          <a:bodyPr/>
          <a:lstStyle/>
          <a:p>
            <a:pPr algn="r">
              <a:defRPr/>
            </a:pPr>
            <a:r>
              <a:rPr lang="en-US"/>
              <a:t>Phil Beecher (Wi-SUN Alliance)</a:t>
            </a:r>
            <a:endParaRPr lang="en-US" dirty="0"/>
          </a:p>
        </p:txBody>
      </p:sp>
      <p:sp>
        <p:nvSpPr>
          <p:cNvPr id="5" name="Slide Number Placeholder 4">
            <a:extLst>
              <a:ext uri="{FF2B5EF4-FFF2-40B4-BE49-F238E27FC236}">
                <a16:creationId xmlns:a16="http://schemas.microsoft.com/office/drawing/2014/main" id="{FDE26CD5-D3AB-AD44-E0E0-54ABDF709418}"/>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19</a:t>
            </a:fld>
            <a:endParaRPr lang="en-US"/>
          </a:p>
        </p:txBody>
      </p:sp>
    </p:spTree>
    <p:extLst>
      <p:ext uri="{BB962C8B-B14F-4D97-AF65-F5344CB8AC3E}">
        <p14:creationId xmlns:p14="http://schemas.microsoft.com/office/powerpoint/2010/main" val="2271878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20</a:t>
            </a:fld>
            <a:endParaRPr lang="en-US" altLang="de-DE"/>
          </a:p>
        </p:txBody>
      </p:sp>
      <p:sp>
        <p:nvSpPr>
          <p:cNvPr id="4098" name="Rectangle 2"/>
          <p:cNvSpPr>
            <a:spLocks noGrp="1" noChangeArrowheads="1"/>
          </p:cNvSpPr>
          <p:nvPr>
            <p:ph type="title"/>
          </p:nvPr>
        </p:nvSpPr>
        <p:spPr>
          <a:xfrm>
            <a:off x="914400" y="685800"/>
            <a:ext cx="10363200" cy="685800"/>
          </a:xfrm>
          <a:ln/>
        </p:spPr>
        <p:txBody>
          <a:bodyPr/>
          <a:lstStyle/>
          <a:p>
            <a:r>
              <a:rPr lang="de-DE" altLang="de-DE" sz="3200" dirty="0"/>
              <a:t>Provisonal Conference call schedule</a:t>
            </a:r>
          </a:p>
        </p:txBody>
      </p:sp>
      <p:sp>
        <p:nvSpPr>
          <p:cNvPr id="4099" name="Rectangle 3"/>
          <p:cNvSpPr>
            <a:spLocks noGrp="1" noChangeArrowheads="1"/>
          </p:cNvSpPr>
          <p:nvPr>
            <p:ph type="body" idx="1"/>
          </p:nvPr>
        </p:nvSpPr>
        <p:spPr>
          <a:xfrm>
            <a:off x="762000" y="1371600"/>
            <a:ext cx="11125200" cy="4648200"/>
          </a:xfrm>
          <a:ln/>
        </p:spPr>
        <p:txBody>
          <a:bodyPr/>
          <a:lstStyle/>
          <a:p>
            <a:pPr marL="514350" indent="-514350">
              <a:buFont typeface="+mj-lt"/>
              <a:buAutoNum type="arabicPeriod"/>
            </a:pPr>
            <a:endParaRPr lang="en-US" altLang="de-DE" sz="1600" dirty="0"/>
          </a:p>
          <a:p>
            <a:pPr marL="0" indent="0">
              <a:buNone/>
            </a:pPr>
            <a:r>
              <a:rPr lang="en-US" altLang="de-DE" sz="2000" dirty="0"/>
              <a:t>No calls between November and January session</a:t>
            </a:r>
          </a:p>
          <a:p>
            <a:pPr marL="0" indent="0">
              <a:buNone/>
            </a:pPr>
            <a:endParaRPr lang="en-US" altLang="de-DE" sz="2000" dirty="0"/>
          </a:p>
          <a:p>
            <a:endParaRPr lang="en-US" altLang="de-DE" sz="2000" dirty="0"/>
          </a:p>
        </p:txBody>
      </p:sp>
      <p:sp>
        <p:nvSpPr>
          <p:cNvPr id="2" name="Fußzeilenplatzhalter 4">
            <a:extLst>
              <a:ext uri="{FF2B5EF4-FFF2-40B4-BE49-F238E27FC236}">
                <a16:creationId xmlns:a16="http://schemas.microsoft.com/office/drawing/2014/main" id="{D200773C-9BCD-4DD6-430B-0B084D3FA5DA}"/>
              </a:ext>
            </a:extLst>
          </p:cNvPr>
          <p:cNvSpPr>
            <a:spLocks noGrp="1"/>
          </p:cNvSpPr>
          <p:nvPr>
            <p:ph type="ftr" sz="quarter" idx="11"/>
          </p:nvPr>
        </p:nvSpPr>
        <p:spPr>
          <a:xfrm>
            <a:off x="7924800" y="6475413"/>
            <a:ext cx="3556000" cy="230187"/>
          </a:xfrm>
        </p:spPr>
        <p:txBody>
          <a:bodyPr/>
          <a:lstStyle/>
          <a:p>
            <a:pPr algn="r"/>
            <a:r>
              <a:rPr lang="en-US" altLang="de-DE" dirty="0"/>
              <a:t>Phil Beecher Wi-SUN Alliance</a:t>
            </a:r>
          </a:p>
        </p:txBody>
      </p:sp>
    </p:spTree>
    <p:extLst>
      <p:ext uri="{BB962C8B-B14F-4D97-AF65-F5344CB8AC3E}">
        <p14:creationId xmlns:p14="http://schemas.microsoft.com/office/powerpoint/2010/main" val="189633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802.15.4ad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May Plenary:</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shall</a:t>
            </a:r>
            <a:r>
              <a:rPr lang="en-US" altLang="en-US" sz="2133" b="1" dirty="0">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latin typeface="Calibri" panose="020F0502020204030204" pitchFamily="34" charset="0"/>
              <a:cs typeface="Calibri" panose="020F0502020204030204" pitchFamily="34" charset="0"/>
            </a:endParaRPr>
          </a:p>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should </a:t>
            </a:r>
            <a:r>
              <a:rPr lang="en-US" altLang="en-US" sz="2133" b="1" dirty="0">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marL="0" lvl="1" algn="ctr">
              <a:defRPr/>
            </a:pPr>
            <a:r>
              <a:rPr lang="en-US" altLang="en-US" sz="3200" b="1" dirty="0">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05000" y="484095"/>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609600" y="1551158"/>
            <a:ext cx="11125199" cy="5373715"/>
          </a:xfrm>
          <a:prstGeom prst="rect">
            <a:avLst/>
          </a:prstGeom>
        </p:spPr>
        <p:txBody>
          <a:bodyPr wrap="square">
            <a:spAutoFit/>
          </a:bodyPr>
          <a:lstStyle/>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Cause an LOA to be submitted to the IEEE SA (patcom@ieee.org);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Provide the chair of this group with the identity of the holder(s) of any and all such claims as soon as possible;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latin typeface="Calibri" pitchFamily="34" charset="0"/>
              <a:cs typeface="Calibri" pitchFamily="34" charset="0"/>
            </a:endParaRPr>
          </a:p>
          <a:p>
            <a:pPr eaLnBrk="1" hangingPunct="1">
              <a:buClr>
                <a:srgbClr val="C00000"/>
              </a:buClr>
              <a:defRPr/>
            </a:pPr>
            <a:r>
              <a:rPr lang="en-US" altLang="en-US" sz="2133" dirty="0">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eaLnBrk="1" hangingPunct="1">
              <a:buClr>
                <a:srgbClr val="C00000"/>
              </a:buClr>
              <a:defRPr/>
            </a:pPr>
            <a:endParaRPr lang="en-US" altLang="en-US" sz="2133" dirty="0">
              <a:latin typeface="Calibri" pitchFamily="34" charset="0"/>
              <a:cs typeface="Calibri" pitchFamily="34" charset="0"/>
            </a:endParaRPr>
          </a:p>
          <a:p>
            <a:pPr marL="457200" lvl="1" indent="0">
              <a:buSzPct val="150000"/>
              <a:buNone/>
              <a:defRPr/>
            </a:pPr>
            <a:r>
              <a:rPr lang="en-US" altLang="en-US" sz="2000" b="1" dirty="0">
                <a:latin typeface="Calibri" panose="020F0502020204030204" pitchFamily="34" charset="0"/>
                <a:cs typeface="Calibri" panose="020F0502020204030204" pitchFamily="34" charset="0"/>
              </a:rPr>
              <a:t>Please see the entire policy at this link:</a:t>
            </a:r>
          </a:p>
          <a:p>
            <a:pPr marL="457200" lvl="1" indent="0">
              <a:buSzPct val="150000"/>
              <a:buNone/>
              <a:defRPr/>
            </a:pPr>
            <a:r>
              <a:rPr lang="en-US" altLang="en-US" sz="2000" b="1" dirty="0">
                <a:latin typeface="Calibri" panose="020F0502020204030204" pitchFamily="34" charset="0"/>
                <a:cs typeface="Calibri" panose="020F0502020204030204" pitchFamily="34" charset="0"/>
                <a:hlinkClick r:id="rId2"/>
              </a:rPr>
              <a:t>https://development.standards.ieee.org/myproject/Public/mytools/mob/slideset.pdf</a:t>
            </a:r>
            <a:br>
              <a:rPr lang="en-US" altLang="en-US" sz="2133" dirty="0">
                <a:latin typeface="Calibri" pitchFamily="34" charset="0"/>
                <a:cs typeface="Calibri" pitchFamily="34" charset="0"/>
              </a:rPr>
            </a:br>
            <a:endParaRPr lang="en-US" altLang="en-US" sz="2133" b="1" dirty="0">
              <a:latin typeface="Calibri" pitchFamily="34" charset="0"/>
              <a:cs typeface="Calibri" pitchFamily="34" charset="0"/>
            </a:endParaRPr>
          </a:p>
          <a:p>
            <a:pPr eaLnBrk="1" hangingPunct="1">
              <a:lnSpc>
                <a:spcPct val="80000"/>
              </a:lnSpc>
              <a:buFont typeface="Monotype Sorts"/>
              <a:buNone/>
              <a:defRPr/>
            </a:pP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interpretation, validity, or essentiality of patents/patent claims.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specific license rates, terms, or conditions.</a:t>
            </a:r>
          </a:p>
          <a:p>
            <a:pPr marL="767981" lvl="2" indent="-153596">
              <a:lnSpc>
                <a:spcPct val="80000"/>
              </a:lnSpc>
              <a:spcAft>
                <a:spcPts val="800"/>
              </a:spcAft>
              <a:buClr>
                <a:srgbClr val="4AC9E3"/>
              </a:buClr>
              <a:buSzPct val="150000"/>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a:lnSpc>
                <a:spcPct val="80000"/>
              </a:lnSpc>
              <a:spcAft>
                <a:spcPts val="800"/>
              </a:spcAft>
              <a:buClr>
                <a:srgbClr val="4AC9E3"/>
              </a:buClr>
              <a:buSzPct val="150000"/>
              <a:buFont typeface="Arial" panose="020B0604020202020204" pitchFamily="34" charset="0"/>
              <a:buChar char="•"/>
              <a:defRPr/>
            </a:pPr>
            <a:r>
              <a:rPr lang="en-GB" altLang="en-US" sz="1600" b="1" dirty="0">
                <a:latin typeface="Calibri" panose="020F0502020204030204" pitchFamily="34" charset="0"/>
                <a:cs typeface="Calibri" panose="020F0502020204030204" pitchFamily="34" charset="0"/>
              </a:rPr>
              <a:t>Technical considerations remain the primary focus.</a:t>
            </a:r>
            <a:endParaRPr lang="en-US" altLang="en-US" sz="1600" b="1" dirty="0">
              <a:latin typeface="Calibri" panose="020F0502020204030204" pitchFamily="34" charset="0"/>
              <a:cs typeface="Calibri" panose="020F0502020204030204" pitchFamily="34" charset="0"/>
            </a:endParaRP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status or substance of ongoing or threatened litigation.</a:t>
            </a:r>
          </a:p>
          <a:p>
            <a:pPr marL="460788" lvl="1" indent="-152396">
              <a:lnSpc>
                <a:spcPct val="80000"/>
              </a:lnSpc>
              <a:spcAft>
                <a:spcPts val="533"/>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latin typeface="Calibri" panose="020F0502020204030204" pitchFamily="34" charset="0"/>
                <a:cs typeface="Calibri" panose="020F0502020204030204" pitchFamily="34" charset="0"/>
              </a:rPr>
              <a:t>---------------------------------------------------------------   </a:t>
            </a:r>
          </a:p>
          <a:p>
            <a:pPr algn="ctr">
              <a:lnSpc>
                <a:spcPct val="80000"/>
              </a:lnSpc>
              <a:spcBef>
                <a:spcPts val="533"/>
              </a:spcBef>
              <a:defRPr/>
            </a:pPr>
            <a:r>
              <a:rPr lang="en-US" altLang="en-US" sz="1600" b="1" dirty="0">
                <a:latin typeface="Calibri" panose="020F0502020204030204" pitchFamily="34" charset="0"/>
                <a:cs typeface="Calibri" panose="020F0502020204030204" pitchFamily="34" charset="0"/>
              </a:rPr>
              <a:t>For more details, see </a:t>
            </a:r>
            <a:r>
              <a:rPr lang="en-US" altLang="en-US" sz="1600" b="1" i="1" dirty="0">
                <a:latin typeface="Calibri" panose="020F0502020204030204" pitchFamily="34" charset="0"/>
                <a:cs typeface="Calibri" panose="020F0502020204030204" pitchFamily="34" charset="0"/>
              </a:rPr>
              <a:t>IEEE SA Standards Board Operations Manual</a:t>
            </a:r>
            <a:r>
              <a:rPr lang="en-US" altLang="en-US" sz="1600" b="1" dirty="0">
                <a:latin typeface="Calibri" panose="020F0502020204030204" pitchFamily="34" charset="0"/>
                <a:cs typeface="Calibri" panose="020F0502020204030204" pitchFamily="34" charset="0"/>
              </a:rPr>
              <a:t>, clause 5.3.10 and </a:t>
            </a:r>
            <a:br>
              <a:rPr lang="en-US" altLang="en-US" sz="1600" b="1" dirty="0">
                <a:latin typeface="Calibri" panose="020F0502020204030204" pitchFamily="34" charset="0"/>
                <a:cs typeface="Calibri" panose="020F0502020204030204" pitchFamily="34" charset="0"/>
              </a:rPr>
            </a:br>
            <a:r>
              <a:rPr lang="en-US" altLang="en-US" sz="1600" b="1" i="1" dirty="0">
                <a:latin typeface="Calibri" panose="020F0502020204030204" pitchFamily="34" charset="0"/>
                <a:cs typeface="Calibri" panose="020F0502020204030204" pitchFamily="34" charset="0"/>
              </a:rPr>
              <a:t>Antitrust and Competition Policy: What You Need to Know </a:t>
            </a:r>
            <a:r>
              <a:rPr lang="en-US" altLang="en-US" sz="1600" b="1" dirty="0">
                <a:latin typeface="Calibri" panose="020F0502020204030204" pitchFamily="34" charset="0"/>
                <a:cs typeface="Calibri" panose="020F0502020204030204" pitchFamily="34" charset="0"/>
              </a:rPr>
              <a:t>at http://standards.ieee.org/develop/policies/antitrust.pdf</a:t>
            </a: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678214"/>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79733</TotalTime>
  <Words>1983</Words>
  <Application>Microsoft Office PowerPoint</Application>
  <PresentationFormat>Widescreen</PresentationFormat>
  <Paragraphs>205</Paragraphs>
  <Slides>20</Slides>
  <Notes>4</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Lucida Grande</vt:lpstr>
      <vt:lpstr>Monotype Sorts</vt:lpstr>
      <vt:lpstr>Arial</vt:lpstr>
      <vt:lpstr>Calibri</vt:lpstr>
      <vt:lpstr>Montserrat</vt:lpstr>
      <vt:lpstr>Times New Roman</vt:lpstr>
      <vt:lpstr>Wingdings</vt:lpstr>
      <vt:lpstr>Default Design</vt:lpstr>
      <vt:lpstr>Worksheet</vt:lpstr>
      <vt:lpstr>PowerPoint Presentation</vt:lpstr>
      <vt:lpstr>Registration for 802 LMSC Plenaries and 802 Wireless Interims</vt:lpstr>
      <vt:lpstr>Deadbeat Consequences (Deadbeat: in default of paying registration fee for a prior mtg.)</vt:lpstr>
      <vt:lpstr>802.15.4ad Reminders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TG4ad Leadership</vt:lpstr>
      <vt:lpstr>PowerPoint Presentation</vt:lpstr>
      <vt:lpstr>Agenda</vt:lpstr>
      <vt:lpstr>Achievements</vt:lpstr>
      <vt:lpstr>Proposed Timeline</vt:lpstr>
      <vt:lpstr>Provisonal Conference call schedule</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TG4ad Opening/Closing Report</dc:title>
  <dc:subject>IEEE 802.15 TG4ad</dc:subject>
  <dc:creator>Phil Beecher</dc:creator>
  <cp:keywords/>
  <dc:description>15-24-0253-00-04ad</dc:description>
  <cp:lastModifiedBy>Phil Beecher</cp:lastModifiedBy>
  <cp:revision>1143</cp:revision>
  <cp:lastPrinted>2016-07-25T16:00:41Z</cp:lastPrinted>
  <dcterms:created xsi:type="dcterms:W3CDTF">2009-07-12T16:25:16Z</dcterms:created>
  <dcterms:modified xsi:type="dcterms:W3CDTF">2024-11-14T21:29:54Z</dcterms:modified>
  <cp:category/>
</cp:coreProperties>
</file>