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C333FA6-D1DB-442A-AB3B-3CB836079B48}"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040" cy="775440"/>
          </a:xfrm>
          <a:prstGeom prst="rect">
            <a:avLst/>
          </a:prstGeom>
          <a:noFill/>
          <a:ln w="0">
            <a:noFill/>
          </a:ln>
        </p:spPr>
        <p:style>
          <a:lnRef idx="0"/>
          <a:fillRef idx="0"/>
          <a:effectRef idx="0"/>
          <a:fontRef idx="minor"/>
        </p:style>
        <p:txBody>
          <a:bodyPr lIns="0" rIns="0" tIns="0" bIns="0" anchor="t">
            <a:noAutofit/>
          </a:bodyPr>
          <a:p>
            <a:pPr algn="r">
              <a:lnSpc>
                <a:spcPct val="100000"/>
              </a:lnSpc>
            </a:pPr>
            <a:fld id="{A1C84AD2-0923-4AC7-A893-69FAB5ACA376}"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440" cy="44974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3640" cy="37299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23C12A6-278D-476B-A50B-FFD5464C6AE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a:t>
            </a:r>
            <a:r>
              <a:rPr b="0" lang="en-US" sz="4400" spc="-1" strike="noStrike">
                <a:solidFill>
                  <a:srgbClr val="000000"/>
                </a:solidFill>
                <a:latin typeface="Arial"/>
              </a:rPr>
              <a:t>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a:t>
            </a:r>
            <a:r>
              <a:rPr b="0" lang="en-US" sz="4400" spc="-1" strike="noStrike">
                <a:solidFill>
                  <a:srgbClr val="000000"/>
                </a:solidFill>
                <a:latin typeface="Arial"/>
              </a:rPr>
              <a:t>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A706672-CF97-4411-9656-27507F1D3E8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a:t>
            </a:r>
            <a:r>
              <a:rPr b="0" lang="en-US" sz="4400" spc="-1" strike="noStrike">
                <a:solidFill>
                  <a:srgbClr val="000000"/>
                </a:solidFill>
                <a:latin typeface="Arial"/>
              </a:rPr>
              <a:t>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a:t>
            </a:r>
            <a:r>
              <a:rPr b="0" lang="en-US" sz="4400" spc="-1" strike="noStrike">
                <a:solidFill>
                  <a:srgbClr val="000000"/>
                </a:solidFill>
                <a:latin typeface="Arial"/>
              </a:rPr>
              <a:t>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44F1911-66C0-47CE-A976-2A643FDA6E5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a:t>
            </a:r>
            <a:r>
              <a:rPr b="0" lang="en-US" sz="4400" spc="-1" strike="noStrike">
                <a:solidFill>
                  <a:srgbClr val="000000"/>
                </a:solidFill>
                <a:latin typeface="Arial"/>
              </a:rPr>
              <a:t>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a:t>
            </a:r>
            <a:r>
              <a:rPr b="0" lang="en-US" sz="4400" spc="-1" strike="noStrike">
                <a:solidFill>
                  <a:srgbClr val="000000"/>
                </a:solidFill>
                <a:latin typeface="Arial"/>
              </a:rPr>
              <a:t>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D10791E-BBF0-44F0-B27E-070F31961D9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4E4C8E6-7E63-46F9-A828-1F567F27B2C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BA892F2-2938-4A2C-8069-82D500A952F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802.15-24-0599-00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BB0B586-789A-46E6-A793-3C511F2E5E0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86"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5-04ac-privacy-primitives.docx" TargetMode="External"/><Relationship Id="rId3" Type="http://schemas.openxmlformats.org/officeDocument/2006/relationships/hyperlink" Target="https://mentor.ieee.org/802.15/dcn/24/15-24-0315-06-04ac-privacy-mlme-primatives.docx" TargetMode="External"/><Relationship Id="rId4" Type="http://schemas.openxmlformats.org/officeDocument/2006/relationships/hyperlink" Target="https://mentor.ieee.org/802.15/dcn/24/15-24-0314-05-04ac-privacy-frame-formats.docx" TargetMode="External"/><Relationship Id="rId5"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95-00-04ac-sept-2024-session-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7-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hyperlink" Target="https://mentor.ieee.org/802.15/dcn/24/15-24-0315-05-04ac-privacy-mlme-primatives.docx" TargetMode="External"/><Relationship Id="rId2" Type="http://schemas.openxmlformats.org/officeDocument/2006/relationships/hyperlink" Target="https://mentor.ieee.org/802.15/dcn/24/15-24-0166-03-04ac-privacy-primitives.docx" TargetMode="External"/><Relationship Id="rId3" Type="http://schemas.openxmlformats.org/officeDocument/2006/relationships/hyperlink" Target="https://mentor.ieee.org/802.15/dcn/24/15-24-0314-04-04ac-privacy-frame-formats.docx" TargetMode="External"/><Relationship Id="rId4"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0840" cy="46054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November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November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520" cy="1046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1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50" name="CustomShape 3"/>
          <p:cNvSpPr/>
          <p:nvPr/>
        </p:nvSpPr>
        <p:spPr>
          <a:xfrm>
            <a:off x="457200" y="1604520"/>
            <a:ext cx="8210160" cy="39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8720" cy="39567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MLME-primatives </a:t>
            </a:r>
            <a:r>
              <a:rPr b="0" lang="en-IE" sz="3200" spc="-1" strike="noStrike" u="sng">
                <a:solidFill>
                  <a:srgbClr val="0000ff"/>
                </a:solidFill>
                <a:uFillTx/>
                <a:latin typeface="Arial"/>
                <a:ea typeface="DejaVu Sans"/>
                <a:hlinkClick r:id="rId3"/>
              </a:rPr>
              <a:t>15-24-0315-06</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frame formats </a:t>
            </a:r>
            <a:r>
              <a:rPr b="0" lang="en-IE" sz="3200" spc="-1" strike="noStrike" u="sng">
                <a:solidFill>
                  <a:srgbClr val="0000ff"/>
                </a:solidFill>
                <a:uFillTx/>
                <a:latin typeface="Arial"/>
                <a:ea typeface="DejaVu Sans"/>
                <a:hlinkClick r:id="rId4"/>
              </a:rPr>
              <a:t>15-24-0314-05</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4840" cy="1130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53" name="CustomShape 2"/>
          <p:cNvSpPr/>
          <p:nvPr/>
        </p:nvSpPr>
        <p:spPr>
          <a:xfrm>
            <a:off x="457200" y="1604520"/>
            <a:ext cx="7760880" cy="3962880"/>
          </a:xfrm>
          <a:prstGeom prst="rect">
            <a:avLst/>
          </a:prstGeom>
          <a:noFill/>
          <a:ln w="0">
            <a:noFill/>
          </a:ln>
        </p:spPr>
        <p:style>
          <a:lnRef idx="0"/>
          <a:fillRef idx="0"/>
          <a:effectRef idx="0"/>
          <a:fontRef idx="minor"/>
        </p:style>
        <p:txBody>
          <a:bodyPr lIns="0" rIns="0" tIns="0" bIns="0" anchor="t">
            <a:normAutofit fontScale="66000"/>
          </a:bodyPr>
          <a:p>
            <a:pPr marL="17316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10:30-12:30</a:t>
            </a:r>
            <a:endParaRPr b="0" lang="en-US" sz="3200" spc="-1" strike="noStrike">
              <a:solidFill>
                <a:srgbClr val="000000"/>
              </a:solidFill>
              <a:latin typeface="Arial"/>
            </a:endParaRPr>
          </a:p>
          <a:p>
            <a:pPr lvl="1" marL="31824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824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15-24-0599</a:t>
            </a:r>
            <a:endParaRPr b="0" lang="en-US" sz="3200" spc="-1" strike="noStrike">
              <a:solidFill>
                <a:srgbClr val="000000"/>
              </a:solidFill>
              <a:latin typeface="Arial"/>
            </a:endParaRPr>
          </a:p>
          <a:p>
            <a:pPr lvl="1" marL="31824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15-24-0495-00</a:t>
            </a:r>
            <a:endParaRPr b="0" lang="en-US" sz="3200" spc="-1" strike="noStrike">
              <a:solidFill>
                <a:srgbClr val="000000"/>
              </a:solidFill>
              <a:latin typeface="Arial"/>
            </a:endParaRPr>
          </a:p>
          <a:p>
            <a:pPr lvl="1" marL="31824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draft sharing agreement with IETF</a:t>
            </a:r>
            <a:endParaRPr b="0" lang="en-US" sz="3200" spc="-1" strike="noStrike">
              <a:solidFill>
                <a:srgbClr val="000000"/>
              </a:solidFill>
              <a:latin typeface="Arial"/>
            </a:endParaRPr>
          </a:p>
          <a:p>
            <a:pPr lvl="1" marL="31824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the primitives, frame formats and MLME-primitives</a:t>
            </a:r>
            <a:endParaRPr b="0" lang="en-US" sz="3200" spc="-1" strike="noStrike">
              <a:solidFill>
                <a:srgbClr val="000000"/>
              </a:solidFill>
              <a:latin typeface="Arial"/>
            </a:endParaRPr>
          </a:p>
          <a:p>
            <a:pPr marL="17316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10:30-12:30</a:t>
            </a:r>
            <a:endParaRPr b="0" lang="en-US" sz="3200" spc="-1" strike="noStrike">
              <a:solidFill>
                <a:srgbClr val="000000"/>
              </a:solidFill>
              <a:latin typeface="Arial"/>
            </a:endParaRPr>
          </a:p>
          <a:p>
            <a:pPr lvl="1" marL="31824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Check out the draft</a:t>
            </a:r>
            <a:endParaRPr b="0" lang="en-US" sz="3200" spc="-1" strike="noStrike">
              <a:solidFill>
                <a:srgbClr val="000000"/>
              </a:solidFill>
              <a:latin typeface="Arial"/>
            </a:endParaRPr>
          </a:p>
          <a:p>
            <a:pPr lvl="1" marL="318240" indent="-14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8800" cy="1134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160" cy="39664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3300"/>
                          </a:solidFill>
                          <a:latin typeface="Arial"/>
                        </a:rPr>
                        <a:t>Finalize the list of issues to be solved</a:t>
                      </a:r>
                      <a:endParaRPr b="0" lang="en-US" sz="1800" spc="-1" strike="no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frame formats, MLME primitives and privacy primitives documents</a:t>
            </a:r>
            <a:endParaRPr b="0" lang="en-US" sz="3200" spc="-1" strike="noStrike">
              <a:solidFill>
                <a:srgbClr val="000000"/>
              </a:solidFill>
              <a:latin typeface="Arial"/>
            </a:endParaRPr>
          </a:p>
          <a:p>
            <a:pPr lvl="1" marL="864000" indent="-324000">
              <a:lnSpc>
                <a:spcPct val="100000"/>
              </a:lnSpc>
              <a:spcBef>
                <a:spcPts val="1134"/>
              </a:spcBef>
              <a:buClr>
                <a:srgbClr val="000000"/>
              </a:buClr>
              <a:buSzPct val="45000"/>
              <a:buFont typeface="Wingdings" charset="2"/>
              <a:buChar char=""/>
            </a:pPr>
            <a:r>
              <a:rPr b="0" lang="en-US" sz="2800" spc="-1" strike="noStrike">
                <a:solidFill>
                  <a:srgbClr val="000000"/>
                </a:solidFill>
                <a:latin typeface="Arial"/>
              </a:rPr>
              <a:t>MLME primitives </a:t>
            </a:r>
            <a:r>
              <a:rPr b="0" lang="en-US" sz="2800" spc="-1" strike="noStrike" u="sng">
                <a:solidFill>
                  <a:srgbClr val="0000ff"/>
                </a:solidFill>
                <a:uFillTx/>
                <a:latin typeface="Arial"/>
                <a:hlinkClick r:id="rId1"/>
              </a:rPr>
              <a:t>15-24-0315-05</a:t>
            </a:r>
            <a:endParaRPr b="0" lang="en-US" sz="2800" spc="-1" strike="noStrike">
              <a:solidFill>
                <a:srgbClr val="000000"/>
              </a:solidFill>
              <a:latin typeface="Arial"/>
            </a:endParaRPr>
          </a:p>
          <a:p>
            <a:pPr lvl="1" marL="864000" indent="-324000">
              <a:lnSpc>
                <a:spcPct val="100000"/>
              </a:lnSpc>
              <a:spcBef>
                <a:spcPts val="1134"/>
              </a:spcBef>
              <a:buClr>
                <a:srgbClr val="000000"/>
              </a:buClr>
              <a:buSzPct val="45000"/>
              <a:buFont typeface="Wingdings" charset="2"/>
              <a:buChar char=""/>
            </a:pPr>
            <a:r>
              <a:rPr b="0" lang="en-US" sz="2800" spc="-1" strike="noStrike">
                <a:solidFill>
                  <a:srgbClr val="000000"/>
                </a:solidFill>
                <a:latin typeface="Arial"/>
              </a:rPr>
              <a:t>Privacy primitives: </a:t>
            </a:r>
            <a:r>
              <a:rPr b="0" lang="en-US" sz="2800" spc="-1" strike="noStrike" u="sng">
                <a:solidFill>
                  <a:srgbClr val="0000ff"/>
                </a:solidFill>
                <a:uFillTx/>
                <a:latin typeface="Arial"/>
                <a:hlinkClick r:id="rId2"/>
              </a:rPr>
              <a:t>15-24-0166-03</a:t>
            </a:r>
            <a:endParaRPr b="0" lang="en-US" sz="2800" spc="-1" strike="noStrike">
              <a:solidFill>
                <a:srgbClr val="000000"/>
              </a:solidFill>
              <a:latin typeface="Arial"/>
            </a:endParaRPr>
          </a:p>
          <a:p>
            <a:pPr lvl="1" marL="864000" indent="-324000">
              <a:lnSpc>
                <a:spcPct val="100000"/>
              </a:lnSpc>
              <a:spcBef>
                <a:spcPts val="1134"/>
              </a:spcBef>
              <a:buClr>
                <a:srgbClr val="000000"/>
              </a:buClr>
              <a:buSzPct val="45000"/>
              <a:buFont typeface="Wingdings" charset="2"/>
              <a:buChar char=""/>
            </a:pPr>
            <a:r>
              <a:rPr b="0" lang="en-US" sz="2800" spc="-1" strike="noStrike">
                <a:solidFill>
                  <a:srgbClr val="000000"/>
                </a:solidFill>
                <a:latin typeface="Arial"/>
              </a:rPr>
              <a:t>Frame formats: </a:t>
            </a:r>
            <a:r>
              <a:rPr b="0" lang="en-US" sz="2800" spc="-1" strike="noStrike" u="sng">
                <a:solidFill>
                  <a:srgbClr val="0000ff"/>
                </a:solidFill>
                <a:uFillTx/>
                <a:latin typeface="Arial"/>
                <a:hlinkClick r:id="rId3"/>
              </a:rPr>
              <a:t>15-24-0314-04</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08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January</a:t>
            </a:r>
            <a:endParaRPr b="0" lang="en-US" sz="4400" spc="-1" strike="noStrike">
              <a:solidFill>
                <a:srgbClr val="000000"/>
              </a:solidFill>
              <a:latin typeface="Arial"/>
            </a:endParaRPr>
          </a:p>
        </p:txBody>
      </p:sp>
      <p:sp>
        <p:nvSpPr>
          <p:cNvPr id="364" name="TextShape 2"/>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TG4ae.</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per LB comments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group LB</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3680" cy="553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2960" cy="590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2960" cy="105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8760" cy="5543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9640" cy="377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560" cy="4857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2960" cy="80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2280" cy="3365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796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15314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2024-11-10T21:45:19Z</dcterms:modified>
  <cp:revision>176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