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C9ECFD94-5FB0-4E45-ACC9-750F831E519D}"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8680" cy="775080"/>
          </a:xfrm>
          <a:prstGeom prst="rect">
            <a:avLst/>
          </a:prstGeom>
          <a:noFill/>
          <a:ln w="0">
            <a:noFill/>
          </a:ln>
        </p:spPr>
        <p:style>
          <a:lnRef idx="0"/>
          <a:fillRef idx="0"/>
          <a:effectRef idx="0"/>
          <a:fontRef idx="minor"/>
        </p:style>
        <p:txBody>
          <a:bodyPr lIns="0" rIns="0" tIns="0" bIns="0" anchor="t">
            <a:noAutofit/>
          </a:bodyPr>
          <a:p>
            <a:pPr algn="r">
              <a:lnSpc>
                <a:spcPct val="100000"/>
              </a:lnSpc>
            </a:pPr>
            <a:fld id="{1922C5BD-0225-4BE0-8444-22FBB7713112}" type="slidenum">
              <a:rPr b="0" lang="en-IE" sz="1300" spc="-1" strike="noStrike">
                <a:solidFill>
                  <a:srgbClr val="000000"/>
                </a:solidFill>
                <a:latin typeface="Times New Roman"/>
                <a:ea typeface="MS PGothic"/>
              </a:rPr>
              <a:t>15</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1080" cy="449712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3280" cy="372960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802.15-24-0599-01</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97F48C9-B908-4312-A7C5-4B8180E393C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C8084E0-6AC4-43CB-B4E3-8CABDF934FB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C2AB0BD-E5AD-4321-A3C0-16BDEE9D839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802.15-24-0599-01</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B6414E4-8A83-4A5A-93B6-C1E57734E08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a:t>
            </a:r>
            <a:r>
              <a:rPr b="0" lang="en-US" sz="1800" spc="-1" strike="noStrike">
                <a:solidFill>
                  <a:srgbClr val="000000"/>
                </a:solidFill>
                <a:latin typeface="Arial"/>
              </a:rPr>
              <a:t>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a:t>
            </a:r>
            <a:r>
              <a:rPr b="0" lang="en-US" sz="1800" spc="-1" strike="noStrike">
                <a:solidFill>
                  <a:srgbClr val="000000"/>
                </a:solidFill>
                <a:latin typeface="Arial"/>
              </a:rPr>
              <a:t>Outline </a:t>
            </a:r>
            <a:r>
              <a:rPr b="0" lang="en-US" sz="1800" spc="-1" strike="noStrike">
                <a:solidFill>
                  <a:srgbClr val="000000"/>
                </a:solidFill>
                <a:latin typeface="Arial"/>
              </a:rPr>
              <a:t>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802.15-24-0599-01</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87D4DD9-F5E7-4ADC-9702-EE676BE499D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802.15-24-0599-01</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DE525F3-637A-421D-9BEC-A9F9A3470C0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802.15-24-0599-01</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786E16C-CF3C-425B-8AE9-6F92F0F74D5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4/15-24-0166-05-04ac-privacy-primitives.docx" TargetMode="External"/><Relationship Id="rId3" Type="http://schemas.openxmlformats.org/officeDocument/2006/relationships/hyperlink" Target="https://mentor.ieee.org/802.15/dcn/24/15-24-0315-06-04ac-privacy-mlme-primatives.docx" TargetMode="External"/><Relationship Id="rId4" Type="http://schemas.openxmlformats.org/officeDocument/2006/relationships/hyperlink" Target="https://mentor.ieee.org/802.15/dcn/24/15-24-0314-05-04ac-privacy-frame-formats.docx" TargetMode="External"/><Relationship Id="rId5"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495-00-04ac-sept-2024-session-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7-04ac-list-of-issues-to-be-solved.docx" TargetMode="External"/><Relationship Id="rId2" Type="http://schemas.openxmlformats.org/officeDocument/2006/relationships/hyperlink" Target="https://mentor.ieee.org/802.15/dcn/23/15-23-0397-02-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hyperlink" Target="https://mentor.ieee.org/802.15/dcn/24/15-24-0315-07-04ac-privacy-mlme-primatives.docx" TargetMode="External"/><Relationship Id="rId2" Type="http://schemas.openxmlformats.org/officeDocument/2006/relationships/hyperlink" Target="https://mentor.ieee.org/802.15/dcn/24/15-24-0166-07-04ac-privacy-primitives.docx" TargetMode="External"/><Relationship Id="rId3" Type="http://schemas.openxmlformats.org/officeDocument/2006/relationships/hyperlink" Target="https://mentor.ieee.org/802.15/dcn/24/15-24-0314-06-04ac-privacy-frame-formats.docx" TargetMode="External"/><Relationship Id="rId4"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0480" cy="46051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November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November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1160" cy="10458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98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350" name="CustomShape 3"/>
          <p:cNvSpPr/>
          <p:nvPr/>
        </p:nvSpPr>
        <p:spPr>
          <a:xfrm>
            <a:off x="457200" y="1604520"/>
            <a:ext cx="8209800" cy="39578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8360" cy="395640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actual draft text</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15-23-0422-05</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primitives: </a:t>
            </a:r>
            <a:r>
              <a:rPr b="0" lang="en-IE" sz="3200" spc="-1" strike="noStrike" u="sng">
                <a:solidFill>
                  <a:srgbClr val="0000ff"/>
                </a:solidFill>
                <a:uFillTx/>
                <a:latin typeface="Arial"/>
                <a:ea typeface="DejaVu Sans"/>
                <a:hlinkClick r:id="rId2"/>
              </a:rPr>
              <a:t>15-24-0166-05</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MLME-primatives </a:t>
            </a:r>
            <a:r>
              <a:rPr b="0" lang="en-IE" sz="3200" spc="-1" strike="noStrike" u="sng">
                <a:solidFill>
                  <a:srgbClr val="0000ff"/>
                </a:solidFill>
                <a:uFillTx/>
                <a:latin typeface="Arial"/>
                <a:ea typeface="DejaVu Sans"/>
                <a:hlinkClick r:id="rId3"/>
              </a:rPr>
              <a:t>15-24-0315-06</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frame formats </a:t>
            </a:r>
            <a:r>
              <a:rPr b="0" lang="en-IE" sz="3200" spc="-1" strike="noStrike" u="sng">
                <a:solidFill>
                  <a:srgbClr val="0000ff"/>
                </a:solidFill>
                <a:uFillTx/>
                <a:latin typeface="Arial"/>
                <a:ea typeface="DejaVu Sans"/>
                <a:hlinkClick r:id="rId4"/>
              </a:rPr>
              <a:t>15-24-0314-05</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4480" cy="11300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November</a:t>
            </a:r>
            <a:endParaRPr b="0" lang="en-US" sz="4400" spc="-1" strike="noStrike">
              <a:solidFill>
                <a:srgbClr val="000000"/>
              </a:solidFill>
              <a:latin typeface="Arial"/>
            </a:endParaRPr>
          </a:p>
        </p:txBody>
      </p:sp>
      <p:sp>
        <p:nvSpPr>
          <p:cNvPr id="353" name="CustomShape 2"/>
          <p:cNvSpPr/>
          <p:nvPr/>
        </p:nvSpPr>
        <p:spPr>
          <a:xfrm>
            <a:off x="457200" y="1604520"/>
            <a:ext cx="7760520" cy="3962520"/>
          </a:xfrm>
          <a:prstGeom prst="rect">
            <a:avLst/>
          </a:prstGeom>
          <a:noFill/>
          <a:ln w="0">
            <a:noFill/>
          </a:ln>
        </p:spPr>
        <p:style>
          <a:lnRef idx="0"/>
          <a:fillRef idx="0"/>
          <a:effectRef idx="0"/>
          <a:fontRef idx="minor"/>
        </p:style>
        <p:txBody>
          <a:bodyPr lIns="0" rIns="0" tIns="0" bIns="0" anchor="t">
            <a:normAutofit fontScale="66000"/>
          </a:bodyPr>
          <a:p>
            <a:pPr marL="172800" indent="-14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10:30-12:30</a:t>
            </a:r>
            <a:endParaRPr b="0" lang="en-US" sz="3200" spc="-1" strike="noStrike">
              <a:solidFill>
                <a:srgbClr val="000000"/>
              </a:solidFill>
              <a:latin typeface="Arial"/>
            </a:endParaRPr>
          </a:p>
          <a:p>
            <a:pPr lvl="1" marL="317880" indent="-14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17880" indent="-14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15-24-0599</a:t>
            </a:r>
            <a:endParaRPr b="0" lang="en-US" sz="3200" spc="-1" strike="noStrike">
              <a:solidFill>
                <a:srgbClr val="000000"/>
              </a:solidFill>
              <a:latin typeface="Arial"/>
            </a:endParaRPr>
          </a:p>
          <a:p>
            <a:pPr lvl="1" marL="317880" indent="-14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15-24-0495-00</a:t>
            </a:r>
            <a:endParaRPr b="0" lang="en-US" sz="3200" spc="-1" strike="noStrike">
              <a:solidFill>
                <a:srgbClr val="000000"/>
              </a:solidFill>
              <a:latin typeface="Arial"/>
            </a:endParaRPr>
          </a:p>
          <a:p>
            <a:pPr lvl="1" marL="317880" indent="-14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draft sharing agreement with IETF</a:t>
            </a:r>
            <a:endParaRPr b="0" lang="en-US" sz="3200" spc="-1" strike="noStrike">
              <a:solidFill>
                <a:srgbClr val="000000"/>
              </a:solidFill>
              <a:latin typeface="Arial"/>
            </a:endParaRPr>
          </a:p>
          <a:p>
            <a:pPr lvl="1" marL="317880" indent="-14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the primitives, frame formats and MLME-primitives</a:t>
            </a:r>
            <a:endParaRPr b="0" lang="en-US" sz="3200" spc="-1" strike="noStrike">
              <a:solidFill>
                <a:srgbClr val="000000"/>
              </a:solidFill>
              <a:latin typeface="Arial"/>
            </a:endParaRPr>
          </a:p>
          <a:p>
            <a:pPr marL="172800" indent="-14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10:30-12:30</a:t>
            </a:r>
            <a:endParaRPr b="0" lang="en-US" sz="3200" spc="-1" strike="noStrike">
              <a:solidFill>
                <a:srgbClr val="000000"/>
              </a:solidFill>
              <a:latin typeface="Arial"/>
            </a:endParaRPr>
          </a:p>
          <a:p>
            <a:pPr lvl="1" marL="317880" indent="-14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Check out the draft</a:t>
            </a:r>
            <a:endParaRPr b="0" lang="en-US" sz="3200" spc="-1" strike="noStrike">
              <a:solidFill>
                <a:srgbClr val="000000"/>
              </a:solidFill>
              <a:latin typeface="Arial"/>
            </a:endParaRPr>
          </a:p>
          <a:p>
            <a:pPr lvl="1" marL="317880" indent="-14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8440" cy="1134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8800" cy="396612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15-23-0397-02</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1680" cy="1137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1680" cy="39697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en-US" sz="1800" spc="-1" strike="sng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Apr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1680" cy="1137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1680" cy="39697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8520" cy="11440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8520" cy="3976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Updated frame formats, MLME primitives and privacy primitives documents</a:t>
            </a:r>
            <a:endParaRPr b="0" lang="en-US" sz="3200" spc="-1" strike="noStrike">
              <a:solidFill>
                <a:srgbClr val="000000"/>
              </a:solidFill>
              <a:latin typeface="Arial"/>
            </a:endParaRPr>
          </a:p>
          <a:p>
            <a:pPr lvl="1" marL="864000" indent="-324000">
              <a:lnSpc>
                <a:spcPct val="100000"/>
              </a:lnSpc>
              <a:spcBef>
                <a:spcPts val="1134"/>
              </a:spcBef>
              <a:buClr>
                <a:srgbClr val="000000"/>
              </a:buClr>
              <a:buSzPct val="45000"/>
              <a:buFont typeface="Wingdings" charset="2"/>
              <a:buChar char=""/>
            </a:pPr>
            <a:r>
              <a:rPr b="0" lang="en-US" sz="2800" spc="-1" strike="noStrike">
                <a:solidFill>
                  <a:srgbClr val="000000"/>
                </a:solidFill>
                <a:latin typeface="Arial"/>
              </a:rPr>
              <a:t>MLME primitives </a:t>
            </a:r>
            <a:r>
              <a:rPr b="0" lang="en-US" sz="2800" spc="-1" strike="noStrike" u="sng">
                <a:solidFill>
                  <a:srgbClr val="0000ff"/>
                </a:solidFill>
                <a:uFillTx/>
                <a:latin typeface="Arial"/>
                <a:hlinkClick r:id="rId1"/>
              </a:rPr>
              <a:t>15-24-0315-07</a:t>
            </a:r>
            <a:endParaRPr b="0" lang="en-US" sz="2800" spc="-1" strike="noStrike">
              <a:solidFill>
                <a:srgbClr val="000000"/>
              </a:solidFill>
              <a:latin typeface="Arial"/>
            </a:endParaRPr>
          </a:p>
          <a:p>
            <a:pPr lvl="1" marL="864000" indent="-324000">
              <a:lnSpc>
                <a:spcPct val="100000"/>
              </a:lnSpc>
              <a:spcBef>
                <a:spcPts val="1134"/>
              </a:spcBef>
              <a:buClr>
                <a:srgbClr val="000000"/>
              </a:buClr>
              <a:buSzPct val="45000"/>
              <a:buFont typeface="Wingdings" charset="2"/>
              <a:buChar char=""/>
            </a:pPr>
            <a:r>
              <a:rPr b="0" lang="en-US" sz="2800" spc="-1" strike="noStrike">
                <a:solidFill>
                  <a:srgbClr val="000000"/>
                </a:solidFill>
                <a:latin typeface="Arial"/>
              </a:rPr>
              <a:t>Privacy primitives: </a:t>
            </a:r>
            <a:r>
              <a:rPr b="0" lang="en-US" sz="2800" spc="-1" strike="noStrike" u="sng">
                <a:solidFill>
                  <a:srgbClr val="0000ff"/>
                </a:solidFill>
                <a:uFillTx/>
                <a:latin typeface="Arial"/>
                <a:hlinkClick r:id="rId2"/>
              </a:rPr>
              <a:t>15-24-0166-07</a:t>
            </a:r>
            <a:endParaRPr b="0" lang="en-US" sz="2800" spc="-1" strike="noStrike">
              <a:solidFill>
                <a:srgbClr val="000000"/>
              </a:solidFill>
              <a:latin typeface="Arial"/>
            </a:endParaRPr>
          </a:p>
          <a:p>
            <a:pPr lvl="1" marL="864000" indent="-324000">
              <a:lnSpc>
                <a:spcPct val="100000"/>
              </a:lnSpc>
              <a:spcBef>
                <a:spcPts val="1134"/>
              </a:spcBef>
              <a:buClr>
                <a:srgbClr val="000000"/>
              </a:buClr>
              <a:buSzPct val="45000"/>
              <a:buFont typeface="Wingdings" charset="2"/>
              <a:buChar char=""/>
            </a:pPr>
            <a:r>
              <a:rPr b="0" lang="en-US" sz="2800" spc="-1" strike="noStrike">
                <a:solidFill>
                  <a:srgbClr val="000000"/>
                </a:solidFill>
                <a:latin typeface="Arial"/>
              </a:rPr>
              <a:t>Frame formats: </a:t>
            </a:r>
            <a:r>
              <a:rPr b="0" lang="en-US" sz="2800" spc="-1" strike="noStrike" u="sng">
                <a:solidFill>
                  <a:srgbClr val="0000ff"/>
                </a:solidFill>
                <a:uFillTx/>
                <a:latin typeface="Arial"/>
                <a:hlinkClick r:id="rId3"/>
              </a:rPr>
              <a:t>15-24-0314-06</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1720" cy="1137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January</a:t>
            </a:r>
            <a:endParaRPr b="0" lang="en-US" sz="4400" spc="-1" strike="noStrike">
              <a:solidFill>
                <a:srgbClr val="000000"/>
              </a:solidFill>
              <a:latin typeface="Arial"/>
            </a:endParaRPr>
          </a:p>
        </p:txBody>
      </p:sp>
      <p:sp>
        <p:nvSpPr>
          <p:cNvPr id="364" name="TextShape 2"/>
          <p:cNvSpPr/>
          <p:nvPr/>
        </p:nvSpPr>
        <p:spPr>
          <a:xfrm>
            <a:off x="457200" y="1604520"/>
            <a:ext cx="8221680" cy="396972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TG4ae.</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Process pre-LB comments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group LB</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3320" cy="552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2600" cy="5896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2600" cy="10501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8400" cy="5542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9280" cy="376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4200" cy="48571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2600" cy="808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1920" cy="33649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7000" cy="1123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4680" cy="44474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7000" cy="1123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4680" cy="44474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7000" cy="1123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4680" cy="44474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7000" cy="1123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4680" cy="44474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7000" cy="1123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7600" cy="44474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18309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2024-11-14T12:24:01Z</dcterms:modified>
  <cp:revision>179</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