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slide" Target="slides/slide16.xml"/><Relationship Id="rId26" Type="http://schemas.openxmlformats.org/officeDocument/2006/relationships/slide" Target="slides/slide17.xml"/><Relationship Id="rId2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FA82FEB8-B2C5-4CB0-B813-1567AF1D9FB3}"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9" name="CustomShape 1"/>
          <p:cNvSpPr/>
          <p:nvPr/>
        </p:nvSpPr>
        <p:spPr>
          <a:xfrm>
            <a:off x="3288600" y="9736920"/>
            <a:ext cx="867240" cy="773640"/>
          </a:xfrm>
          <a:prstGeom prst="rect">
            <a:avLst/>
          </a:prstGeom>
          <a:noFill/>
          <a:ln w="0">
            <a:noFill/>
          </a:ln>
        </p:spPr>
        <p:style>
          <a:lnRef idx="0"/>
          <a:fillRef idx="0"/>
          <a:effectRef idx="0"/>
          <a:fontRef idx="minor"/>
        </p:style>
        <p:txBody>
          <a:bodyPr lIns="0" rIns="0" tIns="0" bIns="0" anchor="t">
            <a:noAutofit/>
          </a:bodyPr>
          <a:p>
            <a:pPr algn="r">
              <a:lnSpc>
                <a:spcPct val="100000"/>
              </a:lnSpc>
            </a:pPr>
            <a:fld id="{E192AA55-E8A6-44B5-90ED-44AA3021388A}"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70" name="PlaceHolder 1"/>
          <p:cNvSpPr>
            <a:spLocks noGrp="1"/>
          </p:cNvSpPr>
          <p:nvPr>
            <p:ph type="body"/>
          </p:nvPr>
        </p:nvSpPr>
        <p:spPr>
          <a:xfrm>
            <a:off x="1036080" y="4777200"/>
            <a:ext cx="5669640" cy="449568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71" name="PlaceHolder 2"/>
          <p:cNvSpPr>
            <a:spLocks noGrp="1"/>
          </p:cNvSpPr>
          <p:nvPr>
            <p:ph type="sldImg"/>
          </p:nvPr>
        </p:nvSpPr>
        <p:spPr>
          <a:xfrm>
            <a:off x="1282680" y="760320"/>
            <a:ext cx="5181840" cy="372816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802.15-24-0600-02</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A52DBE1-92E1-4CE7-9776-6078FF9BC2DF}" type="slidenum">
              <a:rPr b="0" lang="en-IE" sz="2000" spc="-1" strike="noStrike">
                <a:solidFill>
                  <a:srgbClr val="000000"/>
                </a:solidFill>
                <a:latin typeface="Times New Roman"/>
                <a:ea typeface="DejaVu Sans"/>
              </a:rPr>
              <a:t>14</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802.15-24-0600-02</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3453316-B5D0-49AB-B8C0-D33C2040ECF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802.15-24-0600-02</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139E83F-0ADA-4045-877C-C9C278DF19C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802.15-24-0600-02</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A51E06D-5E23-4119-AE0E-63EDC02A47D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a:t>
            </a:r>
            <a:r>
              <a:rPr b="0" lang="en-US" sz="1800" spc="-1" strike="noStrike">
                <a:solidFill>
                  <a:srgbClr val="000000"/>
                </a:solidFill>
                <a:latin typeface="Arial"/>
              </a:rPr>
              <a:t>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a:t>
            </a:r>
            <a:r>
              <a:rPr b="0" lang="en-US" sz="1800" spc="-1" strike="noStrike">
                <a:solidFill>
                  <a:srgbClr val="000000"/>
                </a:solidFill>
                <a:latin typeface="Arial"/>
              </a:rPr>
              <a:t>Outline </a:t>
            </a:r>
            <a:r>
              <a:rPr b="0" lang="en-US" sz="1800" spc="-1" strike="noStrike">
                <a:solidFill>
                  <a:srgbClr val="000000"/>
                </a:solidFill>
                <a:latin typeface="Arial"/>
              </a:rPr>
              <a:t>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802.15-24-0600-02</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042F278-6300-4EF6-A912-6899C2C6D8E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802.15-24-0600-02</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340A855-8545-496F-9FAB-11EADAD02B0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39880" cy="190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802.15-24-0600-02</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6120" cy="28260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6120" cy="28260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3EC4E56-3065-4D6D-8CC3-B2ABD48DC50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6120" cy="28260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1680" cy="190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483-01-04ae-sept-2024-tg4ae-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6-00-04ae-tg4ae-project-task-list.xlsx" TargetMode="External"/><Relationship Id="rId2" Type="http://schemas.openxmlformats.org/officeDocument/2006/relationships/hyperlink" Target="https://csrc.nist.gov/pubs/sp/800/232/ipd" TargetMode="External"/><Relationship Id="rId3"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69040" cy="46036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November,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TG4ae ASCON Meeting in November</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TG4ae ASCON November Session.</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49720" cy="10443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83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350" name="CustomShape 3"/>
          <p:cNvSpPr/>
          <p:nvPr/>
        </p:nvSpPr>
        <p:spPr>
          <a:xfrm>
            <a:off x="457200" y="1604520"/>
            <a:ext cx="8208360" cy="39564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6920" cy="395496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call for participation</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Send it out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a list of changes needed to the IEEE Std 802.15.4 for adding ASCON cryptographic cipher to it.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3040" cy="1128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November</a:t>
            </a:r>
            <a:endParaRPr b="0" lang="en-US" sz="4400" spc="-1" strike="noStrike">
              <a:solidFill>
                <a:srgbClr val="000000"/>
              </a:solidFill>
              <a:latin typeface="Arial"/>
            </a:endParaRPr>
          </a:p>
        </p:txBody>
      </p:sp>
      <p:sp>
        <p:nvSpPr>
          <p:cNvPr id="353" name="CustomShape 2"/>
          <p:cNvSpPr/>
          <p:nvPr/>
        </p:nvSpPr>
        <p:spPr>
          <a:xfrm>
            <a:off x="457200" y="1604520"/>
            <a:ext cx="7759080" cy="3961080"/>
          </a:xfrm>
          <a:prstGeom prst="rect">
            <a:avLst/>
          </a:prstGeom>
          <a:noFill/>
          <a:ln w="0">
            <a:noFill/>
          </a:ln>
        </p:spPr>
        <p:style>
          <a:lnRef idx="0"/>
          <a:fillRef idx="0"/>
          <a:effectRef idx="0"/>
          <a:fontRef idx="minor"/>
        </p:style>
        <p:txBody>
          <a:bodyPr lIns="0" rIns="0" tIns="0" bIns="0" anchor="t">
            <a:normAutofit fontScale="65000"/>
          </a:bodyPr>
          <a:p>
            <a:pPr marL="16992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11</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16:00-18:00</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15-24-0600-02</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15-24-0483-01</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and send out call for participation and call for proposals.</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document listing changes needed.</a:t>
            </a:r>
            <a:endParaRPr b="0" lang="en-US" sz="3200" spc="-1" strike="noStrike">
              <a:solidFill>
                <a:srgbClr val="000000"/>
              </a:solidFill>
              <a:latin typeface="Arial"/>
            </a:endParaRPr>
          </a:p>
          <a:p>
            <a:pPr marL="16992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09:00-10:00</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Update document listing changes needed.</a:t>
            </a:r>
            <a:endParaRPr b="0" lang="en-US" sz="3200" spc="-1" strike="noStrike">
              <a:solidFill>
                <a:srgbClr val="000000"/>
              </a:solidFill>
              <a:latin typeface="Arial"/>
            </a:endParaRPr>
          </a:p>
          <a:p>
            <a:pPr lvl="1" marL="313560" indent="-1404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7000" cy="1132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17360" cy="396468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15-24-0466-00</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NIST document SP 800-232:</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https://csrc.nist.gov/pubs/sp/800/232/ipd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PlaceHolder 1"/>
          <p:cNvSpPr>
            <a:spLocks noGrp="1"/>
          </p:cNvSpPr>
          <p:nvPr>
            <p:ph type="title"/>
          </p:nvPr>
        </p:nvSpPr>
        <p:spPr>
          <a:xfrm>
            <a:off x="457200" y="653040"/>
            <a:ext cx="8229240" cy="125028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TG motion to approve comments to be sent</a:t>
            </a:r>
            <a:endParaRPr b="0" lang="en-US" sz="4400" spc="-1" strike="noStrike">
              <a:solidFill>
                <a:srgbClr val="000000"/>
              </a:solidFill>
              <a:latin typeface="Arial"/>
            </a:endParaRPr>
          </a:p>
        </p:txBody>
      </p:sp>
      <p:sp>
        <p:nvSpPr>
          <p:cNvPr id="357" name="PlaceHolder 2"/>
          <p:cNvSpPr>
            <a:spLocks noGrp="1"/>
          </p:cNvSpPr>
          <p:nvPr>
            <p:ph/>
          </p:nvPr>
        </p:nvSpPr>
        <p:spPr>
          <a:xfrm>
            <a:off x="457200" y="2036520"/>
            <a:ext cx="8229240" cy="3977280"/>
          </a:xfrm>
          <a:prstGeom prst="rect">
            <a:avLst/>
          </a:prstGeom>
          <a:noFill/>
          <a:ln w="0">
            <a:noFill/>
          </a:ln>
        </p:spPr>
        <p:txBody>
          <a:bodyPr lIns="0" rIns="0" tIns="0" bIns="0" anchor="t">
            <a:normAutofit fontScale="94000"/>
          </a:bodyPr>
          <a:p>
            <a:pPr marL="406080" indent="-304560">
              <a:spcBef>
                <a:spcPts val="1417"/>
              </a:spcBef>
              <a:buClr>
                <a:srgbClr val="000000"/>
              </a:buClr>
              <a:buSzPct val="45000"/>
              <a:buFont typeface="Wingdings" charset="2"/>
              <a:buChar char=""/>
            </a:pPr>
            <a:r>
              <a:rPr b="0" lang="en-US" sz="3200" spc="-1" strike="noStrike">
                <a:solidFill>
                  <a:srgbClr val="000000"/>
                </a:solidFill>
                <a:latin typeface="Arial"/>
              </a:rPr>
              <a:t>Motion to approve document #15-24-0617-02 to be sent to NIST to provide public comments to their NIST SP 800-232 IPD.</a:t>
            </a:r>
            <a:endParaRPr b="0" lang="en-US" sz="3200" spc="-1" strike="noStrike">
              <a:solidFill>
                <a:srgbClr val="000000"/>
              </a:solidFill>
              <a:latin typeface="Arial"/>
            </a:endParaRPr>
          </a:p>
          <a:p>
            <a:pPr lvl="1" marL="812160" indent="-304560">
              <a:spcBef>
                <a:spcPts val="1134"/>
              </a:spcBef>
              <a:buClr>
                <a:srgbClr val="000000"/>
              </a:buClr>
              <a:buSzPct val="75000"/>
              <a:buFont typeface="Symbol" charset="2"/>
              <a:buChar char=""/>
            </a:pPr>
            <a:r>
              <a:rPr b="0" lang="en-US" sz="2800" spc="-1" strike="noStrike">
                <a:solidFill>
                  <a:srgbClr val="000000"/>
                </a:solidFill>
                <a:latin typeface="Arial"/>
              </a:rPr>
              <a:t>The comments need to be sent before February 7</a:t>
            </a:r>
            <a:r>
              <a:rPr b="0" lang="en-US" sz="2800" spc="-1" strike="noStrike" baseline="33000">
                <a:solidFill>
                  <a:srgbClr val="000000"/>
                </a:solidFill>
                <a:latin typeface="Arial"/>
              </a:rPr>
              <a:t>th</a:t>
            </a:r>
            <a:r>
              <a:rPr b="0" lang="en-US" sz="2800" spc="-1" strike="noStrike">
                <a:solidFill>
                  <a:srgbClr val="000000"/>
                </a:solidFill>
                <a:latin typeface="Arial"/>
              </a:rPr>
              <a:t>, 2025.</a:t>
            </a:r>
            <a:endParaRPr b="0" lang="en-US" sz="2800" spc="-1" strike="noStrike">
              <a:solidFill>
                <a:srgbClr val="000000"/>
              </a:solidFill>
              <a:latin typeface="Arial"/>
            </a:endParaRPr>
          </a:p>
          <a:p>
            <a:pPr marL="406080" indent="-304560">
              <a:spcBef>
                <a:spcPts val="1417"/>
              </a:spcBef>
              <a:buClr>
                <a:srgbClr val="000000"/>
              </a:buClr>
              <a:buSzPct val="45000"/>
              <a:buFont typeface="Wingdings" charset="2"/>
              <a:buChar char=""/>
            </a:pPr>
            <a:r>
              <a:rPr b="0" lang="en-US" sz="3200" spc="-1" strike="noStrike">
                <a:solidFill>
                  <a:srgbClr val="000000"/>
                </a:solidFill>
                <a:latin typeface="Arial"/>
              </a:rPr>
              <a:t>Moved: Ann Krieger</a:t>
            </a:r>
            <a:endParaRPr b="0" lang="en-US" sz="3200" spc="-1" strike="noStrike">
              <a:solidFill>
                <a:srgbClr val="000000"/>
              </a:solidFill>
              <a:latin typeface="Arial"/>
            </a:endParaRPr>
          </a:p>
          <a:p>
            <a:pPr marL="406080" indent="-304560">
              <a:spcBef>
                <a:spcPts val="1417"/>
              </a:spcBef>
              <a:buClr>
                <a:srgbClr val="000000"/>
              </a:buClr>
              <a:buSzPct val="45000"/>
              <a:buFont typeface="Wingdings" charset="2"/>
              <a:buChar char=""/>
            </a:pPr>
            <a:r>
              <a:rPr b="0" lang="en-US" sz="3200" spc="-1" strike="noStrike">
                <a:solidFill>
                  <a:srgbClr val="000000"/>
                </a:solidFill>
                <a:latin typeface="Arial"/>
              </a:rPr>
              <a:t>Seconded: Don Sturek</a:t>
            </a:r>
            <a:endParaRPr b="0" lang="en-US" sz="3200" spc="-1" strike="noStrike">
              <a:solidFill>
                <a:srgbClr val="000000"/>
              </a:solidFill>
              <a:latin typeface="Arial"/>
            </a:endParaRPr>
          </a:p>
          <a:p>
            <a:pPr marL="406080" indent="-304560">
              <a:spcBef>
                <a:spcPts val="1417"/>
              </a:spcBef>
              <a:buClr>
                <a:srgbClr val="000000"/>
              </a:buClr>
              <a:buSzPct val="45000"/>
              <a:buFont typeface="Wingdings" charset="2"/>
              <a:buChar char=""/>
            </a:pPr>
            <a:r>
              <a:rPr b="0" lang="en-US" sz="3200" spc="-1" strike="noStrike">
                <a:solidFill>
                  <a:srgbClr val="000000"/>
                </a:solidFill>
                <a:latin typeface="Arial"/>
              </a:rPr>
              <a:t>Motion passes. </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8" name="PlaceHolder 1"/>
          <p:cNvSpPr>
            <a:spLocks noGrp="1"/>
          </p:cNvSpPr>
          <p:nvPr>
            <p:ph type="title"/>
          </p:nvPr>
        </p:nvSpPr>
        <p:spPr>
          <a:xfrm>
            <a:off x="457200" y="653040"/>
            <a:ext cx="8229240" cy="125028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WG motion to approve comments to be sent</a:t>
            </a:r>
            <a:endParaRPr b="0" lang="en-US" sz="4400" spc="-1" strike="noStrike">
              <a:solidFill>
                <a:srgbClr val="000000"/>
              </a:solidFill>
              <a:latin typeface="Arial"/>
            </a:endParaRPr>
          </a:p>
        </p:txBody>
      </p:sp>
      <p:sp>
        <p:nvSpPr>
          <p:cNvPr id="359" name="PlaceHolder 2"/>
          <p:cNvSpPr>
            <a:spLocks noGrp="1"/>
          </p:cNvSpPr>
          <p:nvPr>
            <p:ph/>
          </p:nvPr>
        </p:nvSpPr>
        <p:spPr>
          <a:xfrm>
            <a:off x="457200" y="2036520"/>
            <a:ext cx="8229240" cy="3977280"/>
          </a:xfrm>
          <a:prstGeom prst="rect">
            <a:avLst/>
          </a:prstGeom>
          <a:noFill/>
          <a:ln w="0">
            <a:noFill/>
          </a:ln>
        </p:spPr>
        <p:txBody>
          <a:bodyPr lIns="0" rIns="0" tIns="0" bIns="0" anchor="t">
            <a:normAutofit fontScale="99000"/>
          </a:bodyPr>
          <a:p>
            <a:pPr marL="427680" indent="-320760">
              <a:spcBef>
                <a:spcPts val="1417"/>
              </a:spcBef>
              <a:buClr>
                <a:srgbClr val="000000"/>
              </a:buClr>
              <a:buSzPct val="45000"/>
              <a:buFont typeface="Wingdings" charset="2"/>
              <a:buChar char=""/>
            </a:pPr>
            <a:r>
              <a:rPr b="0" lang="en-US" sz="3200" spc="-1" strike="noStrike">
                <a:solidFill>
                  <a:srgbClr val="000000"/>
                </a:solidFill>
                <a:latin typeface="Arial"/>
              </a:rPr>
              <a:t>IEEE 802.15 WG has reviewed and approved document #15-24-0617-02 containing comments to NIST SP 800-232 Initial Public Draft, and request approval from the LMSC to send the comments to NIST.</a:t>
            </a:r>
            <a:endParaRPr b="0" lang="en-US" sz="3200" spc="-1" strike="noStrike">
              <a:solidFill>
                <a:srgbClr val="000000"/>
              </a:solidFill>
              <a:latin typeface="Arial"/>
            </a:endParaRPr>
          </a:p>
          <a:p>
            <a:pPr marL="427680" indent="-320760">
              <a:spcBef>
                <a:spcPts val="1417"/>
              </a:spcBef>
              <a:buClr>
                <a:srgbClr val="000000"/>
              </a:buClr>
              <a:buSzPct val="45000"/>
              <a:buFont typeface="Wingdings" charset="2"/>
              <a:buChar char=""/>
            </a:pPr>
            <a:r>
              <a:rPr b="0" lang="en-US" sz="3200" spc="-1" strike="noStrike">
                <a:solidFill>
                  <a:srgbClr val="000000"/>
                </a:solidFill>
                <a:latin typeface="Arial"/>
              </a:rPr>
              <a:t>Moved: </a:t>
            </a:r>
            <a:endParaRPr b="0" lang="en-US" sz="3200" spc="-1" strike="noStrike">
              <a:solidFill>
                <a:srgbClr val="000000"/>
              </a:solidFill>
              <a:latin typeface="Arial"/>
            </a:endParaRPr>
          </a:p>
          <a:p>
            <a:pPr marL="427680" indent="-320760">
              <a:spcBef>
                <a:spcPts val="1417"/>
              </a:spcBef>
              <a:buClr>
                <a:srgbClr val="000000"/>
              </a:buClr>
              <a:buSzPct val="45000"/>
              <a:buFont typeface="Wingdings" charset="2"/>
              <a:buChar char=""/>
            </a:pPr>
            <a:r>
              <a:rPr b="0" lang="en-US" sz="3200" spc="-1" strike="noStrike">
                <a:solidFill>
                  <a:srgbClr val="000000"/>
                </a:solidFill>
                <a:latin typeface="Arial"/>
              </a:rPr>
              <a:t>Seconded:  </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0" name="TextShape 1"/>
          <p:cNvSpPr/>
          <p:nvPr/>
        </p:nvSpPr>
        <p:spPr>
          <a:xfrm>
            <a:off x="457200" y="273600"/>
            <a:ext cx="822024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61" name="TextShape 2"/>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62"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3"/>
          <p:cNvSpPr/>
          <p:nvPr/>
        </p:nvSpPr>
        <p:spPr>
          <a:xfrm>
            <a:off x="457200" y="273600"/>
            <a:ext cx="822024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4" name="TextShape 4"/>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5" name="PlaceHolder 1"/>
          <p:cNvSpPr>
            <a:spLocks noGrp="1"/>
          </p:cNvSpPr>
          <p:nvPr>
            <p:ph type="title"/>
          </p:nvPr>
        </p:nvSpPr>
        <p:spPr>
          <a:xfrm>
            <a:off x="457200" y="273600"/>
            <a:ext cx="8227800" cy="114336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6" name="PlaceHolder 2"/>
          <p:cNvSpPr>
            <a:spLocks noGrp="1"/>
          </p:cNvSpPr>
          <p:nvPr>
            <p:ph/>
          </p:nvPr>
        </p:nvSpPr>
        <p:spPr>
          <a:xfrm>
            <a:off x="457200" y="1604520"/>
            <a:ext cx="8227800" cy="3975840"/>
          </a:xfrm>
          <a:prstGeom prst="rect">
            <a:avLst/>
          </a:prstGeom>
          <a:noFill/>
          <a:ln w="0">
            <a:noFill/>
          </a:ln>
        </p:spPr>
        <p:txBody>
          <a:bodyPr lIns="0" rIns="0" tIns="0" bIns="0" anchor="t">
            <a:normAutofit fontScale="96000"/>
          </a:bodyPr>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Sent out call for participation and call for proposals document 15-24-0482-02.</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Updated document 15-24-0484-00 listing changes needed for IEEE Std 802.15.4.</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document 15-24-0617-02 containing comments to be sent to NIST in response to their public initial draft of Ascon.</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TextShape 1"/>
          <p:cNvSpPr/>
          <p:nvPr/>
        </p:nvSpPr>
        <p:spPr>
          <a:xfrm>
            <a:off x="457200" y="273600"/>
            <a:ext cx="845028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TG4ae for January</a:t>
            </a:r>
            <a:endParaRPr b="0" lang="en-US" sz="4400" spc="-1" strike="noStrike">
              <a:solidFill>
                <a:srgbClr val="000000"/>
              </a:solidFill>
              <a:latin typeface="Arial"/>
            </a:endParaRPr>
          </a:p>
        </p:txBody>
      </p:sp>
      <p:sp>
        <p:nvSpPr>
          <p:cNvPr id="368" name="TextShape 2"/>
          <p:cNvSpPr/>
          <p:nvPr/>
        </p:nvSpPr>
        <p:spPr>
          <a:xfrm>
            <a:off x="457200" y="1604520"/>
            <a:ext cx="8220240" cy="396828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meetings</a:t>
            </a:r>
            <a:endParaRPr b="0" lang="en-US" sz="3200" spc="-1" strike="noStrike">
              <a:solidFill>
                <a:srgbClr val="000000"/>
              </a:solidFill>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TG9a, or TG4ac.</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Review status of comments to NIST SP 800-232 IPD from TG4ae/WG15/802?</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1880" cy="55285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1160" cy="5882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1160" cy="10486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6960" cy="55414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7840" cy="375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2760" cy="48556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1160" cy="807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0480" cy="3363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324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5560" cy="1121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6160" cy="4446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12622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2024-11-13T09:44:50Z</dcterms:modified>
  <cp:revision>196</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