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87" r:id="rId3"/>
    <p:sldId id="288" r:id="rId4"/>
    <p:sldId id="289" r:id="rId5"/>
    <p:sldId id="290" r:id="rId6"/>
    <p:sldId id="291" r:id="rId7"/>
    <p:sldId id="292" r:id="rId8"/>
    <p:sldId id="293" r:id="rId9"/>
    <p:sldId id="294" r:id="rId10"/>
    <p:sldId id="296" r:id="rId11"/>
    <p:sldId id="297" r:id="rId12"/>
    <p:sldId id="29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55"/>
    <p:restoredTop sz="96405"/>
  </p:normalViewPr>
  <p:slideViewPr>
    <p:cSldViewPr>
      <p:cViewPr varScale="1">
        <p:scale>
          <a:sx n="120" d="100"/>
          <a:sy n="120" d="100"/>
        </p:scale>
        <p:origin x="1216" y="192"/>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Nov. 2024</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Nov. 2024</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Nov. 2024</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15-24-0614-01-04ad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Channel</a:t>
            </a:r>
            <a:r>
              <a:rPr lang="ja-JP" altLang="en-US" sz="1600" b="1">
                <a:latin typeface="Times New Roman" panose="02020603050405020304" pitchFamily="18" charset="0"/>
                <a:cs typeface="Times New Roman" panose="02020603050405020304" pitchFamily="18" charset="0"/>
              </a:rPr>
              <a:t> </a:t>
            </a:r>
            <a:r>
              <a:rPr lang="en-US" altLang="ja-JP" sz="1600" b="1" dirty="0">
                <a:latin typeface="Times New Roman" panose="02020603050405020304" pitchFamily="18" charset="0"/>
                <a:cs typeface="Times New Roman" panose="02020603050405020304" pitchFamily="18" charset="0"/>
              </a:rPr>
              <a:t>Model for Evaluation of Transmission Characteristics of IEEE 802.15.4ad PHY</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a:t>
            </a:r>
            <a:r>
              <a:rPr lang="en-US" altLang="ja-JP" sz="1600" b="1">
                <a:solidFill>
                  <a:schemeClr val="tx2"/>
                </a:solidFill>
                <a:ea typeface="ＭＳ Ｐゴシック" panose="020B0600070205080204" pitchFamily="34" charset="-128"/>
              </a:rPr>
              <a:t>: 11 </a:t>
            </a:r>
            <a:r>
              <a:rPr lang="en-US" altLang="ja-JP" sz="1600" b="1" dirty="0">
                <a:solidFill>
                  <a:schemeClr val="tx2"/>
                </a:solidFill>
                <a:ea typeface="ＭＳ Ｐゴシック" panose="020B0600070205080204" pitchFamily="34" charset="-128"/>
              </a:rPr>
              <a:t>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Shota</a:t>
            </a:r>
            <a:r>
              <a:rPr lang="ja-JP" altLang="en-US" sz="1600">
                <a:solidFill>
                  <a:schemeClr val="tx2"/>
                </a:solidFill>
                <a:ea typeface="ＭＳ Ｐゴシック" panose="020B0600070205080204" pitchFamily="34" charset="-128"/>
              </a:rPr>
              <a:t> </a:t>
            </a:r>
            <a:r>
              <a:rPr lang="en-US" altLang="ja-JP" sz="1600" dirty="0">
                <a:solidFill>
                  <a:schemeClr val="tx2"/>
                </a:solidFill>
                <a:ea typeface="ＭＳ Ｐゴシック" panose="020B0600070205080204" pitchFamily="34" charset="-128"/>
              </a:rPr>
              <a:t>Mori</a:t>
            </a:r>
            <a:r>
              <a:rPr lang="ja-JP" altLang="en-US" sz="1600">
                <a:solidFill>
                  <a:schemeClr val="tx2"/>
                </a:solidFill>
                <a:ea typeface="ＭＳ Ｐゴシック" panose="020B0600070205080204" pitchFamily="34" charset="-128"/>
              </a:rPr>
              <a:t>　</a:t>
            </a:r>
            <a:r>
              <a:rPr lang="en-US" altLang="ja-JP" sz="1600" dirty="0">
                <a:solidFill>
                  <a:schemeClr val="tx2"/>
                </a:solidFill>
                <a:ea typeface="ＭＳ Ｐゴシック" panose="020B0600070205080204" pitchFamily="34" charset="-128"/>
              </a:rPr>
              <a:t>(Kyoto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Channel</a:t>
            </a:r>
            <a:r>
              <a:rPr kumimoji="0" lang="ja-JP" altLang="en-US" sz="160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Model for Evaluation of Transmission Characteristics of IEEE 802.15.4ad PHY</a:t>
            </a:r>
            <a:r>
              <a:rPr lang="en-US" altLang="ja-JP" sz="1600" dirty="0">
                <a:ea typeface="ＭＳ Ｐゴシック" panose="020B0600070205080204" pitchFamily="34" charset="-128"/>
              </a:rPr>
              <a:t>.  A 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channel models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D05A31EE-3104-C9A4-7F0D-1234882EC7D3}"/>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DBFEC31E-5F1E-8676-3BCD-B5730F9E8D03}"/>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10</a:t>
            </a:fld>
            <a:endParaRPr lang="en-US" altLang="ja-JP"/>
          </a:p>
        </p:txBody>
      </p:sp>
      <p:sp>
        <p:nvSpPr>
          <p:cNvPr id="5" name="フッター プレースホルダー 4">
            <a:extLst>
              <a:ext uri="{FF2B5EF4-FFF2-40B4-BE49-F238E27FC236}">
                <a16:creationId xmlns:a16="http://schemas.microsoft.com/office/drawing/2014/main" id="{E948D890-BD88-6F9F-152E-0F069C78F88A}"/>
              </a:ext>
            </a:extLst>
          </p:cNvPr>
          <p:cNvSpPr>
            <a:spLocks noGrp="1"/>
          </p:cNvSpPr>
          <p:nvPr>
            <p:ph type="ftr" sz="quarter" idx="11"/>
          </p:nvPr>
        </p:nvSpPr>
        <p:spPr/>
        <p:txBody>
          <a:bodyPr/>
          <a:lstStyle/>
          <a:p>
            <a:r>
              <a:rPr lang="en-US" altLang="ja-JP"/>
              <a:t>H. Harada (Kyoto University)</a:t>
            </a:r>
            <a:endParaRPr lang="en-US" altLang="ja-JP" dirty="0"/>
          </a:p>
        </p:txBody>
      </p:sp>
      <p:sp>
        <p:nvSpPr>
          <p:cNvPr id="8" name="タイトル 1">
            <a:extLst>
              <a:ext uri="{FF2B5EF4-FFF2-40B4-BE49-F238E27FC236}">
                <a16:creationId xmlns:a16="http://schemas.microsoft.com/office/drawing/2014/main" id="{BBA98664-1361-5823-E963-89A4587F8C15}"/>
              </a:ext>
            </a:extLst>
          </p:cNvPr>
          <p:cNvSpPr>
            <a:spLocks noGrp="1"/>
          </p:cNvSpPr>
          <p:nvPr>
            <p:ph type="title"/>
          </p:nvPr>
        </p:nvSpPr>
        <p:spPr>
          <a:xfrm>
            <a:off x="685800" y="685800"/>
            <a:ext cx="7772400" cy="1066800"/>
          </a:xfrm>
        </p:spPr>
        <p:txBody>
          <a:bodyPr/>
          <a:lstStyle/>
          <a:p>
            <a:r>
              <a:rPr kumimoji="1" lang="en" altLang="ja-JP" dirty="0"/>
              <a:t>Scaling parameter</a:t>
            </a:r>
            <a:endParaRPr kumimoji="1" lang="ja-JP" altLang="en-US"/>
          </a:p>
        </p:txBody>
      </p:sp>
      <mc:AlternateContent xmlns:mc="http://schemas.openxmlformats.org/markup-compatibility/2006" xmlns:a14="http://schemas.microsoft.com/office/drawing/2010/main">
        <mc:Choice Requires="a14">
          <p:sp>
            <p:nvSpPr>
              <p:cNvPr id="9" name="コンテンツ プレースホルダー 2">
                <a:extLst>
                  <a:ext uri="{FF2B5EF4-FFF2-40B4-BE49-F238E27FC236}">
                    <a16:creationId xmlns:a16="http://schemas.microsoft.com/office/drawing/2014/main" id="{6C47847B-F85D-C44B-870B-14668DDFC022}"/>
                  </a:ext>
                </a:extLst>
              </p:cNvPr>
              <p:cNvSpPr txBox="1">
                <a:spLocks/>
              </p:cNvSpPr>
              <p:nvPr/>
            </p:nvSpPr>
            <p:spPr>
              <a:xfrm>
                <a:off x="685800" y="1981200"/>
                <a:ext cx="8062664" cy="411480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 altLang="ja-JP" sz="2000" dirty="0">
                    <a:latin typeface="Times New Roman" panose="02020603050405020304" pitchFamily="18" charset="0"/>
                    <a:cs typeface="Times New Roman" panose="02020603050405020304" pitchFamily="18" charset="0"/>
                  </a:rPr>
                  <a:t>Use the delay time scaled as shown in the formula below to match the desired RMS delay spread.</a:t>
                </a:r>
                <a:br>
                  <a:rPr lang="en" altLang="ja-JP" sz="2400" dirty="0">
                    <a:latin typeface="Times New Roman" panose="02020603050405020304" pitchFamily="18" charset="0"/>
                    <a:cs typeface="Times New Roman" panose="02020603050405020304" pitchFamily="18" charset="0"/>
                  </a:rPr>
                </a:br>
                <a14:m>
                  <m:oMath xmlns:m="http://schemas.openxmlformats.org/officeDocument/2006/math">
                    <m:sSub>
                      <m:sSubPr>
                        <m:ctrlPr>
                          <a:rPr lang="en-US" altLang="ja-JP" sz="2000" i="1" smtClean="0">
                            <a:latin typeface="Cambria Math" panose="02040503050406030204" pitchFamily="18" charset="0"/>
                          </a:rPr>
                        </m:ctrlPr>
                      </m:sSubPr>
                      <m:e>
                        <m:r>
                          <a:rPr lang="en-US" altLang="ja-JP" sz="2000" i="1" smtClean="0">
                            <a:latin typeface="Cambria Math" panose="02040503050406030204" pitchFamily="18" charset="0"/>
                          </a:rPr>
                          <m:t>𝜏</m:t>
                        </m:r>
                      </m:e>
                      <m:sub>
                        <m:r>
                          <a:rPr lang="en-US" altLang="ja-JP" sz="2000" i="1" smtClean="0">
                            <a:latin typeface="Cambria Math" panose="02040503050406030204" pitchFamily="18" charset="0"/>
                          </a:rPr>
                          <m:t>𝑛</m:t>
                        </m:r>
                        <m:r>
                          <a:rPr lang="en-US" altLang="ja-JP" sz="2000" smtClean="0">
                            <a:latin typeface="Cambria Math" panose="02040503050406030204" pitchFamily="18" charset="0"/>
                          </a:rPr>
                          <m:t>,</m:t>
                        </m:r>
                        <m:r>
                          <m:rPr>
                            <m:sty m:val="p"/>
                          </m:rPr>
                          <a:rPr lang="en-US" altLang="ja-JP" sz="2000" smtClean="0">
                            <a:latin typeface="Cambria Math" panose="02040503050406030204" pitchFamily="18" charset="0"/>
                          </a:rPr>
                          <m:t>scaled</m:t>
                        </m:r>
                      </m:sub>
                    </m:sSub>
                    <m:r>
                      <a:rPr lang="en-US" altLang="ja-JP" sz="2000" i="1" smtClean="0">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𝜏</m:t>
                        </m:r>
                      </m:e>
                      <m:sub>
                        <m:r>
                          <a:rPr lang="en-US" altLang="ja-JP" sz="2000" i="1">
                            <a:latin typeface="Cambria Math" panose="02040503050406030204" pitchFamily="18" charset="0"/>
                          </a:rPr>
                          <m:t>𝑛</m:t>
                        </m:r>
                        <m:r>
                          <a:rPr lang="en-US" altLang="ja-JP" sz="2000">
                            <a:latin typeface="Cambria Math" panose="02040503050406030204" pitchFamily="18" charset="0"/>
                          </a:rPr>
                          <m:t>,</m:t>
                        </m:r>
                        <m:r>
                          <m:rPr>
                            <m:sty m:val="p"/>
                          </m:rPr>
                          <a:rPr lang="en-US" altLang="ja-JP" sz="2000" smtClean="0">
                            <a:latin typeface="Cambria Math" panose="02040503050406030204" pitchFamily="18" charset="0"/>
                          </a:rPr>
                          <m:t>model</m:t>
                        </m:r>
                      </m:sub>
                    </m:sSub>
                    <m:r>
                      <a:rPr lang="en-US" altLang="ja-JP" sz="2000" i="1" smtClean="0">
                        <a:latin typeface="Cambria Math" panose="02040503050406030204" pitchFamily="18" charset="0"/>
                      </a:rPr>
                      <m:t>∙</m:t>
                    </m:r>
                    <m:sSub>
                      <m:sSubPr>
                        <m:ctrlPr>
                          <a:rPr lang="en-US" altLang="ja-JP" sz="2000" i="1" smtClean="0">
                            <a:latin typeface="Cambria Math" panose="02040503050406030204" pitchFamily="18" charset="0"/>
                          </a:rPr>
                        </m:ctrlPr>
                      </m:sSubPr>
                      <m:e>
                        <m:r>
                          <m:rPr>
                            <m:sty m:val="p"/>
                          </m:rPr>
                          <a:rPr lang="en-US" altLang="ja-JP" sz="2000" smtClean="0">
                            <a:latin typeface="Cambria Math" panose="02040503050406030204" pitchFamily="18" charset="0"/>
                          </a:rPr>
                          <m:t>DS</m:t>
                        </m:r>
                      </m:e>
                      <m:sub>
                        <m:r>
                          <m:rPr>
                            <m:sty m:val="p"/>
                          </m:rPr>
                          <a:rPr lang="en-US" altLang="ja-JP" sz="2000" smtClean="0">
                            <a:latin typeface="Cambria Math" panose="02040503050406030204" pitchFamily="18" charset="0"/>
                          </a:rPr>
                          <m:t>desired</m:t>
                        </m:r>
                      </m:sub>
                    </m:sSub>
                  </m:oMath>
                </a14:m>
                <a:endParaRPr lang="en-US" altLang="ja-JP" sz="2000" i="1" dirty="0">
                  <a:latin typeface="Cambria Math" panose="02040503050406030204" pitchFamily="18" charset="0"/>
                </a:endParaRPr>
              </a:p>
              <a:p>
                <a:pPr lvl="2"/>
                <a14:m>
                  <m:oMath xmlns:m="http://schemas.openxmlformats.org/officeDocument/2006/math">
                    <m:sSub>
                      <m:sSubPr>
                        <m:ctrlPr>
                          <a:rPr lang="en-US" altLang="ja-JP" sz="1800" i="1" smtClean="0">
                            <a:latin typeface="Cambria Math" panose="02040503050406030204" pitchFamily="18" charset="0"/>
                          </a:rPr>
                        </m:ctrlPr>
                      </m:sSubPr>
                      <m:e>
                        <m:r>
                          <a:rPr lang="en-US" altLang="ja-JP" sz="1800" i="1">
                            <a:latin typeface="Cambria Math" panose="02040503050406030204" pitchFamily="18" charset="0"/>
                          </a:rPr>
                          <m:t>𝜏</m:t>
                        </m:r>
                      </m:e>
                      <m:sub>
                        <m:r>
                          <a:rPr lang="en-US" altLang="ja-JP" sz="1800" i="1">
                            <a:latin typeface="Cambria Math" panose="02040503050406030204" pitchFamily="18" charset="0"/>
                          </a:rPr>
                          <m:t>𝑛</m:t>
                        </m:r>
                        <m:r>
                          <a:rPr lang="en-US" altLang="ja-JP" sz="1800">
                            <a:latin typeface="Cambria Math" panose="02040503050406030204" pitchFamily="18" charset="0"/>
                          </a:rPr>
                          <m:t>,</m:t>
                        </m:r>
                        <m:r>
                          <m:rPr>
                            <m:sty m:val="p"/>
                          </m:rPr>
                          <a:rPr lang="en-US" altLang="ja-JP" sz="1800" smtClean="0">
                            <a:latin typeface="Cambria Math" panose="02040503050406030204" pitchFamily="18" charset="0"/>
                          </a:rPr>
                          <m:t>model</m:t>
                        </m:r>
                      </m:sub>
                    </m:sSub>
                  </m:oMath>
                </a14:m>
                <a:r>
                  <a:rPr lang="en-US" altLang="ja-JP" sz="1800" dirty="0">
                    <a:latin typeface="Times New Roman" panose="02020603050405020304" pitchFamily="18" charset="0"/>
                    <a:cs typeface="Times New Roman" panose="02020603050405020304" pitchFamily="18" charset="0"/>
                  </a:rPr>
                  <a:t>: </a:t>
                </a:r>
                <a:r>
                  <a:rPr lang="en" altLang="ja-JP" sz="1800" dirty="0">
                    <a:latin typeface="Times New Roman" panose="02020603050405020304" pitchFamily="18" charset="0"/>
                    <a:cs typeface="Times New Roman" panose="02020603050405020304" pitchFamily="18" charset="0"/>
                  </a:rPr>
                  <a:t>The normalized delay value listed in the </a:t>
                </a:r>
                <a:r>
                  <a:rPr lang="en" altLang="ja-JP" sz="1800" i="1" dirty="0">
                    <a:latin typeface="Times New Roman" panose="02020603050405020304" pitchFamily="18" charset="0"/>
                    <a:cs typeface="Times New Roman" panose="02020603050405020304" pitchFamily="18" charset="0"/>
                  </a:rPr>
                  <a:t>n</a:t>
                </a:r>
                <a:r>
                  <a:rPr lang="en" altLang="ja-JP" sz="1800" dirty="0">
                    <a:latin typeface="Times New Roman" panose="02020603050405020304" pitchFamily="18" charset="0"/>
                    <a:cs typeface="Times New Roman" panose="02020603050405020304" pitchFamily="18" charset="0"/>
                  </a:rPr>
                  <a:t>-</a:t>
                </a:r>
                <a:r>
                  <a:rPr lang="en" altLang="ja-JP" sz="1800" dirty="0" err="1">
                    <a:latin typeface="Times New Roman" panose="02020603050405020304" pitchFamily="18" charset="0"/>
                    <a:cs typeface="Times New Roman" panose="02020603050405020304" pitchFamily="18" charset="0"/>
                  </a:rPr>
                  <a:t>th</a:t>
                </a:r>
                <a:r>
                  <a:rPr lang="en" altLang="ja-JP" sz="1800" dirty="0">
                    <a:latin typeface="Times New Roman" panose="02020603050405020304" pitchFamily="18" charset="0"/>
                    <a:cs typeface="Times New Roman" panose="02020603050405020304" pitchFamily="18" charset="0"/>
                  </a:rPr>
                  <a:t> path of the model</a:t>
                </a:r>
                <a:endParaRPr lang="en-US" altLang="ja-JP" sz="1800" dirty="0">
                  <a:latin typeface="Times New Roman" panose="02020603050405020304" pitchFamily="18" charset="0"/>
                  <a:cs typeface="Times New Roman" panose="02020603050405020304" pitchFamily="18" charset="0"/>
                </a:endParaRPr>
              </a:p>
              <a:p>
                <a:pPr lvl="2"/>
                <a14:m>
                  <m:oMath xmlns:m="http://schemas.openxmlformats.org/officeDocument/2006/math">
                    <m:sSub>
                      <m:sSubPr>
                        <m:ctrlPr>
                          <a:rPr lang="en-US" altLang="ja-JP" sz="1800" i="1" smtClean="0">
                            <a:latin typeface="Cambria Math" panose="02040503050406030204" pitchFamily="18" charset="0"/>
                          </a:rPr>
                        </m:ctrlPr>
                      </m:sSubPr>
                      <m:e>
                        <m:r>
                          <m:rPr>
                            <m:sty m:val="p"/>
                          </m:rPr>
                          <a:rPr lang="en-US" altLang="ja-JP" sz="1800" smtClean="0">
                            <a:latin typeface="Cambria Math" panose="02040503050406030204" pitchFamily="18" charset="0"/>
                          </a:rPr>
                          <m:t>DS</m:t>
                        </m:r>
                      </m:e>
                      <m:sub>
                        <m:r>
                          <m:rPr>
                            <m:sty m:val="p"/>
                          </m:rPr>
                          <a:rPr lang="en-US" altLang="ja-JP" sz="1800" smtClean="0">
                            <a:latin typeface="Cambria Math" panose="02040503050406030204" pitchFamily="18" charset="0"/>
                          </a:rPr>
                          <m:t>desired</m:t>
                        </m:r>
                      </m:sub>
                    </m:sSub>
                  </m:oMath>
                </a14:m>
                <a:r>
                  <a:rPr lang="en-US" altLang="ja-JP" sz="1800" dirty="0">
                    <a:latin typeface="Times New Roman" panose="02020603050405020304" pitchFamily="18" charset="0"/>
                    <a:cs typeface="Times New Roman" panose="02020603050405020304" pitchFamily="18" charset="0"/>
                  </a:rPr>
                  <a:t>: </a:t>
                </a:r>
                <a:r>
                  <a:rPr lang="en" altLang="ja-JP" sz="1800" dirty="0">
                    <a:latin typeface="Times New Roman" panose="02020603050405020304" pitchFamily="18" charset="0"/>
                    <a:cs typeface="Times New Roman" panose="02020603050405020304" pitchFamily="18" charset="0"/>
                  </a:rPr>
                  <a:t>Desired RMS delay spread</a:t>
                </a:r>
                <a:endParaRPr lang="en-US" altLang="ja-JP" sz="1800" dirty="0">
                  <a:latin typeface="Times New Roman" panose="02020603050405020304" pitchFamily="18" charset="0"/>
                  <a:cs typeface="Times New Roman" panose="02020603050405020304" pitchFamily="18" charset="0"/>
                </a:endParaRPr>
              </a:p>
              <a:p>
                <a:pPr lvl="2">
                  <a:spcAft>
                    <a:spcPts val="600"/>
                  </a:spcAft>
                </a:pPr>
                <a14:m>
                  <m:oMath xmlns:m="http://schemas.openxmlformats.org/officeDocument/2006/math">
                    <m:sSub>
                      <m:sSubPr>
                        <m:ctrlPr>
                          <a:rPr lang="en-US" altLang="ja-JP" sz="1800" i="1" smtClean="0">
                            <a:latin typeface="Cambria Math" panose="02040503050406030204" pitchFamily="18" charset="0"/>
                          </a:rPr>
                        </m:ctrlPr>
                      </m:sSubPr>
                      <m:e>
                        <m:r>
                          <a:rPr lang="en-US" altLang="ja-JP" sz="1800" i="1" smtClean="0">
                            <a:latin typeface="Cambria Math" panose="02040503050406030204" pitchFamily="18" charset="0"/>
                          </a:rPr>
                          <m:t>𝜏</m:t>
                        </m:r>
                      </m:e>
                      <m:sub>
                        <m:r>
                          <a:rPr lang="en-US" altLang="ja-JP" sz="1800" i="1" smtClean="0">
                            <a:latin typeface="Cambria Math" panose="02040503050406030204" pitchFamily="18" charset="0"/>
                          </a:rPr>
                          <m:t>𝑛</m:t>
                        </m:r>
                        <m:r>
                          <a:rPr lang="en-US" altLang="ja-JP" sz="1800" smtClean="0">
                            <a:latin typeface="Cambria Math" panose="02040503050406030204" pitchFamily="18" charset="0"/>
                          </a:rPr>
                          <m:t>,</m:t>
                        </m:r>
                        <m:r>
                          <m:rPr>
                            <m:sty m:val="p"/>
                          </m:rPr>
                          <a:rPr lang="en-US" altLang="ja-JP" sz="1800" smtClean="0">
                            <a:latin typeface="Cambria Math" panose="02040503050406030204" pitchFamily="18" charset="0"/>
                          </a:rPr>
                          <m:t>scaled</m:t>
                        </m:r>
                      </m:sub>
                    </m:sSub>
                  </m:oMath>
                </a14:m>
                <a:r>
                  <a:rPr lang="en-US" altLang="ja-JP" sz="180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en-US" altLang="ja-JP" sz="1800">
                        <a:latin typeface="Cambria Math" panose="02040503050406030204" pitchFamily="18" charset="0"/>
                      </a:rPr>
                      <m:t>Delay</m:t>
                    </m:r>
                    <m:r>
                      <a:rPr lang="en-US" altLang="ja-JP" sz="1800">
                        <a:latin typeface="Cambria Math" panose="02040503050406030204" pitchFamily="18" charset="0"/>
                      </a:rPr>
                      <m:t> </m:t>
                    </m:r>
                    <m:r>
                      <m:rPr>
                        <m:sty m:val="p"/>
                      </m:rPr>
                      <a:rPr lang="en-US" altLang="ja-JP" sz="1800">
                        <a:latin typeface="Cambria Math" panose="02040503050406030204" pitchFamily="18" charset="0"/>
                      </a:rPr>
                      <m:t>time</m:t>
                    </m:r>
                    <m:r>
                      <a:rPr lang="en-US" altLang="ja-JP" sz="1800">
                        <a:latin typeface="Cambria Math" panose="02040503050406030204" pitchFamily="18" charset="0"/>
                      </a:rPr>
                      <m:t> </m:t>
                    </m:r>
                    <m:r>
                      <m:rPr>
                        <m:sty m:val="p"/>
                      </m:rPr>
                      <a:rPr lang="en-US" altLang="ja-JP" sz="1800">
                        <a:latin typeface="Cambria Math" panose="02040503050406030204" pitchFamily="18" charset="0"/>
                      </a:rPr>
                      <m:t>used</m:t>
                    </m:r>
                    <m:r>
                      <a:rPr lang="en-US" altLang="ja-JP" sz="1800">
                        <a:latin typeface="Cambria Math" panose="02040503050406030204" pitchFamily="18" charset="0"/>
                      </a:rPr>
                      <m:t> </m:t>
                    </m:r>
                    <m:r>
                      <m:rPr>
                        <m:sty m:val="p"/>
                      </m:rPr>
                      <a:rPr lang="en-US" altLang="ja-JP" sz="1800">
                        <a:latin typeface="Cambria Math" panose="02040503050406030204" pitchFamily="18" charset="0"/>
                      </a:rPr>
                      <m:t>for</m:t>
                    </m:r>
                    <m:r>
                      <a:rPr lang="en-US" altLang="ja-JP" sz="1800">
                        <a:latin typeface="Cambria Math" panose="02040503050406030204" pitchFamily="18" charset="0"/>
                      </a:rPr>
                      <m:t> </m:t>
                    </m:r>
                    <m:r>
                      <m:rPr>
                        <m:sty m:val="p"/>
                      </m:rPr>
                      <a:rPr lang="en-US" altLang="ja-JP" sz="1800">
                        <a:latin typeface="Cambria Math" panose="02040503050406030204" pitchFamily="18" charset="0"/>
                      </a:rPr>
                      <m:t>the</m:t>
                    </m:r>
                    <m:r>
                      <a:rPr lang="en-US" altLang="ja-JP" sz="1800" b="0" i="0" smtClean="0">
                        <a:latin typeface="Cambria Math" panose="02040503050406030204" pitchFamily="18" charset="0"/>
                      </a:rPr>
                      <m:t> </m:t>
                    </m:r>
                    <m:r>
                      <m:rPr>
                        <m:nor/>
                      </m:rPr>
                      <a:rPr lang="en" altLang="ja-JP" sz="1800" i="1" dirty="0">
                        <a:latin typeface="Times New Roman" panose="02020603050405020304" pitchFamily="18" charset="0"/>
                        <a:cs typeface="Times New Roman" panose="02020603050405020304" pitchFamily="18" charset="0"/>
                      </a:rPr>
                      <m:t>n</m:t>
                    </m:r>
                    <m:r>
                      <m:rPr>
                        <m:nor/>
                      </m:rPr>
                      <a:rPr lang="en" altLang="ja-JP" sz="1800" dirty="0">
                        <a:latin typeface="Times New Roman" panose="02020603050405020304" pitchFamily="18" charset="0"/>
                        <a:cs typeface="Times New Roman" panose="02020603050405020304" pitchFamily="18" charset="0"/>
                      </a:rPr>
                      <m:t>−</m:t>
                    </m:r>
                    <m:r>
                      <m:rPr>
                        <m:nor/>
                      </m:rPr>
                      <a:rPr lang="en" altLang="ja-JP" sz="1800" dirty="0">
                        <a:latin typeface="Times New Roman" panose="02020603050405020304" pitchFamily="18" charset="0"/>
                        <a:cs typeface="Times New Roman" panose="02020603050405020304" pitchFamily="18" charset="0"/>
                      </a:rPr>
                      <m:t>th</m:t>
                    </m:r>
                    <m:r>
                      <a:rPr lang="en-US" altLang="ja-JP" sz="1800" dirty="0" smtClean="0">
                        <a:latin typeface="Cambria Math" panose="02040503050406030204" pitchFamily="18" charset="0"/>
                        <a:cs typeface="Times New Roman" panose="02020603050405020304" pitchFamily="18" charset="0"/>
                      </a:rPr>
                      <m:t> </m:t>
                    </m:r>
                    <m:r>
                      <m:rPr>
                        <m:sty m:val="p"/>
                      </m:rPr>
                      <a:rPr lang="en-US" altLang="ja-JP" sz="1800">
                        <a:latin typeface="Cambria Math" panose="02040503050406030204" pitchFamily="18" charset="0"/>
                      </a:rPr>
                      <m:t>pa</m:t>
                    </m:r>
                    <m:r>
                      <m:rPr>
                        <m:sty m:val="p"/>
                      </m:rPr>
                      <a:rPr lang="en-US" altLang="ja-JP" sz="1800" b="0" i="0" smtClean="0">
                        <a:latin typeface="Cambria Math" panose="02040503050406030204" pitchFamily="18" charset="0"/>
                      </a:rPr>
                      <m:t>th</m:t>
                    </m:r>
                  </m:oMath>
                </a14:m>
                <a:endParaRPr lang="en-US" altLang="ja-JP" sz="1800" dirty="0">
                  <a:latin typeface="Times New Roman" panose="02020603050405020304" pitchFamily="18" charset="0"/>
                  <a:cs typeface="Times New Roman" panose="02020603050405020304" pitchFamily="18" charset="0"/>
                </a:endParaRPr>
              </a:p>
              <a:p>
                <a:r>
                  <a:rPr lang="en-US" altLang="ja-JP" sz="2000" dirty="0">
                    <a:latin typeface="Times New Roman" panose="02020603050405020304" pitchFamily="18" charset="0"/>
                    <a:cs typeface="Times New Roman" panose="02020603050405020304" pitchFamily="18" charset="0"/>
                  </a:rPr>
                  <a:t>Table 7.7.3-1 in 3GPP TR 38.901 gives an example of a scaling parameter for a very long delay spread of 1000 ns.</a:t>
                </a:r>
              </a:p>
              <a:p>
                <a:r>
                  <a:rPr lang="en-US" altLang="ja-JP" sz="2000" dirty="0">
                    <a:latin typeface="Times New Roman" panose="02020603050405020304" pitchFamily="18" charset="0"/>
                    <a:cs typeface="Times New Roman" panose="02020603050405020304" pitchFamily="18" charset="0"/>
                  </a:rPr>
                  <a:t>The RMS delay spread of the GSMTU is 1.0616 </a:t>
                </a:r>
                <a14:m>
                  <m:oMath xmlns:m="http://schemas.openxmlformats.org/officeDocument/2006/math">
                    <m:r>
                      <a:rPr lang="en-US" altLang="ja-JP" sz="20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20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US" altLang="ja-JP" sz="2000" dirty="0">
                    <a:latin typeface="Times New Roman" panose="02020603050405020304" pitchFamily="18" charset="0"/>
                    <a:cs typeface="Times New Roman" panose="02020603050405020304" pitchFamily="18" charset="0"/>
                  </a:rPr>
                  <a:t>, so this value is reasonable.</a:t>
                </a:r>
              </a:p>
            </p:txBody>
          </p:sp>
        </mc:Choice>
        <mc:Fallback xmlns="">
          <p:sp>
            <p:nvSpPr>
              <p:cNvPr id="9" name="コンテンツ プレースホルダー 2">
                <a:extLst>
                  <a:ext uri="{FF2B5EF4-FFF2-40B4-BE49-F238E27FC236}">
                    <a16:creationId xmlns:a16="http://schemas.microsoft.com/office/drawing/2014/main" id="{6C47847B-F85D-C44B-870B-14668DDFC022}"/>
                  </a:ext>
                </a:extLst>
              </p:cNvPr>
              <p:cNvSpPr txBox="1">
                <a:spLocks noRot="1" noChangeAspect="1" noMove="1" noResize="1" noEditPoints="1" noAdjustHandles="1" noChangeArrowheads="1" noChangeShapeType="1" noTextEdit="1"/>
              </p:cNvSpPr>
              <p:nvPr/>
            </p:nvSpPr>
            <p:spPr>
              <a:xfrm>
                <a:off x="685800" y="1981200"/>
                <a:ext cx="8062664" cy="4114800"/>
              </a:xfrm>
              <a:prstGeom prst="rect">
                <a:avLst/>
              </a:prstGeom>
              <a:blipFill>
                <a:blip r:embed="rId2"/>
                <a:stretch>
                  <a:fillRect l="-787" t="-923" r="-157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186246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C65E64EA-D090-92B5-78F8-19619DBACCD2}"/>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3DB33A37-49DB-517B-969C-499F851639F4}"/>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11</a:t>
            </a:fld>
            <a:endParaRPr lang="en-US" altLang="ja-JP"/>
          </a:p>
        </p:txBody>
      </p:sp>
      <p:sp>
        <p:nvSpPr>
          <p:cNvPr id="5" name="フッター プレースホルダー 4">
            <a:extLst>
              <a:ext uri="{FF2B5EF4-FFF2-40B4-BE49-F238E27FC236}">
                <a16:creationId xmlns:a16="http://schemas.microsoft.com/office/drawing/2014/main" id="{CCA33630-FE33-CEDD-D98C-3E7549B21C03}"/>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3A1F95F9-7C22-FE82-6127-FC45CDD9547B}"/>
              </a:ext>
            </a:extLst>
          </p:cNvPr>
          <p:cNvSpPr>
            <a:spLocks noGrp="1"/>
          </p:cNvSpPr>
          <p:nvPr>
            <p:ph type="title"/>
          </p:nvPr>
        </p:nvSpPr>
        <p:spPr>
          <a:xfrm>
            <a:off x="685800" y="685800"/>
            <a:ext cx="7772400" cy="1066800"/>
          </a:xfrm>
        </p:spPr>
        <p:txBody>
          <a:bodyPr/>
          <a:lstStyle/>
          <a:p>
            <a:r>
              <a:rPr kumimoji="1" lang="en-US" altLang="ja-JP" sz="2800" dirty="0"/>
              <a:t>Scaling parameters for the NLOS environment</a:t>
            </a:r>
            <a:endParaRPr kumimoji="1" lang="ja-JP" altLang="en-US" sz="2800"/>
          </a:p>
        </p:txBody>
      </p:sp>
      <mc:AlternateContent xmlns:mc="http://schemas.openxmlformats.org/markup-compatibility/2006" xmlns:a14="http://schemas.microsoft.com/office/drawing/2010/main">
        <mc:Choice Requires="a14">
          <p:sp>
            <p:nvSpPr>
              <p:cNvPr id="7" name="コンテンツ プレースホルダー 2">
                <a:extLst>
                  <a:ext uri="{FF2B5EF4-FFF2-40B4-BE49-F238E27FC236}">
                    <a16:creationId xmlns:a16="http://schemas.microsoft.com/office/drawing/2014/main" id="{6FDACDA0-7D0B-0629-A61E-71E9DF7616AE}"/>
                  </a:ext>
                </a:extLst>
              </p:cNvPr>
              <p:cNvSpPr txBox="1">
                <a:spLocks/>
              </p:cNvSpPr>
              <p:nvPr/>
            </p:nvSpPr>
            <p:spPr>
              <a:xfrm>
                <a:off x="685800" y="1752600"/>
                <a:ext cx="7772400" cy="434340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 altLang="ja-JP" sz="1600" dirty="0">
                    <a:latin typeface="Times New Roman" panose="02020603050405020304" pitchFamily="18" charset="0"/>
                    <a:cs typeface="Times New Roman" panose="02020603050405020304" pitchFamily="18" charset="0"/>
                  </a:rPr>
                  <a:t>Candidates are TDL-A/B/C</a:t>
                </a:r>
              </a:p>
              <a:p>
                <a:r>
                  <a:rPr lang="en-US" altLang="ja-JP" sz="1600" dirty="0">
                    <a:latin typeface="Times New Roman" panose="02020603050405020304" pitchFamily="18" charset="0"/>
                    <a:cs typeface="Times New Roman" panose="02020603050405020304" pitchFamily="18" charset="0"/>
                  </a:rPr>
                  <a:t>Assuming that the urban environment is similar to that of GSMTU</a:t>
                </a:r>
              </a:p>
              <a:p>
                <a:r>
                  <a:rPr lang="en-US" altLang="ja-JP" sz="1600" dirty="0">
                    <a:latin typeface="Times New Roman" panose="02020603050405020304" pitchFamily="18" charset="0"/>
                    <a:cs typeface="Times New Roman" panose="02020603050405020304" pitchFamily="18" charset="0"/>
                  </a:rPr>
                  <a:t>The RMS delay spread of the GSMTU is 1.0616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endParaRPr lang="en-US" altLang="ja-JP" sz="1600" dirty="0">
                  <a:latin typeface="Times New Roman" panose="02020603050405020304" pitchFamily="18" charset="0"/>
                  <a:cs typeface="Times New Roman" panose="02020603050405020304" pitchFamily="18" charset="0"/>
                </a:endParaRPr>
              </a:p>
              <a:p>
                <a:r>
                  <a:rPr lang="en" altLang="ja-JP" sz="1600" dirty="0">
                    <a:latin typeface="Times New Roman" panose="02020603050405020304" pitchFamily="18" charset="0"/>
                    <a:cs typeface="Times New Roman" panose="02020603050405020304" pitchFamily="18" charset="0"/>
                  </a:rPr>
                  <a:t>When this spread is applied, the maximum delay time of the delayed wave becomes the following:</a:t>
                </a:r>
                <a:endParaRPr lang="en-US" altLang="ja-JP" sz="1600" dirty="0">
                  <a:latin typeface="Times New Roman" panose="02020603050405020304" pitchFamily="18" charset="0"/>
                  <a:cs typeface="Times New Roman" panose="02020603050405020304" pitchFamily="18" charset="0"/>
                </a:endParaRPr>
              </a:p>
              <a:p>
                <a:pPr lvl="1"/>
                <a:r>
                  <a:rPr lang="en" altLang="ja-JP" sz="1600" dirty="0">
                    <a:latin typeface="Times New Roman" panose="02020603050405020304" pitchFamily="18" charset="0"/>
                    <a:cs typeface="Times New Roman" panose="02020603050405020304" pitchFamily="18" charset="0"/>
                  </a:rPr>
                  <a:t>TDL-A</a:t>
                </a:r>
                <a:r>
                  <a:rPr lang="ja-JP" altLang="en" sz="1600">
                    <a:latin typeface="Times New Roman" panose="02020603050405020304" pitchFamily="18" charset="0"/>
                    <a:cs typeface="Times New Roman" panose="02020603050405020304" pitchFamily="18" charset="0"/>
                  </a:rPr>
                  <a:t>：</a:t>
                </a:r>
                <a:r>
                  <a:rPr lang="en" altLang="ja-JP" sz="1600" dirty="0">
                    <a:latin typeface="Times New Roman" panose="02020603050405020304" pitchFamily="18" charset="0"/>
                    <a:cs typeface="Times New Roman" panose="02020603050405020304" pitchFamily="18" charset="0"/>
                  </a:rPr>
                  <a:t>9.6586 * 1.0616 [</a:t>
                </a:r>
                <a14:m>
                  <m:oMath xmlns:m="http://schemas.openxmlformats.org/officeDocument/2006/math">
                    <m:r>
                      <a:rPr lang="en-US" altLang="ja-JP" sz="16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 10.3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a:t>
                </a:r>
              </a:p>
              <a:p>
                <a:pPr lvl="1"/>
                <a:r>
                  <a:rPr lang="en" altLang="ja-JP" sz="1600" dirty="0">
                    <a:latin typeface="Times New Roman" panose="02020603050405020304" pitchFamily="18" charset="0"/>
                    <a:cs typeface="Times New Roman" panose="02020603050405020304" pitchFamily="18" charset="0"/>
                  </a:rPr>
                  <a:t>TDL-B</a:t>
                </a:r>
                <a:r>
                  <a:rPr lang="ja-JP" altLang="en" sz="1600">
                    <a:latin typeface="Times New Roman" panose="02020603050405020304" pitchFamily="18" charset="0"/>
                    <a:cs typeface="Times New Roman" panose="02020603050405020304" pitchFamily="18" charset="0"/>
                  </a:rPr>
                  <a:t>：</a:t>
                </a:r>
                <a:r>
                  <a:rPr lang="en" altLang="ja-JP" sz="1600" dirty="0">
                    <a:latin typeface="Times New Roman" panose="02020603050405020304" pitchFamily="18" charset="0"/>
                    <a:cs typeface="Times New Roman" panose="02020603050405020304" pitchFamily="18" charset="0"/>
                  </a:rPr>
                  <a:t>4.7834 * 1.0616 [</a:t>
                </a:r>
                <a14:m>
                  <m:oMath xmlns:m="http://schemas.openxmlformats.org/officeDocument/2006/math">
                    <m:r>
                      <a:rPr lang="en-US" altLang="ja-JP" sz="16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 5.1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a:t>
                </a:r>
              </a:p>
              <a:p>
                <a:pPr lvl="1"/>
                <a:r>
                  <a:rPr lang="en" altLang="ja-JP" sz="1600" dirty="0">
                    <a:latin typeface="Times New Roman" panose="02020603050405020304" pitchFamily="18" charset="0"/>
                    <a:cs typeface="Times New Roman" panose="02020603050405020304" pitchFamily="18" charset="0"/>
                  </a:rPr>
                  <a:t>TDL-C</a:t>
                </a:r>
                <a:r>
                  <a:rPr lang="ja-JP" altLang="en" sz="1600">
                    <a:latin typeface="Times New Roman" panose="02020603050405020304" pitchFamily="18" charset="0"/>
                    <a:cs typeface="Times New Roman" panose="02020603050405020304" pitchFamily="18" charset="0"/>
                  </a:rPr>
                  <a:t>：</a:t>
                </a:r>
                <a:r>
                  <a:rPr lang="en" altLang="ja-JP" sz="1600" dirty="0">
                    <a:latin typeface="Times New Roman" panose="02020603050405020304" pitchFamily="18" charset="0"/>
                    <a:cs typeface="Times New Roman" panose="02020603050405020304" pitchFamily="18" charset="0"/>
                  </a:rPr>
                  <a:t>8.6523 * 1.0616 [</a:t>
                </a:r>
                <a14:m>
                  <m:oMath xmlns:m="http://schemas.openxmlformats.org/officeDocument/2006/math">
                    <m:r>
                      <a:rPr lang="en-US" altLang="ja-JP" sz="16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 9.2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a:t>
                </a:r>
              </a:p>
              <a:p>
                <a:r>
                  <a:rPr lang="en-US" altLang="ja-JP" sz="1600" dirty="0">
                    <a:latin typeface="Times New Roman" panose="02020603050405020304" pitchFamily="18" charset="0"/>
                    <a:cs typeface="Times New Roman" panose="02020603050405020304" pitchFamily="18" charset="0"/>
                  </a:rPr>
                  <a:t>When 1000 ns is applied, the maximum delay time of the delay wave is as follows.</a:t>
                </a:r>
              </a:p>
              <a:p>
                <a:pPr lvl="1"/>
                <a:r>
                  <a:rPr lang="en" altLang="ja-JP" sz="1600" dirty="0">
                    <a:latin typeface="Times New Roman" panose="02020603050405020304" pitchFamily="18" charset="0"/>
                    <a:cs typeface="Times New Roman" panose="02020603050405020304" pitchFamily="18" charset="0"/>
                  </a:rPr>
                  <a:t>TDL-A</a:t>
                </a:r>
                <a:r>
                  <a:rPr lang="ja-JP" altLang="en" sz="1600">
                    <a:latin typeface="Times New Roman" panose="02020603050405020304" pitchFamily="18" charset="0"/>
                    <a:cs typeface="Times New Roman" panose="02020603050405020304" pitchFamily="18" charset="0"/>
                  </a:rPr>
                  <a:t>：</a:t>
                </a:r>
                <a:r>
                  <a:rPr lang="en" altLang="ja-JP" sz="1600" dirty="0">
                    <a:latin typeface="Times New Roman" panose="02020603050405020304" pitchFamily="18" charset="0"/>
                    <a:cs typeface="Times New Roman" panose="02020603050405020304" pitchFamily="18" charset="0"/>
                  </a:rPr>
                  <a:t>9.6586 * 1 [</a:t>
                </a:r>
                <a14:m>
                  <m:oMath xmlns:m="http://schemas.openxmlformats.org/officeDocument/2006/math">
                    <m:r>
                      <a:rPr lang="en-US" altLang="ja-JP" sz="16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 9.7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a:t>
                </a:r>
              </a:p>
              <a:p>
                <a:pPr lvl="1"/>
                <a:r>
                  <a:rPr lang="en" altLang="ja-JP" sz="1600" dirty="0">
                    <a:latin typeface="Times New Roman" panose="02020603050405020304" pitchFamily="18" charset="0"/>
                    <a:cs typeface="Times New Roman" panose="02020603050405020304" pitchFamily="18" charset="0"/>
                  </a:rPr>
                  <a:t>TDL-B</a:t>
                </a:r>
                <a:r>
                  <a:rPr lang="ja-JP" altLang="en" sz="1600">
                    <a:latin typeface="Times New Roman" panose="02020603050405020304" pitchFamily="18" charset="0"/>
                    <a:cs typeface="Times New Roman" panose="02020603050405020304" pitchFamily="18" charset="0"/>
                  </a:rPr>
                  <a:t>：</a:t>
                </a:r>
                <a:r>
                  <a:rPr lang="en" altLang="ja-JP" sz="1600" dirty="0">
                    <a:latin typeface="Times New Roman" panose="02020603050405020304" pitchFamily="18" charset="0"/>
                    <a:cs typeface="Times New Roman" panose="02020603050405020304" pitchFamily="18" charset="0"/>
                  </a:rPr>
                  <a:t>4.7834 * 1 [</a:t>
                </a:r>
                <a14:m>
                  <m:oMath xmlns:m="http://schemas.openxmlformats.org/officeDocument/2006/math">
                    <m:r>
                      <a:rPr lang="en-US" altLang="ja-JP" sz="16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 4.8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a:t>
                </a:r>
              </a:p>
              <a:p>
                <a:pPr lvl="1"/>
                <a:r>
                  <a:rPr lang="en" altLang="ja-JP" sz="1600" dirty="0">
                    <a:latin typeface="Times New Roman" panose="02020603050405020304" pitchFamily="18" charset="0"/>
                    <a:cs typeface="Times New Roman" panose="02020603050405020304" pitchFamily="18" charset="0"/>
                  </a:rPr>
                  <a:t>TDL-C</a:t>
                </a:r>
                <a:r>
                  <a:rPr lang="ja-JP" altLang="en" sz="1600">
                    <a:latin typeface="Times New Roman" panose="02020603050405020304" pitchFamily="18" charset="0"/>
                    <a:cs typeface="Times New Roman" panose="02020603050405020304" pitchFamily="18" charset="0"/>
                  </a:rPr>
                  <a:t>：</a:t>
                </a:r>
                <a:r>
                  <a:rPr lang="en" altLang="ja-JP" sz="1600" dirty="0">
                    <a:latin typeface="Times New Roman" panose="02020603050405020304" pitchFamily="18" charset="0"/>
                    <a:cs typeface="Times New Roman" panose="02020603050405020304" pitchFamily="18" charset="0"/>
                  </a:rPr>
                  <a:t>8.6523 * 1 [</a:t>
                </a:r>
                <a14:m>
                  <m:oMath xmlns:m="http://schemas.openxmlformats.org/officeDocument/2006/math">
                    <m:r>
                      <a:rPr lang="en-US" altLang="ja-JP" sz="16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 8.7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a:t>
                </a:r>
              </a:p>
              <a:p>
                <a:r>
                  <a:rPr lang="en" altLang="ja-JP" sz="1600" dirty="0">
                    <a:latin typeface="Times New Roman" panose="02020603050405020304" pitchFamily="18" charset="0"/>
                    <a:cs typeface="Times New Roman" panose="02020603050405020304" pitchFamily="18" charset="0"/>
                  </a:rPr>
                  <a:t>Considering that the maximum delay time of the GSMTU is 4.8 </a:t>
                </a:r>
                <a14:m>
                  <m:oMath xmlns:m="http://schemas.openxmlformats.org/officeDocument/2006/math">
                    <m:r>
                      <a:rPr lang="en-US" altLang="ja-JP" sz="16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TDL-B is considered to be appropriate, and a scaling parameter of 1000 n</a:t>
                </a:r>
                <a14:m>
                  <m:oMath xmlns:m="http://schemas.openxmlformats.org/officeDocument/2006/math">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600" dirty="0">
                    <a:latin typeface="Times New Roman" panose="02020603050405020304" pitchFamily="18" charset="0"/>
                    <a:cs typeface="Times New Roman" panose="02020603050405020304" pitchFamily="18" charset="0"/>
                  </a:rPr>
                  <a:t> is considered to be appropriate</a:t>
                </a:r>
              </a:p>
              <a:p>
                <a:r>
                  <a:rPr lang="en-US" altLang="ja-JP" sz="1600" dirty="0">
                    <a:latin typeface="Times New Roman" panose="02020603050405020304" pitchFamily="18" charset="0"/>
                    <a:cs typeface="Times New Roman" panose="02020603050405020304" pitchFamily="18" charset="0"/>
                  </a:rPr>
                  <a:t>Each path is generated using independent Rayleigh fading from other paths.</a:t>
                </a:r>
              </a:p>
              <a:p>
                <a:pPr marL="457200" lvl="1" indent="0">
                  <a:buFontTx/>
                  <a:buNone/>
                </a:pPr>
                <a:endParaRPr lang="ja-JP" altLang="en-US" sz="2000"/>
              </a:p>
            </p:txBody>
          </p:sp>
        </mc:Choice>
        <mc:Fallback xmlns="">
          <p:sp>
            <p:nvSpPr>
              <p:cNvPr id="7" name="コンテンツ プレースホルダー 2">
                <a:extLst>
                  <a:ext uri="{FF2B5EF4-FFF2-40B4-BE49-F238E27FC236}">
                    <a16:creationId xmlns:a16="http://schemas.microsoft.com/office/drawing/2014/main" id="{6FDACDA0-7D0B-0629-A61E-71E9DF7616AE}"/>
                  </a:ext>
                </a:extLst>
              </p:cNvPr>
              <p:cNvSpPr txBox="1">
                <a:spLocks noRot="1" noChangeAspect="1" noMove="1" noResize="1" noEditPoints="1" noAdjustHandles="1" noChangeArrowheads="1" noChangeShapeType="1" noTextEdit="1"/>
              </p:cNvSpPr>
              <p:nvPr/>
            </p:nvSpPr>
            <p:spPr>
              <a:xfrm>
                <a:off x="685800" y="1752600"/>
                <a:ext cx="7772400" cy="4343400"/>
              </a:xfrm>
              <a:prstGeom prst="rect">
                <a:avLst/>
              </a:prstGeom>
              <a:blipFill>
                <a:blip r:embed="rId2"/>
                <a:stretch>
                  <a:fillRect l="-489" t="-583" b="-728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1286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49ABF402-F80B-FC86-7949-2D6EAA4EA7A2}"/>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0E38FE7A-4636-BDDD-ED29-CC612E543612}"/>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12</a:t>
            </a:fld>
            <a:endParaRPr lang="en-US" altLang="ja-JP"/>
          </a:p>
        </p:txBody>
      </p:sp>
      <p:sp>
        <p:nvSpPr>
          <p:cNvPr id="5" name="フッター プレースホルダー 4">
            <a:extLst>
              <a:ext uri="{FF2B5EF4-FFF2-40B4-BE49-F238E27FC236}">
                <a16:creationId xmlns:a16="http://schemas.microsoft.com/office/drawing/2014/main" id="{A312E73A-92D7-330C-515E-CADF625CFDF4}"/>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タイトル 1">
            <a:extLst>
              <a:ext uri="{FF2B5EF4-FFF2-40B4-BE49-F238E27FC236}">
                <a16:creationId xmlns:a16="http://schemas.microsoft.com/office/drawing/2014/main" id="{8568C92D-1BD6-1F7F-868C-64E5F4D2BBDB}"/>
              </a:ext>
            </a:extLst>
          </p:cNvPr>
          <p:cNvSpPr>
            <a:spLocks noGrp="1"/>
          </p:cNvSpPr>
          <p:nvPr>
            <p:ph type="title"/>
          </p:nvPr>
        </p:nvSpPr>
        <p:spPr>
          <a:xfrm>
            <a:off x="685800" y="685800"/>
            <a:ext cx="7772400" cy="1066800"/>
          </a:xfrm>
        </p:spPr>
        <p:txBody>
          <a:bodyPr/>
          <a:lstStyle/>
          <a:p>
            <a:r>
              <a:rPr kumimoji="1" lang="en-US" altLang="ja-JP" sz="2800" dirty="0"/>
              <a:t>Scaling parameters for the LOS environment</a:t>
            </a:r>
            <a:endParaRPr kumimoji="1" lang="ja-JP" altLang="en-US" sz="2800"/>
          </a:p>
        </p:txBody>
      </p:sp>
      <mc:AlternateContent xmlns:mc="http://schemas.openxmlformats.org/markup-compatibility/2006" xmlns:a14="http://schemas.microsoft.com/office/drawing/2010/main">
        <mc:Choice Requires="a14">
          <p:sp>
            <p:nvSpPr>
              <p:cNvPr id="8" name="コンテンツ プレースホルダー 2">
                <a:extLst>
                  <a:ext uri="{FF2B5EF4-FFF2-40B4-BE49-F238E27FC236}">
                    <a16:creationId xmlns:a16="http://schemas.microsoft.com/office/drawing/2014/main" id="{B1814F6D-1613-5DF3-DA9C-4F07E1BBA475}"/>
                  </a:ext>
                </a:extLst>
              </p:cNvPr>
              <p:cNvSpPr txBox="1">
                <a:spLocks/>
              </p:cNvSpPr>
              <p:nvPr/>
            </p:nvSpPr>
            <p:spPr>
              <a:xfrm>
                <a:off x="685800" y="1752600"/>
                <a:ext cx="7772400" cy="434340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 altLang="ja-JP" sz="1600" dirty="0">
                    <a:latin typeface="Times New Roman" panose="02020603050405020304" pitchFamily="18" charset="0"/>
                    <a:cs typeface="Times New Roman" panose="02020603050405020304" pitchFamily="18" charset="0"/>
                  </a:rPr>
                  <a:t>Candidates are TDL-D/E</a:t>
                </a:r>
              </a:p>
              <a:p>
                <a:r>
                  <a:rPr lang="en-US" altLang="ja-JP" sz="1600" dirty="0">
                    <a:latin typeface="Times New Roman" panose="02020603050405020304" pitchFamily="18" charset="0"/>
                    <a:cs typeface="Times New Roman" panose="02020603050405020304" pitchFamily="18" charset="0"/>
                  </a:rPr>
                  <a:t>Assuming that the urban environment is similar to that of GSMTU</a:t>
                </a:r>
              </a:p>
              <a:p>
                <a:r>
                  <a:rPr lang="en-US" altLang="ja-JP" sz="1600" dirty="0">
                    <a:latin typeface="Times New Roman" panose="02020603050405020304" pitchFamily="18" charset="0"/>
                    <a:cs typeface="Times New Roman" panose="02020603050405020304" pitchFamily="18" charset="0"/>
                  </a:rPr>
                  <a:t>The RMS delay spread of the GSMTU is 1.0616 </a:t>
                </a:r>
                <a14:m>
                  <m:oMath xmlns:m="http://schemas.openxmlformats.org/officeDocument/2006/math">
                    <m:r>
                      <a:rPr lang="en-US" altLang="ja-JP" sz="16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600" dirty="0" smtClean="0">
                        <a:latin typeface="Cambria Math" panose="02040503050406030204" pitchFamily="18" charset="0"/>
                        <a:ea typeface="Cambria Math" panose="02040503050406030204" pitchFamily="18" charset="0"/>
                        <a:cs typeface="Times New Roman" panose="02020603050405020304" pitchFamily="18" charset="0"/>
                      </a:rPr>
                      <m:t>s</m:t>
                    </m:r>
                  </m:oMath>
                </a14:m>
                <a:endParaRPr lang="en-US" altLang="ja-JP" sz="1600" dirty="0">
                  <a:latin typeface="Times New Roman" panose="02020603050405020304" pitchFamily="18" charset="0"/>
                  <a:cs typeface="Times New Roman" panose="02020603050405020304" pitchFamily="18" charset="0"/>
                </a:endParaRPr>
              </a:p>
              <a:p>
                <a:r>
                  <a:rPr lang="en" altLang="ja-JP" sz="1600" dirty="0">
                    <a:latin typeface="Times New Roman" panose="02020603050405020304" pitchFamily="18" charset="0"/>
                    <a:cs typeface="Times New Roman" panose="02020603050405020304" pitchFamily="18" charset="0"/>
                  </a:rPr>
                  <a:t>When this spread is applied, the maximum delay time of the delayed wave becomes the following:</a:t>
                </a:r>
                <a:endParaRPr lang="en-US" altLang="ja-JP" sz="1600" dirty="0">
                  <a:latin typeface="Times New Roman" panose="02020603050405020304" pitchFamily="18" charset="0"/>
                  <a:cs typeface="Times New Roman" panose="02020603050405020304" pitchFamily="18" charset="0"/>
                </a:endParaRPr>
              </a:p>
              <a:p>
                <a:pPr lvl="1"/>
                <a:r>
                  <a:rPr lang="en" altLang="ja-JP" sz="1400" dirty="0">
                    <a:latin typeface="Times New Roman" panose="02020603050405020304" pitchFamily="18" charset="0"/>
                    <a:cs typeface="Times New Roman" panose="02020603050405020304" pitchFamily="18" charset="0"/>
                  </a:rPr>
                  <a:t>TDL-D</a:t>
                </a:r>
                <a:r>
                  <a:rPr lang="ja-JP" altLang="en" sz="1400">
                    <a:latin typeface="Times New Roman" panose="02020603050405020304" pitchFamily="18" charset="0"/>
                    <a:cs typeface="Times New Roman" panose="02020603050405020304" pitchFamily="18" charset="0"/>
                  </a:rPr>
                  <a:t>：</a:t>
                </a:r>
                <a:r>
                  <a:rPr lang="en-US" altLang="ja-JP" sz="1400" dirty="0">
                    <a:latin typeface="Times New Roman" panose="02020603050405020304" pitchFamily="18" charset="0"/>
                    <a:cs typeface="Times New Roman" panose="02020603050405020304" pitchFamily="18" charset="0"/>
                  </a:rPr>
                  <a:t>12.525 * 1.0616 [</a:t>
                </a:r>
                <a14:m>
                  <m:oMath xmlns:m="http://schemas.openxmlformats.org/officeDocument/2006/math">
                    <m:r>
                      <a:rPr lang="en-US" altLang="ja-JP" sz="14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US" altLang="ja-JP" sz="1400" dirty="0">
                    <a:latin typeface="Times New Roman" panose="02020603050405020304" pitchFamily="18" charset="0"/>
                    <a:cs typeface="Times New Roman" panose="02020603050405020304" pitchFamily="18" charset="0"/>
                  </a:rPr>
                  <a:t>] = </a:t>
                </a:r>
                <a:r>
                  <a:rPr lang="en" altLang="ja-JP" sz="1400" dirty="0">
                    <a:latin typeface="Times New Roman" panose="02020603050405020304" pitchFamily="18" charset="0"/>
                    <a:cs typeface="Times New Roman" panose="02020603050405020304" pitchFamily="18" charset="0"/>
                  </a:rPr>
                  <a:t>13.3 [</a:t>
                </a:r>
                <a14:m>
                  <m:oMath xmlns:m="http://schemas.openxmlformats.org/officeDocument/2006/math">
                    <m:r>
                      <a:rPr lang="en-US" altLang="ja-JP" sz="14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400" dirty="0">
                    <a:latin typeface="Times New Roman" panose="02020603050405020304" pitchFamily="18" charset="0"/>
                    <a:cs typeface="Times New Roman" panose="02020603050405020304" pitchFamily="18" charset="0"/>
                  </a:rPr>
                  <a:t>]</a:t>
                </a:r>
              </a:p>
              <a:p>
                <a:pPr lvl="1"/>
                <a:r>
                  <a:rPr lang="en" altLang="ja-JP" sz="1400" dirty="0">
                    <a:latin typeface="Times New Roman" panose="02020603050405020304" pitchFamily="18" charset="0"/>
                    <a:cs typeface="Times New Roman" panose="02020603050405020304" pitchFamily="18" charset="0"/>
                  </a:rPr>
                  <a:t>TDL-E</a:t>
                </a:r>
                <a:r>
                  <a:rPr lang="ja-JP" altLang="en" sz="1400">
                    <a:latin typeface="Times New Roman" panose="02020603050405020304" pitchFamily="18" charset="0"/>
                    <a:cs typeface="Times New Roman" panose="02020603050405020304" pitchFamily="18" charset="0"/>
                  </a:rPr>
                  <a:t>：</a:t>
                </a:r>
                <a:r>
                  <a:rPr lang="en" altLang="ja-JP" sz="1400" dirty="0">
                    <a:latin typeface="Times New Roman" panose="02020603050405020304" pitchFamily="18" charset="0"/>
                    <a:cs typeface="Times New Roman" panose="02020603050405020304" pitchFamily="18" charset="0"/>
                  </a:rPr>
                  <a:t>20.6519 * 1.0616 [</a:t>
                </a:r>
                <a14:m>
                  <m:oMath xmlns:m="http://schemas.openxmlformats.org/officeDocument/2006/math">
                    <m:r>
                      <a:rPr lang="en-US" altLang="ja-JP" sz="14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400" dirty="0">
                    <a:latin typeface="Times New Roman" panose="02020603050405020304" pitchFamily="18" charset="0"/>
                    <a:cs typeface="Times New Roman" panose="02020603050405020304" pitchFamily="18" charset="0"/>
                  </a:rPr>
                  <a:t>] = 21.9 [</a:t>
                </a:r>
                <a14:m>
                  <m:oMath xmlns:m="http://schemas.openxmlformats.org/officeDocument/2006/math">
                    <m:r>
                      <a:rPr lang="en-US" altLang="ja-JP" sz="14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400" dirty="0">
                    <a:latin typeface="Times New Roman" panose="02020603050405020304" pitchFamily="18" charset="0"/>
                    <a:cs typeface="Times New Roman" panose="02020603050405020304" pitchFamily="18" charset="0"/>
                  </a:rPr>
                  <a:t>]</a:t>
                </a:r>
              </a:p>
              <a:p>
                <a:r>
                  <a:rPr lang="en-US" altLang="ja-JP" sz="1600" dirty="0">
                    <a:latin typeface="Times New Roman" panose="02020603050405020304" pitchFamily="18" charset="0"/>
                    <a:cs typeface="Times New Roman" panose="02020603050405020304" pitchFamily="18" charset="0"/>
                  </a:rPr>
                  <a:t>When 1000 ns is applied, the maximum delay time of the delay wave is as follows.</a:t>
                </a:r>
              </a:p>
              <a:p>
                <a:pPr lvl="1"/>
                <a:r>
                  <a:rPr lang="en" altLang="ja-JP" sz="1400" dirty="0">
                    <a:latin typeface="Times New Roman" panose="02020603050405020304" pitchFamily="18" charset="0"/>
                    <a:cs typeface="Times New Roman" panose="02020603050405020304" pitchFamily="18" charset="0"/>
                  </a:rPr>
                  <a:t>TDL-D</a:t>
                </a:r>
                <a:r>
                  <a:rPr lang="ja-JP" altLang="en" sz="1400">
                    <a:latin typeface="Times New Roman" panose="02020603050405020304" pitchFamily="18" charset="0"/>
                    <a:cs typeface="Times New Roman" panose="02020603050405020304" pitchFamily="18" charset="0"/>
                  </a:rPr>
                  <a:t>：</a:t>
                </a:r>
                <a:r>
                  <a:rPr lang="en-US" altLang="ja-JP" sz="1400" dirty="0">
                    <a:latin typeface="Times New Roman" panose="02020603050405020304" pitchFamily="18" charset="0"/>
                    <a:cs typeface="Times New Roman" panose="02020603050405020304" pitchFamily="18" charset="0"/>
                  </a:rPr>
                  <a:t>12.525 * 1 [</a:t>
                </a:r>
                <a14:m>
                  <m:oMath xmlns:m="http://schemas.openxmlformats.org/officeDocument/2006/math">
                    <m:r>
                      <a:rPr lang="en-US" altLang="ja-JP" sz="14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US" altLang="ja-JP" sz="1400" dirty="0">
                    <a:latin typeface="Times New Roman" panose="02020603050405020304" pitchFamily="18" charset="0"/>
                    <a:cs typeface="Times New Roman" panose="02020603050405020304" pitchFamily="18" charset="0"/>
                  </a:rPr>
                  <a:t>] = </a:t>
                </a:r>
                <a:r>
                  <a:rPr lang="en" altLang="ja-JP" sz="1400" dirty="0">
                    <a:latin typeface="Times New Roman" panose="02020603050405020304" pitchFamily="18" charset="0"/>
                    <a:cs typeface="Times New Roman" panose="02020603050405020304" pitchFamily="18" charset="0"/>
                  </a:rPr>
                  <a:t>12.5 [</a:t>
                </a:r>
                <a14:m>
                  <m:oMath xmlns:m="http://schemas.openxmlformats.org/officeDocument/2006/math">
                    <m:r>
                      <a:rPr lang="en-US" altLang="ja-JP" sz="14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400" dirty="0">
                    <a:latin typeface="Times New Roman" panose="02020603050405020304" pitchFamily="18" charset="0"/>
                    <a:cs typeface="Times New Roman" panose="02020603050405020304" pitchFamily="18" charset="0"/>
                  </a:rPr>
                  <a:t>]</a:t>
                </a:r>
              </a:p>
              <a:p>
                <a:pPr lvl="1"/>
                <a:r>
                  <a:rPr lang="en" altLang="ja-JP" sz="1400" dirty="0">
                    <a:latin typeface="Times New Roman" panose="02020603050405020304" pitchFamily="18" charset="0"/>
                    <a:cs typeface="Times New Roman" panose="02020603050405020304" pitchFamily="18" charset="0"/>
                  </a:rPr>
                  <a:t>TDL-E</a:t>
                </a:r>
                <a:r>
                  <a:rPr lang="ja-JP" altLang="en" sz="1400">
                    <a:latin typeface="Times New Roman" panose="02020603050405020304" pitchFamily="18" charset="0"/>
                    <a:cs typeface="Times New Roman" panose="02020603050405020304" pitchFamily="18" charset="0"/>
                  </a:rPr>
                  <a:t>：</a:t>
                </a:r>
                <a:r>
                  <a:rPr lang="en" altLang="ja-JP" sz="1400" dirty="0">
                    <a:latin typeface="Times New Roman" panose="02020603050405020304" pitchFamily="18" charset="0"/>
                    <a:cs typeface="Times New Roman" panose="02020603050405020304" pitchFamily="18" charset="0"/>
                  </a:rPr>
                  <a:t>20.6519 * 1 [</a:t>
                </a:r>
                <a14:m>
                  <m:oMath xmlns:m="http://schemas.openxmlformats.org/officeDocument/2006/math">
                    <m:r>
                      <a:rPr lang="en-US" altLang="ja-JP" sz="1400" i="1" dirty="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400" dirty="0">
                    <a:latin typeface="Times New Roman" panose="02020603050405020304" pitchFamily="18" charset="0"/>
                    <a:cs typeface="Times New Roman" panose="02020603050405020304" pitchFamily="18" charset="0"/>
                  </a:rPr>
                  <a:t>] = 20.7 [</a:t>
                </a:r>
                <a14:m>
                  <m:oMath xmlns:m="http://schemas.openxmlformats.org/officeDocument/2006/math">
                    <m:r>
                      <a:rPr lang="en-US" altLang="ja-JP" sz="14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1400" dirty="0">
                    <a:latin typeface="Times New Roman" panose="02020603050405020304" pitchFamily="18" charset="0"/>
                    <a:cs typeface="Times New Roman" panose="02020603050405020304" pitchFamily="18" charset="0"/>
                  </a:rPr>
                  <a:t>]</a:t>
                </a:r>
              </a:p>
              <a:p>
                <a:r>
                  <a:rPr lang="en" altLang="ja-JP" sz="1600" dirty="0">
                    <a:latin typeface="Times New Roman" panose="02020603050405020304" pitchFamily="18" charset="0"/>
                    <a:cs typeface="Times New Roman" panose="02020603050405020304" pitchFamily="18" charset="0"/>
                  </a:rPr>
                  <a:t>Considering that the maximum delay time of the GSMTU is 4.8 us, TDL-D is considered to be appropriate, and a scaling parameter of 1000 ns is considered to be appropriate</a:t>
                </a:r>
                <a:endParaRPr lang="en-US" altLang="ja-JP" sz="1600" dirty="0">
                  <a:latin typeface="Times New Roman" panose="02020603050405020304" pitchFamily="18" charset="0"/>
                  <a:cs typeface="Times New Roman" panose="02020603050405020304" pitchFamily="18" charset="0"/>
                </a:endParaRPr>
              </a:p>
              <a:p>
                <a:r>
                  <a:rPr lang="en-US" altLang="ja-JP" sz="1600" dirty="0">
                    <a:latin typeface="Times New Roman" panose="02020603050405020304" pitchFamily="18" charset="0"/>
                    <a:cs typeface="Times New Roman" panose="02020603050405020304" pitchFamily="18" charset="0"/>
                  </a:rPr>
                  <a:t>Path 1 should be generated using Rician fading, and the second and subsequent paths should be generated using independent Rayleigh fading.</a:t>
                </a:r>
              </a:p>
              <a:p>
                <a:endParaRPr lang="en-US" altLang="ja-JP" sz="1600" dirty="0">
                  <a:latin typeface="Times New Roman" panose="02020603050405020304" pitchFamily="18" charset="0"/>
                  <a:cs typeface="Times New Roman" panose="02020603050405020304" pitchFamily="18" charset="0"/>
                </a:endParaRPr>
              </a:p>
              <a:p>
                <a:pPr marL="457200" lvl="1" indent="0">
                  <a:buFontTx/>
                  <a:buNone/>
                </a:pPr>
                <a:endParaRPr lang="ja-JP" altLang="en-US" sz="2000"/>
              </a:p>
            </p:txBody>
          </p:sp>
        </mc:Choice>
        <mc:Fallback xmlns="">
          <p:sp>
            <p:nvSpPr>
              <p:cNvPr id="8" name="コンテンツ プレースホルダー 2">
                <a:extLst>
                  <a:ext uri="{FF2B5EF4-FFF2-40B4-BE49-F238E27FC236}">
                    <a16:creationId xmlns:a16="http://schemas.microsoft.com/office/drawing/2014/main" id="{B1814F6D-1613-5DF3-DA9C-4F07E1BBA475}"/>
                  </a:ext>
                </a:extLst>
              </p:cNvPr>
              <p:cNvSpPr txBox="1">
                <a:spLocks noRot="1" noChangeAspect="1" noMove="1" noResize="1" noEditPoints="1" noAdjustHandles="1" noChangeArrowheads="1" noChangeShapeType="1" noTextEdit="1"/>
              </p:cNvSpPr>
              <p:nvPr/>
            </p:nvSpPr>
            <p:spPr>
              <a:xfrm>
                <a:off x="685800" y="1752600"/>
                <a:ext cx="7772400" cy="4343400"/>
              </a:xfrm>
              <a:prstGeom prst="rect">
                <a:avLst/>
              </a:prstGeom>
              <a:blipFill>
                <a:blip r:embed="rId2"/>
                <a:stretch>
                  <a:fillRect l="-489" t="-58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741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a:t>Nov. 2024</a:t>
            </a:r>
            <a:endParaRPr lang="en-US" altLang="ja-JP" dirty="0"/>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Channel</a:t>
            </a:r>
            <a:r>
              <a:rPr lang="ja-JP" altLang="en-US" sz="3600" b="1">
                <a:latin typeface="Times New Roman" panose="02020603050405020304" pitchFamily="18" charset="0"/>
                <a:cs typeface="Times New Roman" panose="02020603050405020304" pitchFamily="18" charset="0"/>
              </a:rPr>
              <a:t> </a:t>
            </a:r>
            <a:r>
              <a:rPr lang="en-US" altLang="ja-JP" sz="3600" b="1" dirty="0">
                <a:latin typeface="Times New Roman" panose="02020603050405020304" pitchFamily="18" charset="0"/>
                <a:cs typeface="Times New Roman" panose="02020603050405020304" pitchFamily="18" charset="0"/>
              </a:rPr>
              <a:t>Model for Evaluation of Transmission Characteristics of IEEE 802.15.4ad PHY</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11, 2024</a:t>
            </a:r>
          </a:p>
          <a:p>
            <a:r>
              <a:rPr lang="en-US" altLang="ja-JP" sz="3200" dirty="0">
                <a:latin typeface="+mj-lt"/>
              </a:rPr>
              <a:t>Hiroshi Harada and Shota Mori</a:t>
            </a:r>
            <a:endParaRPr lang="ja-JP" altLang="ja-JP" sz="32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AE3921DF-FECC-1F80-EEDF-4595C243AF50}"/>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98C4EC90-8CA6-0424-8A85-1D023E29FBE1}"/>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3</a:t>
            </a:fld>
            <a:endParaRPr lang="en-US" altLang="ja-JP"/>
          </a:p>
        </p:txBody>
      </p:sp>
      <p:sp>
        <p:nvSpPr>
          <p:cNvPr id="5" name="フッター プレースホルダー 4">
            <a:extLst>
              <a:ext uri="{FF2B5EF4-FFF2-40B4-BE49-F238E27FC236}">
                <a16:creationId xmlns:a16="http://schemas.microsoft.com/office/drawing/2014/main" id="{302F7AE1-DFDA-182B-CE2D-A9E22EDEEB46}"/>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37497ED4-EFAE-5C7F-2396-81D33252E90F}"/>
              </a:ext>
            </a:extLst>
          </p:cNvPr>
          <p:cNvSpPr>
            <a:spLocks noGrp="1"/>
          </p:cNvSpPr>
          <p:nvPr>
            <p:ph type="title"/>
          </p:nvPr>
        </p:nvSpPr>
        <p:spPr>
          <a:xfrm>
            <a:off x="685800" y="685800"/>
            <a:ext cx="7772400" cy="1066800"/>
          </a:xfrm>
        </p:spPr>
        <p:txBody>
          <a:bodyPr/>
          <a:lstStyle/>
          <a:p>
            <a:r>
              <a:rPr kumimoji="1" lang="en-US" altLang="ja-JP" dirty="0"/>
              <a:t>Background</a:t>
            </a:r>
            <a:endParaRPr kumimoji="1" lang="ja-JP" altLang="en-US"/>
          </a:p>
        </p:txBody>
      </p:sp>
      <p:sp>
        <p:nvSpPr>
          <p:cNvPr id="7" name="コンテンツ プレースホルダー 2">
            <a:extLst>
              <a:ext uri="{FF2B5EF4-FFF2-40B4-BE49-F238E27FC236}">
                <a16:creationId xmlns:a16="http://schemas.microsoft.com/office/drawing/2014/main" id="{34FDB3A9-AF70-B5A7-C1CF-112B06864CEC}"/>
              </a:ext>
            </a:extLst>
          </p:cNvPr>
          <p:cNvSpPr txBox="1">
            <a:spLocks/>
          </p:cNvSpPr>
          <p:nvPr/>
        </p:nvSpPr>
        <p:spPr>
          <a:xfrm>
            <a:off x="685800" y="1981200"/>
            <a:ext cx="7772400" cy="432812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1800" dirty="0">
                <a:latin typeface="Times New Roman" panose="02020603050405020304" pitchFamily="18" charset="0"/>
                <a:ea typeface="+mj-ea"/>
                <a:cs typeface="Times New Roman" panose="02020603050405020304" pitchFamily="18" charset="0"/>
              </a:rPr>
              <a:t>In IEEE 802.15.4ad, the group are considering channel models in order to perform simulations for various propagation environments.</a:t>
            </a:r>
          </a:p>
          <a:p>
            <a:r>
              <a:rPr lang="en" altLang="ja-JP" sz="1800" dirty="0">
                <a:latin typeface="Times New Roman" panose="02020603050405020304" pitchFamily="18" charset="0"/>
                <a:ea typeface="+mj-ea"/>
                <a:cs typeface="Times New Roman" panose="02020603050405020304" pitchFamily="18" charset="0"/>
              </a:rPr>
              <a:t>The following channel model is proposed for use in #290</a:t>
            </a:r>
          </a:p>
          <a:p>
            <a:pPr lvl="1"/>
            <a:r>
              <a:rPr lang="en-US" altLang="ja-JP" sz="1400" dirty="0">
                <a:latin typeface="Times New Roman" panose="02020603050405020304" pitchFamily="18" charset="0"/>
                <a:ea typeface="MS PMincho" panose="02020600040205080304" pitchFamily="18" charset="-128"/>
                <a:cs typeface="Times New Roman" panose="02020603050405020304" pitchFamily="18" charset="0"/>
              </a:rPr>
              <a:t>For use cases that use frequencies below 500MHz band</a:t>
            </a:r>
          </a:p>
          <a:p>
            <a:pPr lvl="2"/>
            <a:r>
              <a:rPr lang="en-US" altLang="ja-JP" sz="1400" dirty="0">
                <a:latin typeface="Times New Roman" panose="02020603050405020304" pitchFamily="18" charset="0"/>
                <a:ea typeface="MS PMincho" panose="02020600040205080304" pitchFamily="18" charset="-128"/>
                <a:cs typeface="Times New Roman" panose="02020603050405020304" pitchFamily="18" charset="0"/>
              </a:rPr>
              <a:t>Urban Area: Typical Urban Channel model as defined in COST 207</a:t>
            </a:r>
            <a:r>
              <a:rPr lang="ja-JP" altLang="en-US" sz="1400">
                <a:latin typeface="Times New Roman" panose="02020603050405020304" pitchFamily="18" charset="0"/>
                <a:ea typeface="MS PMincho" panose="02020600040205080304" pitchFamily="18" charset="-128"/>
                <a:cs typeface="Times New Roman" panose="02020603050405020304" pitchFamily="18" charset="0"/>
              </a:rPr>
              <a:t>　（</a:t>
            </a:r>
            <a:r>
              <a:rPr lang="en" altLang="ja-JP" sz="1400" dirty="0">
                <a:latin typeface="Times New Roman" panose="02020603050405020304" pitchFamily="18" charset="0"/>
                <a:ea typeface="MS PMincho" panose="02020600040205080304" pitchFamily="18" charset="-128"/>
                <a:cs typeface="Times New Roman" panose="02020603050405020304" pitchFamily="18" charset="0"/>
              </a:rPr>
              <a:t>Hereafter called TU model</a:t>
            </a:r>
            <a:r>
              <a:rPr lang="ja-JP" altLang="en" sz="1400">
                <a:latin typeface="Times New Roman" panose="02020603050405020304" pitchFamily="18" charset="0"/>
                <a:ea typeface="MS PMincho" panose="02020600040205080304" pitchFamily="18" charset="-128"/>
                <a:cs typeface="Times New Roman" panose="02020603050405020304" pitchFamily="18" charset="0"/>
              </a:rPr>
              <a:t>）</a:t>
            </a:r>
            <a:endParaRPr lang="en-US" altLang="ja-JP" sz="1400" dirty="0">
              <a:latin typeface="Times New Roman" panose="02020603050405020304" pitchFamily="18" charset="0"/>
              <a:ea typeface="MS PMincho" panose="02020600040205080304" pitchFamily="18" charset="-128"/>
              <a:cs typeface="Times New Roman" panose="02020603050405020304" pitchFamily="18" charset="0"/>
            </a:endParaRPr>
          </a:p>
          <a:p>
            <a:pPr lvl="2"/>
            <a:r>
              <a:rPr lang="en-US" altLang="ja-JP" sz="1400" dirty="0">
                <a:latin typeface="Times New Roman" panose="02020603050405020304" pitchFamily="18" charset="0"/>
                <a:ea typeface="MS PMincho" panose="02020600040205080304" pitchFamily="18" charset="-128"/>
                <a:cs typeface="Times New Roman" panose="02020603050405020304" pitchFamily="18" charset="0"/>
              </a:rPr>
              <a:t>Rural Area: IEEE</a:t>
            </a:r>
            <a:r>
              <a:rPr lang="ja-JP" altLang="en-US" sz="1400">
                <a:latin typeface="Times New Roman" panose="02020603050405020304" pitchFamily="18" charset="0"/>
                <a:ea typeface="MS PMincho" panose="02020600040205080304" pitchFamily="18" charset="-128"/>
                <a:cs typeface="Times New Roman" panose="02020603050405020304" pitchFamily="18" charset="0"/>
              </a:rPr>
              <a:t> </a:t>
            </a:r>
            <a:r>
              <a:rPr lang="en-US" altLang="ja-JP" sz="1400" dirty="0">
                <a:latin typeface="Times New Roman" panose="02020603050405020304" pitchFamily="18" charset="0"/>
                <a:ea typeface="MS PMincho" panose="02020600040205080304" pitchFamily="18" charset="-128"/>
                <a:cs typeface="Times New Roman" panose="02020603050405020304" pitchFamily="18" charset="0"/>
              </a:rPr>
              <a:t>802.22 Profile A model (Hereafter called 802.22 model</a:t>
            </a:r>
            <a:r>
              <a:rPr lang="ja-JP" altLang="en-US" sz="1400">
                <a:latin typeface="Times New Roman" panose="02020603050405020304" pitchFamily="18" charset="0"/>
                <a:ea typeface="MS PMincho" panose="02020600040205080304" pitchFamily="18" charset="-128"/>
                <a:cs typeface="Times New Roman" panose="02020603050405020304" pitchFamily="18" charset="0"/>
              </a:rPr>
              <a:t>）</a:t>
            </a:r>
            <a:endParaRPr lang="en-US" altLang="ja-JP" sz="1400" dirty="0">
              <a:latin typeface="Times New Roman" panose="02020603050405020304" pitchFamily="18" charset="0"/>
              <a:ea typeface="MS PMincho" panose="02020600040205080304" pitchFamily="18" charset="-128"/>
              <a:cs typeface="Times New Roman" panose="02020603050405020304" pitchFamily="18" charset="0"/>
            </a:endParaRPr>
          </a:p>
          <a:p>
            <a:pPr lvl="1"/>
            <a:r>
              <a:rPr lang="en-US" altLang="ja-JP" sz="1400" dirty="0">
                <a:latin typeface="Times New Roman" panose="02020603050405020304" pitchFamily="18" charset="0"/>
                <a:ea typeface="MS PMincho" panose="02020600040205080304" pitchFamily="18" charset="-128"/>
                <a:cs typeface="Times New Roman" panose="02020603050405020304" pitchFamily="18" charset="0"/>
              </a:rPr>
              <a:t>For use cases that use frequencies of 500 MHz or higher</a:t>
            </a:r>
          </a:p>
          <a:p>
            <a:pPr lvl="2"/>
            <a:r>
              <a:rPr lang="en-US" altLang="ja-JP" sz="1400" dirty="0">
                <a:latin typeface="Times New Roman" panose="02020603050405020304" pitchFamily="18" charset="0"/>
                <a:cs typeface="Times New Roman" panose="02020603050405020304" pitchFamily="18" charset="0"/>
              </a:rPr>
              <a:t>TR38.901 3GPP-based TDL channel model (</a:t>
            </a:r>
            <a:r>
              <a:rPr lang="en-US" altLang="ja-JP" sz="1400" dirty="0">
                <a:latin typeface="Times New Roman" panose="02020603050405020304" pitchFamily="18" charset="0"/>
                <a:ea typeface="MS PMincho" panose="02020600040205080304" pitchFamily="18" charset="-128"/>
                <a:cs typeface="Times New Roman" panose="02020603050405020304" pitchFamily="18" charset="0"/>
              </a:rPr>
              <a:t>Hereafter called 3GPP TDL model</a:t>
            </a:r>
            <a:r>
              <a:rPr lang="ja-JP" altLang="en-US" sz="1400">
                <a:latin typeface="Times New Roman" panose="02020603050405020304" pitchFamily="18" charset="0"/>
                <a:ea typeface="MS PMincho" panose="02020600040205080304" pitchFamily="18" charset="-128"/>
                <a:cs typeface="Times New Roman" panose="02020603050405020304" pitchFamily="18" charset="0"/>
              </a:rPr>
              <a:t>）</a:t>
            </a:r>
            <a:endParaRPr lang="en-US" altLang="ja-JP" sz="1400" dirty="0">
              <a:latin typeface="Times New Roman" panose="02020603050405020304" pitchFamily="18" charset="0"/>
              <a:cs typeface="Times New Roman" panose="02020603050405020304" pitchFamily="18" charset="0"/>
            </a:endParaRPr>
          </a:p>
          <a:p>
            <a:r>
              <a:rPr lang="en" altLang="ja-JP" sz="1800" dirty="0">
                <a:latin typeface="Times New Roman" panose="02020603050405020304" pitchFamily="18" charset="0"/>
                <a:ea typeface="MS PMincho" panose="02020600040205080304" pitchFamily="18" charset="-128"/>
                <a:cs typeface="Times New Roman" panose="02020603050405020304" pitchFamily="18" charset="0"/>
              </a:rPr>
              <a:t>However, for the TU model and 802.22 model, the parameters for the simulation, such as the moving speed of the receiver, have not been determined.</a:t>
            </a:r>
          </a:p>
          <a:p>
            <a:r>
              <a:rPr lang="en-US" altLang="ja-JP" sz="1800" dirty="0">
                <a:latin typeface="Times New Roman" panose="02020603050405020304" pitchFamily="18" charset="0"/>
                <a:ea typeface="MS PMincho" panose="02020600040205080304" pitchFamily="18" charset="-128"/>
                <a:cs typeface="Times New Roman" panose="02020603050405020304" pitchFamily="18" charset="0"/>
              </a:rPr>
              <a:t>For the 3GPP model, the scaling parameters has not been determined in 802.15.4ad group.</a:t>
            </a:r>
          </a:p>
          <a:p>
            <a:r>
              <a:rPr lang="en" altLang="ja-JP" sz="1800" dirty="0">
                <a:latin typeface="Times New Roman" panose="02020603050405020304" pitchFamily="18" charset="0"/>
                <a:ea typeface="MS PMincho" panose="02020600040205080304" pitchFamily="18" charset="-128"/>
                <a:cs typeface="Times New Roman" panose="02020603050405020304" pitchFamily="18" charset="0"/>
              </a:rPr>
              <a:t>This contribution document determines these parameters.</a:t>
            </a:r>
            <a:endParaRPr lang="en-US" altLang="ja-JP" sz="1800" dirty="0">
              <a:latin typeface="Times New Roman" panose="02020603050405020304" pitchFamily="18" charset="0"/>
              <a:ea typeface="MS PMincho" panose="02020600040205080304" pitchFamily="18" charset="-128"/>
              <a:cs typeface="Times New Roman" panose="02020603050405020304" pitchFamily="18" charset="0"/>
            </a:endParaRPr>
          </a:p>
          <a:p>
            <a:pPr lvl="2"/>
            <a:endParaRPr lang="en" altLang="ja-JP" sz="1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26424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8E712AF4-AFD9-049E-0775-CA684D88CC48}"/>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F30EBDC3-B53E-0AB8-FF6F-E9E4820D13D7}"/>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4</a:t>
            </a:fld>
            <a:endParaRPr lang="en-US" altLang="ja-JP"/>
          </a:p>
        </p:txBody>
      </p:sp>
      <p:sp>
        <p:nvSpPr>
          <p:cNvPr id="5" name="フッター プレースホルダー 4">
            <a:extLst>
              <a:ext uri="{FF2B5EF4-FFF2-40B4-BE49-F238E27FC236}">
                <a16:creationId xmlns:a16="http://schemas.microsoft.com/office/drawing/2014/main" id="{9DDE3277-568D-70C2-054C-7C350F950139}"/>
              </a:ext>
            </a:extLst>
          </p:cNvPr>
          <p:cNvSpPr>
            <a:spLocks noGrp="1"/>
          </p:cNvSpPr>
          <p:nvPr>
            <p:ph type="ftr" sz="quarter" idx="11"/>
          </p:nvPr>
        </p:nvSpPr>
        <p:spPr/>
        <p:txBody>
          <a:bodyPr/>
          <a:lstStyle/>
          <a:p>
            <a:r>
              <a:rPr lang="en-US" altLang="ja-JP"/>
              <a:t>H. Harada (Kyoto University)</a:t>
            </a:r>
            <a:endParaRPr lang="en-US" altLang="ja-JP" dirty="0"/>
          </a:p>
        </p:txBody>
      </p:sp>
      <mc:AlternateContent xmlns:mc="http://schemas.openxmlformats.org/markup-compatibility/2006" xmlns:a14="http://schemas.microsoft.com/office/drawing/2010/main">
        <mc:Choice Requires="a14">
          <p:sp>
            <p:nvSpPr>
              <p:cNvPr id="6" name="コンテンツ プレースホルダー 2">
                <a:extLst>
                  <a:ext uri="{FF2B5EF4-FFF2-40B4-BE49-F238E27FC236}">
                    <a16:creationId xmlns:a16="http://schemas.microsoft.com/office/drawing/2014/main" id="{92361C15-9FF2-F353-24E1-6EB39C5664B3}"/>
                  </a:ext>
                </a:extLst>
              </p:cNvPr>
              <p:cNvSpPr txBox="1">
                <a:spLocks/>
              </p:cNvSpPr>
              <p:nvPr/>
            </p:nvSpPr>
            <p:spPr>
              <a:xfrm>
                <a:off x="685800" y="1981200"/>
                <a:ext cx="7772400" cy="2959968"/>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 altLang="ja-JP" sz="2000" dirty="0">
                    <a:latin typeface="Times New Roman" panose="02020603050405020304" pitchFamily="18" charset="0"/>
                    <a:cs typeface="Times New Roman" panose="02020603050405020304" pitchFamily="18" charset="0"/>
                  </a:rPr>
                  <a:t>If the environment is Typical urban, it is important to consider maximum delayed wave </a:t>
                </a:r>
                <a:r>
                  <a:rPr lang="en-US" altLang="ja-JP" sz="2000" dirty="0">
                    <a:latin typeface="Times New Roman" panose="02020603050405020304" pitchFamily="18" charset="0"/>
                    <a:cs typeface="Times New Roman" panose="02020603050405020304" pitchFamily="18" charset="0"/>
                  </a:rPr>
                  <a:t>with</a:t>
                </a:r>
                <a:r>
                  <a:rPr lang="en" altLang="ja-JP" sz="2000" dirty="0">
                    <a:latin typeface="Times New Roman" panose="02020603050405020304" pitchFamily="18" charset="0"/>
                    <a:cs typeface="Times New Roman" panose="02020603050405020304" pitchFamily="18" charset="0"/>
                  </a:rPr>
                  <a:t> around 5 </a:t>
                </a:r>
                <a14:m>
                  <m:oMath xmlns:m="http://schemas.openxmlformats.org/officeDocument/2006/math">
                    <m:r>
                      <a:rPr lang="en-US" altLang="ja-JP" sz="20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20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 altLang="ja-JP" sz="2000" dirty="0">
                    <a:latin typeface="Times New Roman" panose="02020603050405020304" pitchFamily="18" charset="0"/>
                    <a:cs typeface="Times New Roman" panose="02020603050405020304" pitchFamily="18" charset="0"/>
                  </a:rPr>
                  <a:t> at sub 1 GHz</a:t>
                </a:r>
              </a:p>
              <a:p>
                <a:r>
                  <a:rPr lang="en" altLang="ja-JP" sz="2000" dirty="0">
                    <a:latin typeface="Times New Roman" panose="02020603050405020304" pitchFamily="18" charset="0"/>
                    <a:cs typeface="Times New Roman" panose="02020603050405020304" pitchFamily="18" charset="0"/>
                  </a:rPr>
                  <a:t>One possible channel model is COST207 GSM Typical urban</a:t>
                </a:r>
                <a:r>
                  <a:rPr lang="en-US" altLang="ja-JP" sz="2000" dirty="0">
                    <a:latin typeface="Times New Roman" panose="02020603050405020304" pitchFamily="18" charset="0"/>
                    <a:cs typeface="Times New Roman" panose="02020603050405020304" pitchFamily="18" charset="0"/>
                  </a:rPr>
                  <a:t> (GSMTU)</a:t>
                </a:r>
                <a:r>
                  <a:rPr lang="ja-JP" altLang="en-US" sz="200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model</a:t>
                </a:r>
              </a:p>
              <a:p>
                <a:r>
                  <a:rPr lang="en-US" altLang="ja-JP" sz="2000" dirty="0">
                    <a:latin typeface="Times New Roman" panose="02020603050405020304" pitchFamily="18" charset="0"/>
                    <a:cs typeface="Times New Roman" panose="02020603050405020304" pitchFamily="18" charset="0"/>
                  </a:rPr>
                  <a:t>Each path is generated using independent Rayleigh fading from other paths.</a:t>
                </a:r>
              </a:p>
              <a:p>
                <a:r>
                  <a:rPr lang="en" altLang="ja-JP" sz="2000" dirty="0">
                    <a:latin typeface="Times New Roman" panose="02020603050405020304" pitchFamily="18" charset="0"/>
                    <a:cs typeface="Times New Roman" panose="02020603050405020304" pitchFamily="18" charset="0"/>
                  </a:rPr>
                  <a:t>The assumed terminal speed is 4 km/h (about the speed of walking).</a:t>
                </a:r>
              </a:p>
              <a:p>
                <a:endParaRPr lang="ja-JP" altLang="en-US" sz="2000">
                  <a:latin typeface="Times New Roman" panose="02020603050405020304" pitchFamily="18" charset="0"/>
                  <a:cs typeface="Times New Roman" panose="02020603050405020304" pitchFamily="18" charset="0"/>
                </a:endParaRPr>
              </a:p>
            </p:txBody>
          </p:sp>
        </mc:Choice>
        <mc:Fallback xmlns="">
          <p:sp>
            <p:nvSpPr>
              <p:cNvPr id="6" name="コンテンツ プレースホルダー 2">
                <a:extLst>
                  <a:ext uri="{FF2B5EF4-FFF2-40B4-BE49-F238E27FC236}">
                    <a16:creationId xmlns:a16="http://schemas.microsoft.com/office/drawing/2014/main" id="{92361C15-9FF2-F353-24E1-6EB39C5664B3}"/>
                  </a:ext>
                </a:extLst>
              </p:cNvPr>
              <p:cNvSpPr txBox="1">
                <a:spLocks noRot="1" noChangeAspect="1" noMove="1" noResize="1" noEditPoints="1" noAdjustHandles="1" noChangeArrowheads="1" noChangeShapeType="1" noTextEdit="1"/>
              </p:cNvSpPr>
              <p:nvPr/>
            </p:nvSpPr>
            <p:spPr>
              <a:xfrm>
                <a:off x="685800" y="1981200"/>
                <a:ext cx="7772400" cy="2959968"/>
              </a:xfrm>
              <a:prstGeom prst="rect">
                <a:avLst/>
              </a:prstGeom>
              <a:blipFill>
                <a:blip r:embed="rId2"/>
                <a:stretch>
                  <a:fillRect l="-816" t="-1282"/>
                </a:stretch>
              </a:blipFill>
            </p:spPr>
            <p:txBody>
              <a:bodyPr/>
              <a:lstStyle/>
              <a:p>
                <a:r>
                  <a:rPr lang="ja-JP" altLang="en-US">
                    <a:noFill/>
                  </a:rPr>
                  <a:t> </a:t>
                </a:r>
              </a:p>
            </p:txBody>
          </p:sp>
        </mc:Fallback>
      </mc:AlternateContent>
      <p:pic>
        <p:nvPicPr>
          <p:cNvPr id="7" name="図 6" descr="テーブル&#10;&#10;自動的に生成された説明">
            <a:extLst>
              <a:ext uri="{FF2B5EF4-FFF2-40B4-BE49-F238E27FC236}">
                <a16:creationId xmlns:a16="http://schemas.microsoft.com/office/drawing/2014/main" id="{5311CE4F-23F8-6515-F5BF-1E44F0AB6B1C}"/>
              </a:ext>
            </a:extLst>
          </p:cNvPr>
          <p:cNvPicPr>
            <a:picLocks noChangeAspect="1"/>
          </p:cNvPicPr>
          <p:nvPr/>
        </p:nvPicPr>
        <p:blipFill rotWithShape="1">
          <a:blip r:embed="rId3">
            <a:extLst>
              <a:ext uri="{28A0092B-C50C-407E-A947-70E740481C1C}">
                <a14:useLocalDpi xmlns:a14="http://schemas.microsoft.com/office/drawing/2010/main" val="0"/>
              </a:ext>
            </a:extLst>
          </a:blip>
          <a:srcRect t="2859"/>
          <a:stretch/>
        </p:blipFill>
        <p:spPr>
          <a:xfrm>
            <a:off x="1801788" y="4788621"/>
            <a:ext cx="5616624" cy="1079691"/>
          </a:xfrm>
          <a:prstGeom prst="rect">
            <a:avLst/>
          </a:prstGeom>
        </p:spPr>
      </p:pic>
      <p:sp>
        <p:nvSpPr>
          <p:cNvPr id="8" name="テキスト ボックス 7">
            <a:extLst>
              <a:ext uri="{FF2B5EF4-FFF2-40B4-BE49-F238E27FC236}">
                <a16:creationId xmlns:a16="http://schemas.microsoft.com/office/drawing/2014/main" id="{7552BFD7-9464-C057-3327-69CFC4EE9BE4}"/>
              </a:ext>
            </a:extLst>
          </p:cNvPr>
          <p:cNvSpPr txBox="1"/>
          <p:nvPr/>
        </p:nvSpPr>
        <p:spPr>
          <a:xfrm>
            <a:off x="4038600" y="6133517"/>
            <a:ext cx="4572000" cy="267766"/>
          </a:xfrm>
          <a:prstGeom prst="rect">
            <a:avLst/>
          </a:prstGeom>
          <a:noFill/>
        </p:spPr>
        <p:txBody>
          <a:bodyPr wrap="square">
            <a:spAutoFit/>
          </a:bodyPr>
          <a:lstStyle/>
          <a:p>
            <a:pPr lvl="0" algn="just">
              <a:lnSpc>
                <a:spcPct val="95000"/>
              </a:lnSpc>
              <a:spcAft>
                <a:spcPts val="600"/>
              </a:spcAft>
              <a:tabLst>
                <a:tab pos="182880" algn="l"/>
              </a:tabLst>
            </a:pPr>
            <a:r>
              <a:rPr lang="en-US" altLang="ja-JP" sz="1200" spc="-5" dirty="0">
                <a:effectLst/>
                <a:latin typeface="Times New Roman" panose="02020603050405020304" pitchFamily="18" charset="0"/>
                <a:ea typeface="SimSun" panose="02010600030101010101" pitchFamily="2" charset="-122"/>
              </a:rPr>
              <a:t>Ref.: </a:t>
            </a:r>
            <a:r>
              <a:rPr lang="x-none" altLang="ja-JP" sz="1200" spc="-5">
                <a:effectLst/>
                <a:latin typeface="Times New Roman" panose="02020603050405020304" pitchFamily="18" charset="0"/>
                <a:ea typeface="SimSun" panose="02010600030101010101" pitchFamily="2" charset="-122"/>
              </a:rPr>
              <a:t>COST207, “Digital land mobile communications,” Mar. 1989</a:t>
            </a:r>
            <a:r>
              <a:rPr lang="ja-JP" altLang="ja-JP" sz="1200" spc="-5">
                <a:effectLst/>
                <a:latin typeface="Times New Roman" panose="02020603050405020304" pitchFamily="18" charset="0"/>
                <a:ea typeface="SimSun" panose="02010600030101010101" pitchFamily="2" charset="-122"/>
              </a:rPr>
              <a:t>．</a:t>
            </a:r>
            <a:endParaRPr lang="ja-JP" altLang="ja-JP" sz="1600" spc="-5">
              <a:effectLst/>
              <a:latin typeface="Times New Roman" panose="02020603050405020304" pitchFamily="18" charset="0"/>
              <a:ea typeface="SimSun" panose="02010600030101010101" pitchFamily="2" charset="-122"/>
            </a:endParaRPr>
          </a:p>
        </p:txBody>
      </p:sp>
      <p:sp>
        <p:nvSpPr>
          <p:cNvPr id="9" name="タイトル 1">
            <a:extLst>
              <a:ext uri="{FF2B5EF4-FFF2-40B4-BE49-F238E27FC236}">
                <a16:creationId xmlns:a16="http://schemas.microsoft.com/office/drawing/2014/main" id="{3CA754F2-F151-F53F-FEC0-F84A1B7114A7}"/>
              </a:ext>
            </a:extLst>
          </p:cNvPr>
          <p:cNvSpPr>
            <a:spLocks noGrp="1"/>
          </p:cNvSpPr>
          <p:nvPr>
            <p:ph type="title"/>
          </p:nvPr>
        </p:nvSpPr>
        <p:spPr>
          <a:xfrm>
            <a:off x="685800" y="685800"/>
            <a:ext cx="7772400" cy="1066800"/>
          </a:xfrm>
        </p:spPr>
        <p:txBody>
          <a:bodyPr/>
          <a:lstStyle/>
          <a:p>
            <a:r>
              <a:rPr kumimoji="1" lang="en-US" altLang="ja-JP" dirty="0"/>
              <a:t>Channel Model in Urban Area</a:t>
            </a:r>
            <a:endParaRPr kumimoji="1" lang="ja-JP" altLang="en-US"/>
          </a:p>
        </p:txBody>
      </p:sp>
    </p:spTree>
    <p:extLst>
      <p:ext uri="{BB962C8B-B14F-4D97-AF65-F5344CB8AC3E}">
        <p14:creationId xmlns:p14="http://schemas.microsoft.com/office/powerpoint/2010/main" val="371179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9248EC-ED3A-4AE4-9CF3-E02FD9193E33}"/>
              </a:ext>
            </a:extLst>
          </p:cNvPr>
          <p:cNvSpPr>
            <a:spLocks noGrp="1"/>
          </p:cNvSpPr>
          <p:nvPr>
            <p:ph type="title"/>
          </p:nvPr>
        </p:nvSpPr>
        <p:spPr/>
        <p:txBody>
          <a:bodyPr/>
          <a:lstStyle/>
          <a:p>
            <a:r>
              <a:rPr kumimoji="1" lang="en-US" altLang="ja-JP" dirty="0"/>
              <a:t>Channel Model in Rural Area</a:t>
            </a:r>
            <a:endParaRPr kumimoji="1" lang="ja-JP" altLang="en-US"/>
          </a:p>
        </p:txBody>
      </p:sp>
      <p:sp>
        <p:nvSpPr>
          <p:cNvPr id="3" name="日付プレースホルダー 2">
            <a:extLst>
              <a:ext uri="{FF2B5EF4-FFF2-40B4-BE49-F238E27FC236}">
                <a16:creationId xmlns:a16="http://schemas.microsoft.com/office/drawing/2014/main" id="{9DB99BFB-43FE-C718-86B9-157905896782}"/>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C9FC95CD-8FB0-F762-38B0-E09F57232727}"/>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5</a:t>
            </a:fld>
            <a:endParaRPr lang="en-US" altLang="ja-JP"/>
          </a:p>
        </p:txBody>
      </p:sp>
      <p:sp>
        <p:nvSpPr>
          <p:cNvPr id="5" name="フッター プレースホルダー 4">
            <a:extLst>
              <a:ext uri="{FF2B5EF4-FFF2-40B4-BE49-F238E27FC236}">
                <a16:creationId xmlns:a16="http://schemas.microsoft.com/office/drawing/2014/main" id="{7EB3C9A4-6851-EC2A-7DB8-3CF847D54A8D}"/>
              </a:ext>
            </a:extLst>
          </p:cNvPr>
          <p:cNvSpPr>
            <a:spLocks noGrp="1"/>
          </p:cNvSpPr>
          <p:nvPr>
            <p:ph type="ftr" sz="quarter" idx="11"/>
          </p:nvPr>
        </p:nvSpPr>
        <p:spPr/>
        <p:txBody>
          <a:bodyPr/>
          <a:lstStyle/>
          <a:p>
            <a:r>
              <a:rPr lang="en-US" altLang="ja-JP"/>
              <a:t>H. Harada (Kyoto University)</a:t>
            </a:r>
            <a:endParaRPr lang="en-US" altLang="ja-JP" dirty="0"/>
          </a:p>
        </p:txBody>
      </p:sp>
      <mc:AlternateContent xmlns:mc="http://schemas.openxmlformats.org/markup-compatibility/2006" xmlns:a14="http://schemas.microsoft.com/office/drawing/2010/main">
        <mc:Choice Requires="a14">
          <p:sp>
            <p:nvSpPr>
              <p:cNvPr id="6" name="コンテンツ プレースホルダー 2">
                <a:extLst>
                  <a:ext uri="{FF2B5EF4-FFF2-40B4-BE49-F238E27FC236}">
                    <a16:creationId xmlns:a16="http://schemas.microsoft.com/office/drawing/2014/main" id="{6B993A82-9CED-4767-2776-F311723A7E6D}"/>
                  </a:ext>
                </a:extLst>
              </p:cNvPr>
              <p:cNvSpPr txBox="1">
                <a:spLocks/>
              </p:cNvSpPr>
              <p:nvPr/>
            </p:nvSpPr>
            <p:spPr>
              <a:xfrm>
                <a:off x="685800" y="1981200"/>
                <a:ext cx="7772400" cy="180784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2000" dirty="0">
                    <a:latin typeface="Times New Roman" panose="02020603050405020304" pitchFamily="18" charset="0"/>
                    <a:cs typeface="Times New Roman" panose="02020603050405020304" pitchFamily="18" charset="0"/>
                  </a:rPr>
                  <a:t>Based on Doc. 15-24-287, the delay spread could be </a:t>
                </a:r>
                <a:r>
                  <a:rPr lang="en-US" altLang="ja-JP" sz="2000" dirty="0">
                    <a:latin typeface="Cambria Math" panose="02040503050406030204" pitchFamily="18" charset="0"/>
                    <a:ea typeface="Cambria Math" panose="02040503050406030204" pitchFamily="18" charset="0"/>
                    <a:cs typeface="Times New Roman" panose="02020603050405020304" pitchFamily="18" charset="0"/>
                  </a:rPr>
                  <a:t>10 </a:t>
                </a:r>
                <a14:m>
                  <m:oMath xmlns:m="http://schemas.openxmlformats.org/officeDocument/2006/math">
                    <m:r>
                      <a:rPr lang="en-US" altLang="ja-JP" sz="20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20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lang="en-US" altLang="ja-JP" sz="2000" dirty="0">
                    <a:latin typeface="Times New Roman" panose="02020603050405020304" pitchFamily="18" charset="0"/>
                    <a:cs typeface="Times New Roman" panose="02020603050405020304" pitchFamily="18" charset="0"/>
                  </a:rPr>
                  <a:t> if VHF band is used. In this case, a possible model for such a model is IEEE 802.22 Type A.</a:t>
                </a:r>
              </a:p>
              <a:p>
                <a:r>
                  <a:rPr lang="en-US" altLang="ja-JP" sz="2000" dirty="0">
                    <a:latin typeface="Times New Roman" panose="02020603050405020304" pitchFamily="18" charset="0"/>
                    <a:cs typeface="Times New Roman" panose="02020603050405020304" pitchFamily="18" charset="0"/>
                  </a:rPr>
                  <a:t>Each path is generated using independent Rayleigh fading from other paths.</a:t>
                </a:r>
              </a:p>
              <a:p>
                <a:r>
                  <a:rPr lang="en" altLang="ja-JP" sz="2000" dirty="0">
                    <a:latin typeface="Times New Roman" panose="02020603050405020304" pitchFamily="18" charset="0"/>
                    <a:cs typeface="Times New Roman" panose="02020603050405020304" pitchFamily="18" charset="0"/>
                  </a:rPr>
                  <a:t>The assumed terminal speed is 4 km/h (about the speed of walking).</a:t>
                </a:r>
              </a:p>
              <a:p>
                <a:endParaRPr lang="en-US" altLang="ja-JP" sz="2400" dirty="0">
                  <a:latin typeface="Times New Roman" panose="02020603050405020304" pitchFamily="18" charset="0"/>
                  <a:cs typeface="Times New Roman" panose="02020603050405020304" pitchFamily="18" charset="0"/>
                </a:endParaRPr>
              </a:p>
            </p:txBody>
          </p:sp>
        </mc:Choice>
        <mc:Fallback xmlns="">
          <p:sp>
            <p:nvSpPr>
              <p:cNvPr id="6" name="コンテンツ プレースホルダー 2">
                <a:extLst>
                  <a:ext uri="{FF2B5EF4-FFF2-40B4-BE49-F238E27FC236}">
                    <a16:creationId xmlns:a16="http://schemas.microsoft.com/office/drawing/2014/main" id="{6B993A82-9CED-4767-2776-F311723A7E6D}"/>
                  </a:ext>
                </a:extLst>
              </p:cNvPr>
              <p:cNvSpPr txBox="1">
                <a:spLocks noRot="1" noChangeAspect="1" noMove="1" noResize="1" noEditPoints="1" noAdjustHandles="1" noChangeArrowheads="1" noChangeShapeType="1" noTextEdit="1"/>
              </p:cNvSpPr>
              <p:nvPr/>
            </p:nvSpPr>
            <p:spPr>
              <a:xfrm>
                <a:off x="685800" y="1981200"/>
                <a:ext cx="7772400" cy="1807840"/>
              </a:xfrm>
              <a:prstGeom prst="rect">
                <a:avLst/>
              </a:prstGeom>
              <a:blipFill>
                <a:blip r:embed="rId2"/>
                <a:stretch>
                  <a:fillRect l="-816" t="-2098" b="-18881"/>
                </a:stretch>
              </a:blipFill>
            </p:spPr>
            <p:txBody>
              <a:bodyPr/>
              <a:lstStyle/>
              <a:p>
                <a:r>
                  <a:rPr lang="ja-JP" altLang="en-US">
                    <a:noFill/>
                  </a:rPr>
                  <a:t> </a:t>
                </a:r>
              </a:p>
            </p:txBody>
          </p:sp>
        </mc:Fallback>
      </mc:AlternateContent>
      <p:sp>
        <p:nvSpPr>
          <p:cNvPr id="8" name="テキスト ボックス 7">
            <a:extLst>
              <a:ext uri="{FF2B5EF4-FFF2-40B4-BE49-F238E27FC236}">
                <a16:creationId xmlns:a16="http://schemas.microsoft.com/office/drawing/2014/main" id="{7173C41A-A764-BB31-E82D-773E47FBD90C}"/>
              </a:ext>
            </a:extLst>
          </p:cNvPr>
          <p:cNvSpPr txBox="1"/>
          <p:nvPr/>
        </p:nvSpPr>
        <p:spPr>
          <a:xfrm>
            <a:off x="2915816" y="5971675"/>
            <a:ext cx="6102424" cy="276999"/>
          </a:xfrm>
          <a:prstGeom prst="rect">
            <a:avLst/>
          </a:prstGeom>
          <a:noFill/>
        </p:spPr>
        <p:txBody>
          <a:bodyPr wrap="square">
            <a:spAutoFit/>
          </a:bodyPr>
          <a:lstStyle/>
          <a:p>
            <a:pPr lvl="0" algn="just">
              <a:buSzPts val="800"/>
              <a:tabLst>
                <a:tab pos="228600" algn="l"/>
              </a:tabLst>
            </a:pPr>
            <a:r>
              <a:rPr lang="en-US" altLang="ja-JP" sz="1200" dirty="0">
                <a:effectLst/>
                <a:latin typeface="Times New Roman" panose="02020603050405020304" pitchFamily="18" charset="0"/>
                <a:ea typeface="游明朝" panose="02020400000000000000" pitchFamily="18" charset="-128"/>
              </a:rPr>
              <a:t>Ref. E</a:t>
            </a:r>
            <a:r>
              <a:rPr lang="en-US" altLang="ja-JP" sz="1200" dirty="0">
                <a:solidFill>
                  <a:srgbClr val="000000"/>
                </a:solidFill>
                <a:effectLst/>
                <a:latin typeface="Times New Roman" panose="02020603050405020304" pitchFamily="18" charset="0"/>
                <a:ea typeface="游明朝" panose="02020400000000000000" pitchFamily="18" charset="-128"/>
              </a:rPr>
              <a:t>. </a:t>
            </a:r>
            <a:r>
              <a:rPr lang="en-US" altLang="ja-JP" sz="1200" dirty="0" err="1">
                <a:solidFill>
                  <a:srgbClr val="000000"/>
                </a:solidFill>
                <a:effectLst/>
                <a:latin typeface="Times New Roman" panose="02020603050405020304" pitchFamily="18" charset="0"/>
                <a:ea typeface="游明朝" panose="02020400000000000000" pitchFamily="18" charset="-128"/>
              </a:rPr>
              <a:t>Sofer</a:t>
            </a:r>
            <a:r>
              <a:rPr lang="en-US" altLang="ja-JP" sz="1200" dirty="0">
                <a:solidFill>
                  <a:srgbClr val="000000"/>
                </a:solidFill>
                <a:effectLst/>
                <a:latin typeface="Times New Roman" panose="02020603050405020304" pitchFamily="18" charset="0"/>
                <a:ea typeface="游明朝" panose="02020400000000000000" pitchFamily="18" charset="-128"/>
              </a:rPr>
              <a:t> and G. Chouinard, “WRAN Channel Modeling,” IEEE802.22-05/0055r7, 2005</a:t>
            </a:r>
            <a:r>
              <a:rPr lang="en-US" altLang="ja-JP" sz="1200" dirty="0">
                <a:effectLst/>
                <a:latin typeface="Times New Roman" panose="02020603050405020304" pitchFamily="18" charset="0"/>
                <a:ea typeface="游明朝" panose="02020400000000000000" pitchFamily="18" charset="-128"/>
              </a:rPr>
              <a:t>.</a:t>
            </a:r>
            <a:endParaRPr lang="ja-JP" altLang="ja-JP" sz="1200">
              <a:effectLst/>
              <a:latin typeface="Times New Roman" panose="02020603050405020304" pitchFamily="18" charset="0"/>
              <a:ea typeface="游明朝" panose="02020400000000000000" pitchFamily="18" charset="-128"/>
            </a:endParaRPr>
          </a:p>
        </p:txBody>
      </p:sp>
      <mc:AlternateContent xmlns:mc="http://schemas.openxmlformats.org/markup-compatibility/2006" xmlns:a14="http://schemas.microsoft.com/office/drawing/2010/main">
        <mc:Choice Requires="a14">
          <p:graphicFrame>
            <p:nvGraphicFramePr>
              <p:cNvPr id="9" name="表 8">
                <a:extLst>
                  <a:ext uri="{FF2B5EF4-FFF2-40B4-BE49-F238E27FC236}">
                    <a16:creationId xmlns:a16="http://schemas.microsoft.com/office/drawing/2014/main" id="{BC4F7F6E-0279-5836-A2F2-3DCF3F32FDEB}"/>
                  </a:ext>
                </a:extLst>
              </p:cNvPr>
              <p:cNvGraphicFramePr>
                <a:graphicFrameLocks noGrp="1"/>
              </p:cNvGraphicFramePr>
              <p:nvPr>
                <p:extLst>
                  <p:ext uri="{D42A27DB-BD31-4B8C-83A1-F6EECF244321}">
                    <p14:modId xmlns:p14="http://schemas.microsoft.com/office/powerpoint/2010/main" val="1178630449"/>
                  </p:ext>
                </p:extLst>
              </p:nvPr>
            </p:nvGraphicFramePr>
            <p:xfrm>
              <a:off x="1403648" y="4250825"/>
              <a:ext cx="6650842" cy="1259840"/>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3954010386"/>
                        </a:ext>
                      </a:extLst>
                    </a:gridCol>
                    <a:gridCol w="940455">
                      <a:extLst>
                        <a:ext uri="{9D8B030D-6E8A-4147-A177-3AD203B41FA5}">
                          <a16:colId xmlns:a16="http://schemas.microsoft.com/office/drawing/2014/main" val="3427134367"/>
                        </a:ext>
                      </a:extLst>
                    </a:gridCol>
                    <a:gridCol w="940455">
                      <a:extLst>
                        <a:ext uri="{9D8B030D-6E8A-4147-A177-3AD203B41FA5}">
                          <a16:colId xmlns:a16="http://schemas.microsoft.com/office/drawing/2014/main" val="2993090551"/>
                        </a:ext>
                      </a:extLst>
                    </a:gridCol>
                    <a:gridCol w="940455">
                      <a:extLst>
                        <a:ext uri="{9D8B030D-6E8A-4147-A177-3AD203B41FA5}">
                          <a16:colId xmlns:a16="http://schemas.microsoft.com/office/drawing/2014/main" val="2138250257"/>
                        </a:ext>
                      </a:extLst>
                    </a:gridCol>
                    <a:gridCol w="940455">
                      <a:extLst>
                        <a:ext uri="{9D8B030D-6E8A-4147-A177-3AD203B41FA5}">
                          <a16:colId xmlns:a16="http://schemas.microsoft.com/office/drawing/2014/main" val="280293430"/>
                        </a:ext>
                      </a:extLst>
                    </a:gridCol>
                    <a:gridCol w="940455">
                      <a:extLst>
                        <a:ext uri="{9D8B030D-6E8A-4147-A177-3AD203B41FA5}">
                          <a16:colId xmlns:a16="http://schemas.microsoft.com/office/drawing/2014/main" val="3570259643"/>
                        </a:ext>
                      </a:extLst>
                    </a:gridCol>
                    <a:gridCol w="940455">
                      <a:extLst>
                        <a:ext uri="{9D8B030D-6E8A-4147-A177-3AD203B41FA5}">
                          <a16:colId xmlns:a16="http://schemas.microsoft.com/office/drawing/2014/main" val="3663864237"/>
                        </a:ext>
                      </a:extLst>
                    </a:gridCol>
                  </a:tblGrid>
                  <a:tr h="370840">
                    <a:tc>
                      <a:txBody>
                        <a:bodyPr/>
                        <a:lstStyle/>
                        <a:p>
                          <a:pPr algn="ctr"/>
                          <a:r>
                            <a:rPr kumimoji="1" lang="en-US" altLang="ja-JP" sz="1400" b="1" dirty="0">
                              <a:latin typeface="Times New Roman" panose="02020603050405020304" pitchFamily="18" charset="0"/>
                              <a:cs typeface="Times New Roman" panose="02020603050405020304" pitchFamily="18" charset="0"/>
                            </a:rPr>
                            <a:t>Parameter</a:t>
                          </a:r>
                          <a:endParaRPr kumimoji="1" lang="ja-JP" altLang="en-US" sz="1400" b="1">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Path1</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Path2</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Path3</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Path4</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Path5</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Path6</a:t>
                          </a:r>
                          <a:endParaRPr kumimoji="1" lang="ja-JP" altLang="en-US" sz="14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5707898"/>
                      </a:ext>
                    </a:extLst>
                  </a:tr>
                  <a:tr h="370840">
                    <a:tc>
                      <a:txBody>
                        <a:bodyPr/>
                        <a:lstStyle/>
                        <a:p>
                          <a:pPr algn="ctr"/>
                          <a:r>
                            <a:rPr kumimoji="1" lang="en-US" altLang="ja-JP" sz="1400">
                              <a:latin typeface="Times New Roman" panose="02020603050405020304" pitchFamily="18" charset="0"/>
                              <a:cs typeface="Times New Roman" panose="02020603050405020304" pitchFamily="18" charset="0"/>
                            </a:rPr>
                            <a:t>Delay (</a:t>
                          </a:r>
                          <a14:m>
                            <m:oMath xmlns:m="http://schemas.openxmlformats.org/officeDocument/2006/math">
                              <m:r>
                                <a:rPr lang="en-US" altLang="ja-JP" sz="1400" i="1" dirty="0" smtClean="0">
                                  <a:latin typeface="Cambria Math" panose="02040503050406030204" pitchFamily="18" charset="0"/>
                                  <a:ea typeface="Cambria Math" panose="02040503050406030204" pitchFamily="18" charset="0"/>
                                  <a:cs typeface="Times New Roman" panose="02020603050405020304" pitchFamily="18" charset="0"/>
                                </a:rPr>
                                <m:t>𝜇</m:t>
                              </m:r>
                              <m:r>
                                <m:rPr>
                                  <m:sty m:val="p"/>
                                </m:rPr>
                                <a:rPr lang="en-US" altLang="ja-JP" sz="1400" dirty="0" smtClean="0">
                                  <a:latin typeface="Cambria Math" panose="02040503050406030204" pitchFamily="18" charset="0"/>
                                  <a:ea typeface="Cambria Math" panose="02040503050406030204" pitchFamily="18" charset="0"/>
                                  <a:cs typeface="Times New Roman" panose="02020603050405020304" pitchFamily="18" charset="0"/>
                                </a:rPr>
                                <m:t>s</m:t>
                              </m:r>
                            </m:oMath>
                          </a14:m>
                          <a:r>
                            <a:rPr kumimoji="1" lang="en-US" altLang="ja-JP" sz="1400" dirty="0">
                              <a:latin typeface="Times New Roman" panose="02020603050405020304" pitchFamily="18" charset="0"/>
                              <a:cs typeface="Times New Roman" panose="02020603050405020304" pitchFamily="18" charset="0"/>
                            </a:rPr>
                            <a:t>)</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3.0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8.0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11</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13</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21</a:t>
                          </a:r>
                          <a:endParaRPr kumimoji="1" lang="ja-JP" altLang="en-US" sz="14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139134937"/>
                      </a:ext>
                    </a:extLst>
                  </a:tr>
                  <a:tr h="370840">
                    <a:tc>
                      <a:txBody>
                        <a:bodyPr/>
                        <a:lstStyle/>
                        <a:p>
                          <a:pPr algn="ctr"/>
                          <a:r>
                            <a:rPr kumimoji="1" lang="en-US" altLang="ja-JP" sz="1400" dirty="0">
                              <a:latin typeface="Times New Roman" panose="02020603050405020304" pitchFamily="18" charset="0"/>
                              <a:cs typeface="Times New Roman" panose="02020603050405020304" pitchFamily="18" charset="0"/>
                            </a:rPr>
                            <a:t>Relative power (dB)</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-7</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-15</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-22</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-24</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-19</a:t>
                          </a:r>
                          <a:endParaRPr kumimoji="1" lang="ja-JP" altLang="en-US" sz="14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99363568"/>
                      </a:ext>
                    </a:extLst>
                  </a:tr>
                </a:tbl>
              </a:graphicData>
            </a:graphic>
          </p:graphicFrame>
        </mc:Choice>
        <mc:Fallback xmlns="">
          <p:graphicFrame>
            <p:nvGraphicFramePr>
              <p:cNvPr id="9" name="表 8">
                <a:extLst>
                  <a:ext uri="{FF2B5EF4-FFF2-40B4-BE49-F238E27FC236}">
                    <a16:creationId xmlns:a16="http://schemas.microsoft.com/office/drawing/2014/main" id="{BC4F7F6E-0279-5836-A2F2-3DCF3F32FDEB}"/>
                  </a:ext>
                </a:extLst>
              </p:cNvPr>
              <p:cNvGraphicFramePr>
                <a:graphicFrameLocks noGrp="1"/>
              </p:cNvGraphicFramePr>
              <p:nvPr>
                <p:extLst>
                  <p:ext uri="{D42A27DB-BD31-4B8C-83A1-F6EECF244321}">
                    <p14:modId xmlns:p14="http://schemas.microsoft.com/office/powerpoint/2010/main" val="1178630449"/>
                  </p:ext>
                </p:extLst>
              </p:nvPr>
            </p:nvGraphicFramePr>
            <p:xfrm>
              <a:off x="1403648" y="4250825"/>
              <a:ext cx="6650842" cy="1259840"/>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3954010386"/>
                        </a:ext>
                      </a:extLst>
                    </a:gridCol>
                    <a:gridCol w="940455">
                      <a:extLst>
                        <a:ext uri="{9D8B030D-6E8A-4147-A177-3AD203B41FA5}">
                          <a16:colId xmlns:a16="http://schemas.microsoft.com/office/drawing/2014/main" val="3427134367"/>
                        </a:ext>
                      </a:extLst>
                    </a:gridCol>
                    <a:gridCol w="940455">
                      <a:extLst>
                        <a:ext uri="{9D8B030D-6E8A-4147-A177-3AD203B41FA5}">
                          <a16:colId xmlns:a16="http://schemas.microsoft.com/office/drawing/2014/main" val="2993090551"/>
                        </a:ext>
                      </a:extLst>
                    </a:gridCol>
                    <a:gridCol w="940455">
                      <a:extLst>
                        <a:ext uri="{9D8B030D-6E8A-4147-A177-3AD203B41FA5}">
                          <a16:colId xmlns:a16="http://schemas.microsoft.com/office/drawing/2014/main" val="2138250257"/>
                        </a:ext>
                      </a:extLst>
                    </a:gridCol>
                    <a:gridCol w="940455">
                      <a:extLst>
                        <a:ext uri="{9D8B030D-6E8A-4147-A177-3AD203B41FA5}">
                          <a16:colId xmlns:a16="http://schemas.microsoft.com/office/drawing/2014/main" val="280293430"/>
                        </a:ext>
                      </a:extLst>
                    </a:gridCol>
                    <a:gridCol w="940455">
                      <a:extLst>
                        <a:ext uri="{9D8B030D-6E8A-4147-A177-3AD203B41FA5}">
                          <a16:colId xmlns:a16="http://schemas.microsoft.com/office/drawing/2014/main" val="3570259643"/>
                        </a:ext>
                      </a:extLst>
                    </a:gridCol>
                    <a:gridCol w="940455">
                      <a:extLst>
                        <a:ext uri="{9D8B030D-6E8A-4147-A177-3AD203B41FA5}">
                          <a16:colId xmlns:a16="http://schemas.microsoft.com/office/drawing/2014/main" val="3663864237"/>
                        </a:ext>
                      </a:extLst>
                    </a:gridCol>
                  </a:tblGrid>
                  <a:tr h="370840">
                    <a:tc>
                      <a:txBody>
                        <a:bodyPr/>
                        <a:lstStyle/>
                        <a:p>
                          <a:pPr algn="ctr"/>
                          <a:r>
                            <a:rPr kumimoji="1" lang="en-US" altLang="ja-JP" sz="1400" b="1" dirty="0">
                              <a:latin typeface="Times New Roman" panose="02020603050405020304" pitchFamily="18" charset="0"/>
                              <a:cs typeface="Times New Roman" panose="02020603050405020304" pitchFamily="18" charset="0"/>
                            </a:rPr>
                            <a:t>Parameter</a:t>
                          </a:r>
                          <a:endParaRPr kumimoji="1" lang="ja-JP" altLang="en-US" sz="1400" b="1">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Path1</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Path2</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Path3</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Path4</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Path5</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Path6</a:t>
                          </a:r>
                          <a:endParaRPr kumimoji="1" lang="ja-JP" altLang="en-US" sz="14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5707898"/>
                      </a:ext>
                    </a:extLst>
                  </a:tr>
                  <a:tr h="370840">
                    <a:tc>
                      <a:txBody>
                        <a:bodyPr/>
                        <a:lstStyle/>
                        <a:p>
                          <a:endParaRPr lang="ja-JP"/>
                        </a:p>
                      </a:txBody>
                      <a:tcPr anchor="ctr">
                        <a:blipFill>
                          <a:blip r:embed="rId3"/>
                          <a:stretch>
                            <a:fillRect l="-1250" t="-96667" r="-557500" b="-153333"/>
                          </a:stretch>
                        </a:blipFill>
                      </a:tcPr>
                    </a:tc>
                    <a:tc>
                      <a:txBody>
                        <a:bodyPr/>
                        <a:lstStyle/>
                        <a:p>
                          <a:pPr algn="ctr"/>
                          <a:r>
                            <a:rPr kumimoji="1" lang="en-US" altLang="ja-JP" sz="1400" dirty="0">
                              <a:latin typeface="Times New Roman" panose="02020603050405020304" pitchFamily="18" charset="0"/>
                              <a:cs typeface="Times New Roman" panose="02020603050405020304" pitchFamily="18" charset="0"/>
                            </a:rPr>
                            <a:t>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3.0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8.0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11</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13</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21</a:t>
                          </a:r>
                          <a:endParaRPr kumimoji="1" lang="ja-JP" altLang="en-US" sz="14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139134937"/>
                      </a:ext>
                    </a:extLst>
                  </a:tr>
                  <a:tr h="518160">
                    <a:tc>
                      <a:txBody>
                        <a:bodyPr/>
                        <a:lstStyle/>
                        <a:p>
                          <a:pPr algn="ctr"/>
                          <a:r>
                            <a:rPr kumimoji="1" lang="en-US" altLang="ja-JP" sz="1400" dirty="0">
                              <a:latin typeface="Times New Roman" panose="02020603050405020304" pitchFamily="18" charset="0"/>
                              <a:cs typeface="Times New Roman" panose="02020603050405020304" pitchFamily="18" charset="0"/>
                            </a:rPr>
                            <a:t>Relative power (dB)</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0</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-7</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-15</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-22</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-24</a:t>
                          </a:r>
                          <a:endParaRPr kumimoji="1" lang="ja-JP" altLang="en-US" sz="140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400" dirty="0">
                              <a:latin typeface="Times New Roman" panose="02020603050405020304" pitchFamily="18" charset="0"/>
                              <a:cs typeface="Times New Roman" panose="02020603050405020304" pitchFamily="18" charset="0"/>
                            </a:rPr>
                            <a:t>-19</a:t>
                          </a:r>
                          <a:endParaRPr kumimoji="1" lang="ja-JP" altLang="en-US" sz="14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99363568"/>
                      </a:ext>
                    </a:extLst>
                  </a:tr>
                </a:tbl>
              </a:graphicData>
            </a:graphic>
          </p:graphicFrame>
        </mc:Fallback>
      </mc:AlternateContent>
    </p:spTree>
    <p:extLst>
      <p:ext uri="{BB962C8B-B14F-4D97-AF65-F5344CB8AC3E}">
        <p14:creationId xmlns:p14="http://schemas.microsoft.com/office/powerpoint/2010/main" val="1470337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90803BB-BE9C-76B6-9CDD-9F488180E213}"/>
              </a:ext>
            </a:extLst>
          </p:cNvPr>
          <p:cNvSpPr>
            <a:spLocks noGrp="1"/>
          </p:cNvSpPr>
          <p:nvPr>
            <p:ph type="dt" sz="half" idx="10"/>
          </p:nvPr>
        </p:nvSpPr>
        <p:spPr/>
        <p:txBody>
          <a:bodyPr/>
          <a:lstStyle/>
          <a:p>
            <a:r>
              <a:rPr lang="en-US" altLang="ja-JP"/>
              <a:t>Nov. 2024</a:t>
            </a:r>
            <a:endParaRPr lang="en-US" altLang="ja-JP" dirty="0"/>
          </a:p>
        </p:txBody>
      </p:sp>
      <p:sp>
        <p:nvSpPr>
          <p:cNvPr id="3" name="スライド番号プレースホルダー 2">
            <a:extLst>
              <a:ext uri="{FF2B5EF4-FFF2-40B4-BE49-F238E27FC236}">
                <a16:creationId xmlns:a16="http://schemas.microsoft.com/office/drawing/2014/main" id="{B95FCB3E-97FF-172B-B66A-7CE5CD5481D4}"/>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1EBF90A9-A963-4D96-E8C9-1FC881356BC6}"/>
              </a:ext>
            </a:extLst>
          </p:cNvPr>
          <p:cNvSpPr>
            <a:spLocks noGrp="1"/>
          </p:cNvSpPr>
          <p:nvPr>
            <p:ph type="ftr" sz="quarter" idx="11"/>
          </p:nvPr>
        </p:nvSpPr>
        <p:spPr/>
        <p:txBody>
          <a:bodyPr/>
          <a:lstStyle/>
          <a:p>
            <a:r>
              <a:rPr lang="en-US" altLang="ja-JP"/>
              <a:t>J. Lim and H. Harada (Kyoto University)</a:t>
            </a:r>
            <a:endParaRPr lang="en-US" altLang="ja-JP" dirty="0"/>
          </a:p>
        </p:txBody>
      </p:sp>
      <p:sp>
        <p:nvSpPr>
          <p:cNvPr id="5" name="タイトル 1">
            <a:extLst>
              <a:ext uri="{FF2B5EF4-FFF2-40B4-BE49-F238E27FC236}">
                <a16:creationId xmlns:a16="http://schemas.microsoft.com/office/drawing/2014/main" id="{54963336-86E6-9B4A-FF30-071806D1C2D3}"/>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a:t>3GPP channel model</a:t>
            </a:r>
            <a:endParaRPr lang="ja-JP" altLang="en-US"/>
          </a:p>
        </p:txBody>
      </p:sp>
      <p:sp>
        <p:nvSpPr>
          <p:cNvPr id="6" name="コンテンツ プレースホルダー 2">
            <a:extLst>
              <a:ext uri="{FF2B5EF4-FFF2-40B4-BE49-F238E27FC236}">
                <a16:creationId xmlns:a16="http://schemas.microsoft.com/office/drawing/2014/main" id="{F4674302-6232-9A3B-6BD3-E6611CCE84F4}"/>
              </a:ext>
            </a:extLst>
          </p:cNvPr>
          <p:cNvSpPr txBox="1">
            <a:spLocks/>
          </p:cNvSpPr>
          <p:nvPr/>
        </p:nvSpPr>
        <p:spPr>
          <a:xfrm>
            <a:off x="685800" y="1981200"/>
            <a:ext cx="7772400" cy="411480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2000" dirty="0">
                <a:latin typeface="Times New Roman" panose="02020603050405020304" pitchFamily="18" charset="0"/>
                <a:cs typeface="Times New Roman" panose="02020603050405020304" pitchFamily="18" charset="0"/>
              </a:rPr>
              <a:t>Candidate</a:t>
            </a:r>
          </a:p>
          <a:p>
            <a:pPr lvl="1"/>
            <a:r>
              <a:rPr lang="en-US" altLang="ja-JP" sz="1800" dirty="0">
                <a:latin typeface="Times New Roman" panose="02020603050405020304" pitchFamily="18" charset="0"/>
                <a:cs typeface="Times New Roman" panose="02020603050405020304" pitchFamily="18" charset="0"/>
              </a:rPr>
              <a:t>NLOS model</a:t>
            </a:r>
          </a:p>
          <a:p>
            <a:pPr lvl="2"/>
            <a:r>
              <a:rPr lang="en-US" altLang="ja-JP" sz="1800" dirty="0">
                <a:latin typeface="Times New Roman" panose="02020603050405020304" pitchFamily="18" charset="0"/>
                <a:cs typeface="Times New Roman" panose="02020603050405020304" pitchFamily="18" charset="0"/>
              </a:rPr>
              <a:t>TDL-A/B/C</a:t>
            </a:r>
          </a:p>
          <a:p>
            <a:pPr lvl="1"/>
            <a:r>
              <a:rPr lang="en-US" altLang="ja-JP" sz="1800" dirty="0" err="1">
                <a:latin typeface="Times New Roman" panose="02020603050405020304" pitchFamily="18" charset="0"/>
                <a:cs typeface="Times New Roman" panose="02020603050405020304" pitchFamily="18" charset="0"/>
              </a:rPr>
              <a:t>LoS</a:t>
            </a:r>
            <a:r>
              <a:rPr lang="en-US" altLang="ja-JP" sz="1800" dirty="0">
                <a:latin typeface="Times New Roman" panose="02020603050405020304" pitchFamily="18" charset="0"/>
                <a:cs typeface="Times New Roman" panose="02020603050405020304" pitchFamily="18" charset="0"/>
              </a:rPr>
              <a:t> model</a:t>
            </a:r>
          </a:p>
          <a:p>
            <a:pPr lvl="2"/>
            <a:r>
              <a:rPr lang="en-US" altLang="ja-JP" sz="1800" dirty="0">
                <a:latin typeface="Times New Roman" panose="02020603050405020304" pitchFamily="18" charset="0"/>
                <a:cs typeface="Times New Roman" panose="02020603050405020304" pitchFamily="18" charset="0"/>
              </a:rPr>
              <a:t>TDL-D/E</a:t>
            </a:r>
          </a:p>
          <a:p>
            <a:pPr lvl="2"/>
            <a:endParaRPr lang="en-US" altLang="ja-JP" sz="1400" dirty="0"/>
          </a:p>
          <a:p>
            <a:r>
              <a:rPr lang="en-US" altLang="ja-JP" sz="1800" dirty="0">
                <a:latin typeface="Times New Roman" panose="02020603050405020304" pitchFamily="18" charset="0"/>
                <a:cs typeface="Times New Roman" panose="02020603050405020304" pitchFamily="18" charset="0"/>
              </a:rPr>
              <a:t>TR38.901 TDL model has a normalized RMS delay spread to accommodate various desired RMS delay spreads and is used by applying a scaling parameter. </a:t>
            </a:r>
          </a:p>
          <a:p>
            <a:r>
              <a:rPr lang="en" altLang="ja-JP" sz="1800" dirty="0">
                <a:latin typeface="Times New Roman" panose="02020603050405020304" pitchFamily="18" charset="0"/>
                <a:cs typeface="Times New Roman" panose="02020603050405020304" pitchFamily="18" charset="0"/>
              </a:rPr>
              <a:t>The assumed terminal speed is 4 km/h (about the speed of walking).</a:t>
            </a:r>
          </a:p>
          <a:p>
            <a:endParaRPr lang="en-US" altLang="ja-JP" sz="2400" dirty="0"/>
          </a:p>
          <a:p>
            <a:pPr lvl="2"/>
            <a:endParaRPr lang="en-US" altLang="ja-JP" sz="1600" dirty="0"/>
          </a:p>
          <a:p>
            <a:endParaRPr lang="ja-JP" altLang="en-US" sz="2400"/>
          </a:p>
        </p:txBody>
      </p:sp>
    </p:spTree>
    <p:extLst>
      <p:ext uri="{BB962C8B-B14F-4D97-AF65-F5344CB8AC3E}">
        <p14:creationId xmlns:p14="http://schemas.microsoft.com/office/powerpoint/2010/main" val="1369207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2077F6F6-A038-662F-B38F-F47F753641BA}"/>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CD77BA21-1495-5CB2-F32C-61B3F14B798F}"/>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7</a:t>
            </a:fld>
            <a:endParaRPr lang="en-US" altLang="ja-JP"/>
          </a:p>
        </p:txBody>
      </p:sp>
      <p:sp>
        <p:nvSpPr>
          <p:cNvPr id="5" name="フッター プレースホルダー 4">
            <a:extLst>
              <a:ext uri="{FF2B5EF4-FFF2-40B4-BE49-F238E27FC236}">
                <a16:creationId xmlns:a16="http://schemas.microsoft.com/office/drawing/2014/main" id="{33C93AB2-5E89-81FE-7C0D-641E667A2AD6}"/>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DDC6E4FC-872A-9F5E-D326-6A7E864BDBB8}"/>
              </a:ext>
            </a:extLst>
          </p:cNvPr>
          <p:cNvSpPr txBox="1">
            <a:spLocks/>
          </p:cNvSpPr>
          <p:nvPr/>
        </p:nvSpPr>
        <p:spPr bwMode="auto">
          <a:xfrm>
            <a:off x="674904" y="60134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3600" dirty="0">
                <a:latin typeface="Times New Roman" panose="02020603050405020304" pitchFamily="18" charset="0"/>
                <a:cs typeface="Times New Roman" panose="02020603050405020304" pitchFamily="18" charset="0"/>
              </a:rPr>
              <a:t>TR38.901 </a:t>
            </a:r>
            <a:r>
              <a:rPr lang="en-US" altLang="ja-JP" dirty="0"/>
              <a:t>TDL-A/B/C/D/E</a:t>
            </a:r>
            <a:endParaRPr lang="ja-JP" altLang="en-US"/>
          </a:p>
        </p:txBody>
      </p:sp>
      <p:sp>
        <p:nvSpPr>
          <p:cNvPr id="7" name="タイトル 1">
            <a:extLst>
              <a:ext uri="{FF2B5EF4-FFF2-40B4-BE49-F238E27FC236}">
                <a16:creationId xmlns:a16="http://schemas.microsoft.com/office/drawing/2014/main" id="{A0ABC56A-3CB6-78C4-DAA1-D1CD1D20900A}"/>
              </a:ext>
            </a:extLst>
          </p:cNvPr>
          <p:cNvSpPr txBox="1">
            <a:spLocks/>
          </p:cNvSpPr>
          <p:nvPr/>
        </p:nvSpPr>
        <p:spPr bwMode="auto">
          <a:xfrm>
            <a:off x="249268" y="1521823"/>
            <a:ext cx="1080120" cy="317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2000" dirty="0"/>
              <a:t>TDL-A</a:t>
            </a:r>
            <a:endParaRPr lang="ja-JP" altLang="en-US" sz="2000"/>
          </a:p>
        </p:txBody>
      </p:sp>
      <p:sp>
        <p:nvSpPr>
          <p:cNvPr id="8" name="タイトル 1">
            <a:extLst>
              <a:ext uri="{FF2B5EF4-FFF2-40B4-BE49-F238E27FC236}">
                <a16:creationId xmlns:a16="http://schemas.microsoft.com/office/drawing/2014/main" id="{80A7F219-144F-D3AC-0FA1-48BFD38ABD03}"/>
              </a:ext>
            </a:extLst>
          </p:cNvPr>
          <p:cNvSpPr txBox="1">
            <a:spLocks/>
          </p:cNvSpPr>
          <p:nvPr/>
        </p:nvSpPr>
        <p:spPr bwMode="auto">
          <a:xfrm>
            <a:off x="4491472" y="1467627"/>
            <a:ext cx="1080120" cy="317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2000" dirty="0"/>
              <a:t>TDL-B</a:t>
            </a:r>
            <a:endParaRPr lang="ja-JP" altLang="en-US" sz="2000"/>
          </a:p>
        </p:txBody>
      </p:sp>
      <p:pic>
        <p:nvPicPr>
          <p:cNvPr id="9" name="図 8">
            <a:extLst>
              <a:ext uri="{FF2B5EF4-FFF2-40B4-BE49-F238E27FC236}">
                <a16:creationId xmlns:a16="http://schemas.microsoft.com/office/drawing/2014/main" id="{4F3AB267-FA1C-D003-626B-55083267DBCB}"/>
              </a:ext>
            </a:extLst>
          </p:cNvPr>
          <p:cNvPicPr>
            <a:picLocks noChangeAspect="1"/>
          </p:cNvPicPr>
          <p:nvPr/>
        </p:nvPicPr>
        <p:blipFill>
          <a:blip r:embed="rId2"/>
          <a:stretch>
            <a:fillRect/>
          </a:stretch>
        </p:blipFill>
        <p:spPr>
          <a:xfrm>
            <a:off x="1395775" y="1571447"/>
            <a:ext cx="3200400" cy="4724400"/>
          </a:xfrm>
          <a:prstGeom prst="rect">
            <a:avLst/>
          </a:prstGeom>
        </p:spPr>
      </p:pic>
      <p:pic>
        <p:nvPicPr>
          <p:cNvPr id="10" name="図 9">
            <a:extLst>
              <a:ext uri="{FF2B5EF4-FFF2-40B4-BE49-F238E27FC236}">
                <a16:creationId xmlns:a16="http://schemas.microsoft.com/office/drawing/2014/main" id="{C7C89E46-B433-7356-FEDA-BAD29436839C}"/>
              </a:ext>
            </a:extLst>
          </p:cNvPr>
          <p:cNvPicPr>
            <a:picLocks noChangeAspect="1"/>
          </p:cNvPicPr>
          <p:nvPr/>
        </p:nvPicPr>
        <p:blipFill>
          <a:blip r:embed="rId3"/>
          <a:stretch>
            <a:fillRect/>
          </a:stretch>
        </p:blipFill>
        <p:spPr>
          <a:xfrm>
            <a:off x="5533276" y="1521823"/>
            <a:ext cx="3200400" cy="4724400"/>
          </a:xfrm>
          <a:prstGeom prst="rect">
            <a:avLst/>
          </a:prstGeom>
        </p:spPr>
      </p:pic>
      <p:sp>
        <p:nvSpPr>
          <p:cNvPr id="12" name="テキスト ボックス 11">
            <a:extLst>
              <a:ext uri="{FF2B5EF4-FFF2-40B4-BE49-F238E27FC236}">
                <a16:creationId xmlns:a16="http://schemas.microsoft.com/office/drawing/2014/main" id="{98F9B09C-8E4B-9C63-804E-37D67CA0293C}"/>
              </a:ext>
            </a:extLst>
          </p:cNvPr>
          <p:cNvSpPr txBox="1"/>
          <p:nvPr/>
        </p:nvSpPr>
        <p:spPr>
          <a:xfrm>
            <a:off x="5185928" y="6155158"/>
            <a:ext cx="3958072" cy="330411"/>
          </a:xfrm>
          <a:prstGeom prst="rect">
            <a:avLst/>
          </a:prstGeom>
          <a:noFill/>
        </p:spPr>
        <p:txBody>
          <a:bodyPr wrap="square">
            <a:spAutoFit/>
          </a:bodyPr>
          <a:lstStyle/>
          <a:p>
            <a:pPr lvl="0" algn="l">
              <a:lnSpc>
                <a:spcPts val="900"/>
              </a:lnSpc>
              <a:spcAft>
                <a:spcPts val="250"/>
              </a:spcAft>
              <a:buSzPts val="800"/>
              <a:tabLst>
                <a:tab pos="228600" algn="l"/>
              </a:tabLst>
            </a:pPr>
            <a:r>
              <a:rPr lang="en-US" altLang="ja-JP" sz="1050" dirty="0">
                <a:effectLst/>
                <a:latin typeface="Times New Roman" panose="02020603050405020304" pitchFamily="18" charset="0"/>
                <a:ea typeface="ＭＳ 明朝" panose="02020609040205080304" pitchFamily="49" charset="-128"/>
              </a:rPr>
              <a:t>3GPP, “Study on channel model for frequencies from 0.5 to 100 GHz,” 3GPP Tech. Rep. 38.901 V17.0.0, Mar. 2022.</a:t>
            </a:r>
            <a:endParaRPr lang="ja-JP" altLang="ja-JP" sz="1050">
              <a:effectLst/>
              <a:latin typeface="Times New Roman" panose="02020603050405020304" pitchFamily="18" charset="0"/>
              <a:ea typeface="ＭＳ 明朝" panose="02020609040205080304" pitchFamily="49" charset="-128"/>
            </a:endParaRPr>
          </a:p>
        </p:txBody>
      </p:sp>
    </p:spTree>
    <p:extLst>
      <p:ext uri="{BB962C8B-B14F-4D97-AF65-F5344CB8AC3E}">
        <p14:creationId xmlns:p14="http://schemas.microsoft.com/office/powerpoint/2010/main" val="36841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2FB303-2A7F-64D4-4CC4-B3A64057300E}"/>
              </a:ext>
            </a:extLst>
          </p:cNvPr>
          <p:cNvSpPr>
            <a:spLocks noGrp="1"/>
          </p:cNvSpPr>
          <p:nvPr>
            <p:ph type="title"/>
          </p:nvPr>
        </p:nvSpPr>
        <p:spPr>
          <a:xfrm>
            <a:off x="685800" y="560419"/>
            <a:ext cx="7772400" cy="1066800"/>
          </a:xfrm>
        </p:spPr>
        <p:txBody>
          <a:bodyPr/>
          <a:lstStyle/>
          <a:p>
            <a:r>
              <a:rPr lang="en-US" altLang="ja-JP" sz="3600" dirty="0">
                <a:latin typeface="Times New Roman" panose="02020603050405020304" pitchFamily="18" charset="0"/>
                <a:cs typeface="Times New Roman" panose="02020603050405020304" pitchFamily="18" charset="0"/>
              </a:rPr>
              <a:t>TR38.901 </a:t>
            </a:r>
            <a:r>
              <a:rPr kumimoji="1" lang="en-US" altLang="ja-JP" dirty="0"/>
              <a:t>TDL-A/B/C/D/E</a:t>
            </a:r>
            <a:endParaRPr kumimoji="1" lang="ja-JP" altLang="en-US"/>
          </a:p>
        </p:txBody>
      </p:sp>
      <p:sp>
        <p:nvSpPr>
          <p:cNvPr id="3" name="日付プレースホルダー 2">
            <a:extLst>
              <a:ext uri="{FF2B5EF4-FFF2-40B4-BE49-F238E27FC236}">
                <a16:creationId xmlns:a16="http://schemas.microsoft.com/office/drawing/2014/main" id="{3F8DF8AC-7565-AA3B-4821-26D07D65BE03}"/>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8F43AFD1-48F2-1EFD-CF28-B39304E6C82B}"/>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8</a:t>
            </a:fld>
            <a:endParaRPr lang="en-US" altLang="ja-JP"/>
          </a:p>
        </p:txBody>
      </p:sp>
      <p:sp>
        <p:nvSpPr>
          <p:cNvPr id="5" name="フッター プレースホルダー 4">
            <a:extLst>
              <a:ext uri="{FF2B5EF4-FFF2-40B4-BE49-F238E27FC236}">
                <a16:creationId xmlns:a16="http://schemas.microsoft.com/office/drawing/2014/main" id="{B6FB6731-C695-A2B3-1246-B93E1805040E}"/>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8D25239A-8C57-80E3-3723-E937DA543C46}"/>
              </a:ext>
            </a:extLst>
          </p:cNvPr>
          <p:cNvSpPr txBox="1">
            <a:spLocks/>
          </p:cNvSpPr>
          <p:nvPr/>
        </p:nvSpPr>
        <p:spPr bwMode="auto">
          <a:xfrm>
            <a:off x="1030218" y="1563817"/>
            <a:ext cx="1080120" cy="317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2000" dirty="0"/>
              <a:t>TDL-C</a:t>
            </a:r>
            <a:endParaRPr lang="ja-JP" altLang="en-US" sz="2000"/>
          </a:p>
        </p:txBody>
      </p:sp>
      <p:pic>
        <p:nvPicPr>
          <p:cNvPr id="7" name="図 6">
            <a:extLst>
              <a:ext uri="{FF2B5EF4-FFF2-40B4-BE49-F238E27FC236}">
                <a16:creationId xmlns:a16="http://schemas.microsoft.com/office/drawing/2014/main" id="{D4000CE8-9ED7-9AE5-42E8-6632C15FD3CD}"/>
              </a:ext>
            </a:extLst>
          </p:cNvPr>
          <p:cNvPicPr>
            <a:picLocks noChangeAspect="1"/>
          </p:cNvPicPr>
          <p:nvPr/>
        </p:nvPicPr>
        <p:blipFill>
          <a:blip r:embed="rId2"/>
          <a:stretch>
            <a:fillRect/>
          </a:stretch>
        </p:blipFill>
        <p:spPr>
          <a:xfrm>
            <a:off x="2286000" y="1382681"/>
            <a:ext cx="3200400" cy="4914900"/>
          </a:xfrm>
          <a:prstGeom prst="rect">
            <a:avLst/>
          </a:prstGeom>
        </p:spPr>
      </p:pic>
      <p:sp>
        <p:nvSpPr>
          <p:cNvPr id="8" name="テキスト ボックス 7">
            <a:extLst>
              <a:ext uri="{FF2B5EF4-FFF2-40B4-BE49-F238E27FC236}">
                <a16:creationId xmlns:a16="http://schemas.microsoft.com/office/drawing/2014/main" id="{B5AB384F-AF51-583F-461E-9514EB828E27}"/>
              </a:ext>
            </a:extLst>
          </p:cNvPr>
          <p:cNvSpPr txBox="1"/>
          <p:nvPr/>
        </p:nvSpPr>
        <p:spPr>
          <a:xfrm>
            <a:off x="5486400" y="5890881"/>
            <a:ext cx="3958072" cy="330411"/>
          </a:xfrm>
          <a:prstGeom prst="rect">
            <a:avLst/>
          </a:prstGeom>
          <a:noFill/>
        </p:spPr>
        <p:txBody>
          <a:bodyPr wrap="square">
            <a:spAutoFit/>
          </a:bodyPr>
          <a:lstStyle/>
          <a:p>
            <a:pPr lvl="0" algn="l">
              <a:lnSpc>
                <a:spcPts val="900"/>
              </a:lnSpc>
              <a:spcAft>
                <a:spcPts val="250"/>
              </a:spcAft>
              <a:buSzPts val="800"/>
              <a:tabLst>
                <a:tab pos="228600" algn="l"/>
              </a:tabLst>
            </a:pPr>
            <a:r>
              <a:rPr lang="en-US" altLang="ja-JP" sz="1050" dirty="0">
                <a:effectLst/>
                <a:latin typeface="Times New Roman" panose="02020603050405020304" pitchFamily="18" charset="0"/>
                <a:ea typeface="ＭＳ 明朝" panose="02020609040205080304" pitchFamily="49" charset="-128"/>
              </a:rPr>
              <a:t>3GPP, “Study on channel model for frequencies from 0.5 to 100 GHz,” 3GPP Tech. Rep. 38.901 V17.0.0, Mar. 2022.</a:t>
            </a:r>
            <a:endParaRPr lang="ja-JP" altLang="ja-JP" sz="1050">
              <a:effectLst/>
              <a:latin typeface="Times New Roman" panose="02020603050405020304" pitchFamily="18" charset="0"/>
              <a:ea typeface="ＭＳ 明朝" panose="02020609040205080304" pitchFamily="49" charset="-128"/>
            </a:endParaRPr>
          </a:p>
        </p:txBody>
      </p:sp>
    </p:spTree>
    <p:extLst>
      <p:ext uri="{BB962C8B-B14F-4D97-AF65-F5344CB8AC3E}">
        <p14:creationId xmlns:p14="http://schemas.microsoft.com/office/powerpoint/2010/main" val="260653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6CBC8C-E427-1AA5-73B6-263159F78FEA}"/>
              </a:ext>
            </a:extLst>
          </p:cNvPr>
          <p:cNvSpPr>
            <a:spLocks noGrp="1"/>
          </p:cNvSpPr>
          <p:nvPr>
            <p:ph type="title"/>
          </p:nvPr>
        </p:nvSpPr>
        <p:spPr/>
        <p:txBody>
          <a:bodyPr/>
          <a:lstStyle/>
          <a:p>
            <a:r>
              <a:rPr lang="en-US" altLang="ja-JP" sz="3600" dirty="0">
                <a:latin typeface="Times New Roman" panose="02020603050405020304" pitchFamily="18" charset="0"/>
                <a:cs typeface="Times New Roman" panose="02020603050405020304" pitchFamily="18" charset="0"/>
              </a:rPr>
              <a:t>TR38.901 </a:t>
            </a:r>
            <a:r>
              <a:rPr kumimoji="1" lang="en-US" altLang="ja-JP" dirty="0"/>
              <a:t>TDL-A/B/C/D/E</a:t>
            </a:r>
            <a:endParaRPr kumimoji="1" lang="ja-JP" altLang="en-US"/>
          </a:p>
        </p:txBody>
      </p:sp>
      <p:sp>
        <p:nvSpPr>
          <p:cNvPr id="3" name="日付プレースホルダー 2">
            <a:extLst>
              <a:ext uri="{FF2B5EF4-FFF2-40B4-BE49-F238E27FC236}">
                <a16:creationId xmlns:a16="http://schemas.microsoft.com/office/drawing/2014/main" id="{50C3CBCA-0286-78FA-02EE-1383301AC97E}"/>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2DC9FFAE-DB16-1D2E-01BA-F65F184941DB}"/>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9</a:t>
            </a:fld>
            <a:endParaRPr lang="en-US" altLang="ja-JP"/>
          </a:p>
        </p:txBody>
      </p:sp>
      <p:sp>
        <p:nvSpPr>
          <p:cNvPr id="5" name="フッター プレースホルダー 4">
            <a:extLst>
              <a:ext uri="{FF2B5EF4-FFF2-40B4-BE49-F238E27FC236}">
                <a16:creationId xmlns:a16="http://schemas.microsoft.com/office/drawing/2014/main" id="{4D6B0A39-63DD-BE28-10B8-44B8992C1886}"/>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DB56243C-9C60-6054-2DDF-D6CAA6A6D5BC}"/>
              </a:ext>
            </a:extLst>
          </p:cNvPr>
          <p:cNvSpPr txBox="1">
            <a:spLocks/>
          </p:cNvSpPr>
          <p:nvPr/>
        </p:nvSpPr>
        <p:spPr bwMode="auto">
          <a:xfrm>
            <a:off x="44812" y="1776130"/>
            <a:ext cx="1080120" cy="317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2000" dirty="0"/>
              <a:t>TDL-D</a:t>
            </a:r>
            <a:endParaRPr lang="ja-JP" altLang="en-US" sz="2000"/>
          </a:p>
        </p:txBody>
      </p:sp>
      <p:sp>
        <p:nvSpPr>
          <p:cNvPr id="7" name="タイトル 1">
            <a:extLst>
              <a:ext uri="{FF2B5EF4-FFF2-40B4-BE49-F238E27FC236}">
                <a16:creationId xmlns:a16="http://schemas.microsoft.com/office/drawing/2014/main" id="{E83689BF-83C3-F197-747B-AD0CF61B2942}"/>
              </a:ext>
            </a:extLst>
          </p:cNvPr>
          <p:cNvSpPr txBox="1">
            <a:spLocks/>
          </p:cNvSpPr>
          <p:nvPr/>
        </p:nvSpPr>
        <p:spPr bwMode="auto">
          <a:xfrm>
            <a:off x="4368802" y="1844675"/>
            <a:ext cx="1080120" cy="317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2000" dirty="0"/>
              <a:t>TDL-E</a:t>
            </a:r>
            <a:endParaRPr lang="ja-JP" altLang="en-US" sz="2000"/>
          </a:p>
        </p:txBody>
      </p:sp>
      <p:sp>
        <p:nvSpPr>
          <p:cNvPr id="8" name="タイトル 1">
            <a:extLst>
              <a:ext uri="{FF2B5EF4-FFF2-40B4-BE49-F238E27FC236}">
                <a16:creationId xmlns:a16="http://schemas.microsoft.com/office/drawing/2014/main" id="{B7D63B0B-9A58-8A67-63C9-C620462F745B}"/>
              </a:ext>
            </a:extLst>
          </p:cNvPr>
          <p:cNvSpPr txBox="1">
            <a:spLocks/>
          </p:cNvSpPr>
          <p:nvPr/>
        </p:nvSpPr>
        <p:spPr bwMode="auto">
          <a:xfrm>
            <a:off x="1005484" y="5105401"/>
            <a:ext cx="3482144" cy="317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1200" dirty="0"/>
              <a:t>NOTE: The first tap follows a </a:t>
            </a:r>
            <a:r>
              <a:rPr lang="en-US" altLang="ja-JP" sz="1200" dirty="0" err="1"/>
              <a:t>Ricean</a:t>
            </a:r>
            <a:r>
              <a:rPr lang="en-US" altLang="ja-JP" sz="1200" dirty="0"/>
              <a:t> distribution with a K-factor of 13.3 dB and a mean power of 0 </a:t>
            </a:r>
            <a:r>
              <a:rPr lang="en-US" altLang="ja-JP" sz="1200" dirty="0" err="1"/>
              <a:t>dB.</a:t>
            </a:r>
            <a:endParaRPr lang="ja-JP" altLang="en-US" sz="1200"/>
          </a:p>
        </p:txBody>
      </p:sp>
      <p:sp>
        <p:nvSpPr>
          <p:cNvPr id="9" name="タイトル 1">
            <a:extLst>
              <a:ext uri="{FF2B5EF4-FFF2-40B4-BE49-F238E27FC236}">
                <a16:creationId xmlns:a16="http://schemas.microsoft.com/office/drawing/2014/main" id="{E9286249-FB4A-BF05-0025-06B37B57171A}"/>
              </a:ext>
            </a:extLst>
          </p:cNvPr>
          <p:cNvSpPr txBox="1">
            <a:spLocks/>
          </p:cNvSpPr>
          <p:nvPr/>
        </p:nvSpPr>
        <p:spPr bwMode="auto">
          <a:xfrm>
            <a:off x="5307428" y="5301208"/>
            <a:ext cx="3482144" cy="317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1200" dirty="0"/>
              <a:t>NOTE: The first tap follows a </a:t>
            </a:r>
            <a:r>
              <a:rPr lang="en-US" altLang="ja-JP" sz="1200" dirty="0" err="1"/>
              <a:t>Ricean</a:t>
            </a:r>
            <a:r>
              <a:rPr lang="en-US" altLang="ja-JP" sz="1200" dirty="0"/>
              <a:t> distribution with a K-factor of 22 dB and a mean power of 0 </a:t>
            </a:r>
            <a:r>
              <a:rPr lang="en-US" altLang="ja-JP" sz="1200" dirty="0" err="1"/>
              <a:t>dB.</a:t>
            </a:r>
            <a:endParaRPr lang="ja-JP" altLang="en-US" sz="1200"/>
          </a:p>
        </p:txBody>
      </p:sp>
      <p:graphicFrame>
        <p:nvGraphicFramePr>
          <p:cNvPr id="10" name="表 9">
            <a:extLst>
              <a:ext uri="{FF2B5EF4-FFF2-40B4-BE49-F238E27FC236}">
                <a16:creationId xmlns:a16="http://schemas.microsoft.com/office/drawing/2014/main" id="{5492FFC8-FC1C-5CDF-887F-1BAFC616C2BF}"/>
              </a:ext>
            </a:extLst>
          </p:cNvPr>
          <p:cNvGraphicFramePr>
            <a:graphicFrameLocks noGrp="1"/>
          </p:cNvGraphicFramePr>
          <p:nvPr>
            <p:extLst>
              <p:ext uri="{D42A27DB-BD31-4B8C-83A1-F6EECF244321}">
                <p14:modId xmlns:p14="http://schemas.microsoft.com/office/powerpoint/2010/main" val="676700796"/>
              </p:ext>
            </p:extLst>
          </p:nvPr>
        </p:nvGraphicFramePr>
        <p:xfrm>
          <a:off x="1162380" y="1970049"/>
          <a:ext cx="3168352" cy="2926080"/>
        </p:xfrm>
        <a:graphic>
          <a:graphicData uri="http://schemas.openxmlformats.org/drawingml/2006/table">
            <a:tbl>
              <a:tblPr firstRow="1" bandRow="1">
                <a:tableStyleId>{5C22544A-7EE6-4342-B048-85BDC9FD1C3A}</a:tableStyleId>
              </a:tblPr>
              <a:tblGrid>
                <a:gridCol w="362775">
                  <a:extLst>
                    <a:ext uri="{9D8B030D-6E8A-4147-A177-3AD203B41FA5}">
                      <a16:colId xmlns:a16="http://schemas.microsoft.com/office/drawing/2014/main" val="3758110117"/>
                    </a:ext>
                  </a:extLst>
                </a:gridCol>
                <a:gridCol w="861360">
                  <a:extLst>
                    <a:ext uri="{9D8B030D-6E8A-4147-A177-3AD203B41FA5}">
                      <a16:colId xmlns:a16="http://schemas.microsoft.com/office/drawing/2014/main" val="783995173"/>
                    </a:ext>
                  </a:extLst>
                </a:gridCol>
                <a:gridCol w="792088">
                  <a:extLst>
                    <a:ext uri="{9D8B030D-6E8A-4147-A177-3AD203B41FA5}">
                      <a16:colId xmlns:a16="http://schemas.microsoft.com/office/drawing/2014/main" val="410335643"/>
                    </a:ext>
                  </a:extLst>
                </a:gridCol>
                <a:gridCol w="1152129">
                  <a:extLst>
                    <a:ext uri="{9D8B030D-6E8A-4147-A177-3AD203B41FA5}">
                      <a16:colId xmlns:a16="http://schemas.microsoft.com/office/drawing/2014/main" val="3620752224"/>
                    </a:ext>
                  </a:extLst>
                </a:gridCol>
              </a:tblGrid>
              <a:tr h="221233">
                <a:tc>
                  <a:txBody>
                    <a:bodyPr/>
                    <a:lstStyle/>
                    <a:p>
                      <a:pPr algn="ctr"/>
                      <a:r>
                        <a:rPr kumimoji="1" lang="en-US" altLang="ja-JP" sz="1200" b="0" dirty="0">
                          <a:solidFill>
                            <a:schemeClr val="tx1"/>
                          </a:solidFill>
                          <a:latin typeface="+mj-lt"/>
                          <a:ea typeface="+mj-ea"/>
                          <a:cs typeface="Times New Roman" panose="02020603050405020304" pitchFamily="18" charset="0"/>
                        </a:rPr>
                        <a:t>Path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Normalized</a:t>
                      </a:r>
                    </a:p>
                    <a:p>
                      <a:pPr algn="ctr"/>
                      <a:r>
                        <a:rPr kumimoji="1" lang="en-US" altLang="ja-JP" sz="1200" b="0" kern="1200" dirty="0">
                          <a:solidFill>
                            <a:schemeClr val="tx1"/>
                          </a:solidFill>
                          <a:latin typeface="+mj-lt"/>
                          <a:ea typeface="+mn-ea"/>
                          <a:cs typeface="Times New Roman" panose="02020603050405020304" pitchFamily="18" charset="0"/>
                        </a:rPr>
                        <a:t>Delay</a:t>
                      </a:r>
                      <a:endParaRPr kumimoji="1" lang="ja-JP" altLang="en-US" sz="1200" b="0" kern="1200">
                        <a:solidFill>
                          <a:schemeClr val="tx1"/>
                        </a:solidFill>
                        <a:latin typeface="+mj-lt"/>
                        <a:ea typeface="+mn-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Relative </a:t>
                      </a:r>
                    </a:p>
                    <a:p>
                      <a:pPr algn="ctr"/>
                      <a:r>
                        <a:rPr kumimoji="1" lang="en-US" altLang="ja-JP" sz="1200" b="0" dirty="0">
                          <a:solidFill>
                            <a:schemeClr val="tx1"/>
                          </a:solidFill>
                          <a:latin typeface="+mj-lt"/>
                          <a:ea typeface="+mj-ea"/>
                          <a:cs typeface="Times New Roman" panose="02020603050405020304" pitchFamily="18" charset="0"/>
                        </a:rPr>
                        <a:t>Power (dB)</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Fading distribution</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9279214"/>
                  </a:ext>
                </a:extLst>
              </a:tr>
              <a:tr h="110616">
                <a:tc rowSpan="2">
                  <a:txBody>
                    <a:bodyPr/>
                    <a:lstStyle/>
                    <a:p>
                      <a:pPr algn="ctr"/>
                      <a:r>
                        <a:rPr kumimoji="1" lang="en-US" altLang="ja-JP" sz="1200" b="0" dirty="0">
                          <a:solidFill>
                            <a:schemeClr val="tx1"/>
                          </a:solidFill>
                          <a:latin typeface="+mj-lt"/>
                          <a:ea typeface="+mj-ea"/>
                          <a:cs typeface="Times New Roman" panose="02020603050405020304" pitchFamily="18" charset="0"/>
                        </a:rPr>
                        <a:t>1</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dirty="0">
                          <a:effectLst/>
                          <a:latin typeface="+mj-lt"/>
                          <a:cs typeface="Times New Roman" panose="02020603050405020304" pitchFamily="18" charset="0"/>
                        </a:rPr>
                        <a:t>0.0000</a:t>
                      </a:r>
                      <a:endParaRPr lang="ja-JP" altLang="en-US" sz="1200">
                        <a:effectLst/>
                        <a:latin typeface="+mj-lt"/>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–0.2</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LOS path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2797001"/>
                  </a:ext>
                </a:extLst>
              </a:tr>
              <a:tr h="110616">
                <a:tc vMerge="1">
                  <a:txBody>
                    <a:bodyPr/>
                    <a:lstStyle/>
                    <a:p>
                      <a:endParaRPr dirty="0"/>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Times New Roman" panose="02020603050405020304" pitchFamily="18" charset="0"/>
                        </a:rPr>
                        <a:t>0.0000</a:t>
                      </a:r>
                      <a:endParaRPr lang="ja-JP" altLang="en-US" sz="1200">
                        <a:latin typeface="+mj-lt"/>
                        <a:cs typeface="Times New Roman" panose="02020603050405020304" pitchFamily="18" charset="0"/>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–13.5</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251158"/>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2</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0.035 </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–18.8</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1">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1174466"/>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3</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0.612</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–21</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704746"/>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4</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1.363</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–22.8</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4595287"/>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5</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1.405</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–17.9</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7309546"/>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6</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1.804</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–20.1</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7568737"/>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7</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2.596</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–21.9</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7924331"/>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8</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1.775</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–22.9</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2969875"/>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9</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4.042</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–27.8</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8168405"/>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10</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7.937</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–23.6</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4823278"/>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11</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9.424</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–24.8</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6279923"/>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12</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9.708</a:t>
                      </a:r>
                      <a:endParaRPr lang="ja-JP" altLang="en-US" sz="1200">
                        <a:effectLst/>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–30.0</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5673548"/>
                  </a:ext>
                </a:extLst>
              </a:tr>
              <a:tr h="110616">
                <a:tc>
                  <a:txBody>
                    <a:bodyPr/>
                    <a:lstStyle/>
                    <a:p>
                      <a:pPr algn="ctr"/>
                      <a:r>
                        <a:rPr kumimoji="1" lang="en-US" altLang="ja-JP" sz="1200" b="0" dirty="0">
                          <a:solidFill>
                            <a:schemeClr val="tx1"/>
                          </a:solidFill>
                          <a:latin typeface="+mj-lt"/>
                          <a:ea typeface="+mj-ea"/>
                          <a:cs typeface="Times New Roman" panose="02020603050405020304" pitchFamily="18" charset="0"/>
                        </a:rPr>
                        <a:t>13</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j-lt"/>
                          <a:ea typeface="+mn-ea"/>
                          <a:cs typeface="+mn-cs"/>
                        </a:rPr>
                        <a:t>12.525</a:t>
                      </a:r>
                      <a:endParaRPr lang="ja-JP" altLang="en-US" sz="1200">
                        <a:latin typeface="+mj-lt"/>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mj-lt"/>
                          <a:ea typeface="+mj-ea"/>
                          <a:cs typeface="Times New Roman" panose="02020603050405020304" pitchFamily="18" charset="0"/>
                        </a:rPr>
                        <a:t>–27.7</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kern="1200" dirty="0">
                          <a:solidFill>
                            <a:schemeClr val="tx1"/>
                          </a:solidFill>
                          <a:latin typeface="+mj-lt"/>
                          <a:ea typeface="+mn-ea"/>
                          <a:cs typeface="Times New Roman" panose="02020603050405020304" pitchFamily="18" charset="0"/>
                        </a:rPr>
                        <a:t>Rayleigh</a:t>
                      </a:r>
                      <a:endParaRPr kumimoji="1" lang="ja-JP" altLang="en-US" sz="1200" b="0">
                        <a:solidFill>
                          <a:schemeClr val="tx1"/>
                        </a:solidFill>
                        <a:latin typeface="+mj-lt"/>
                        <a:ea typeface="+mj-ea"/>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6435096"/>
                  </a:ext>
                </a:extLst>
              </a:tr>
            </a:tbl>
          </a:graphicData>
        </a:graphic>
      </p:graphicFrame>
      <p:pic>
        <p:nvPicPr>
          <p:cNvPr id="11" name="図 10">
            <a:extLst>
              <a:ext uri="{FF2B5EF4-FFF2-40B4-BE49-F238E27FC236}">
                <a16:creationId xmlns:a16="http://schemas.microsoft.com/office/drawing/2014/main" id="{56051043-FA69-DF71-5FD9-DACC112CDB80}"/>
              </a:ext>
            </a:extLst>
          </p:cNvPr>
          <p:cNvPicPr>
            <a:picLocks noChangeAspect="1"/>
          </p:cNvPicPr>
          <p:nvPr/>
        </p:nvPicPr>
        <p:blipFill>
          <a:blip r:embed="rId2"/>
          <a:stretch>
            <a:fillRect/>
          </a:stretch>
        </p:blipFill>
        <p:spPr>
          <a:xfrm>
            <a:off x="5448300" y="1878620"/>
            <a:ext cx="3200400" cy="3263900"/>
          </a:xfrm>
          <a:prstGeom prst="rect">
            <a:avLst/>
          </a:prstGeom>
        </p:spPr>
      </p:pic>
      <p:sp>
        <p:nvSpPr>
          <p:cNvPr id="12" name="テキスト ボックス 11">
            <a:extLst>
              <a:ext uri="{FF2B5EF4-FFF2-40B4-BE49-F238E27FC236}">
                <a16:creationId xmlns:a16="http://schemas.microsoft.com/office/drawing/2014/main" id="{FC37E33A-6B4E-B6F9-8F75-A02BD975A8CD}"/>
              </a:ext>
            </a:extLst>
          </p:cNvPr>
          <p:cNvSpPr txBox="1"/>
          <p:nvPr/>
        </p:nvSpPr>
        <p:spPr>
          <a:xfrm>
            <a:off x="4908862" y="6097024"/>
            <a:ext cx="3958072" cy="330411"/>
          </a:xfrm>
          <a:prstGeom prst="rect">
            <a:avLst/>
          </a:prstGeom>
          <a:noFill/>
        </p:spPr>
        <p:txBody>
          <a:bodyPr wrap="square">
            <a:spAutoFit/>
          </a:bodyPr>
          <a:lstStyle/>
          <a:p>
            <a:pPr lvl="0" algn="l">
              <a:lnSpc>
                <a:spcPts val="900"/>
              </a:lnSpc>
              <a:spcAft>
                <a:spcPts val="250"/>
              </a:spcAft>
              <a:buSzPts val="800"/>
              <a:tabLst>
                <a:tab pos="228600" algn="l"/>
              </a:tabLst>
            </a:pPr>
            <a:r>
              <a:rPr lang="en-US" altLang="ja-JP" sz="1050" dirty="0">
                <a:effectLst/>
                <a:latin typeface="Times New Roman" panose="02020603050405020304" pitchFamily="18" charset="0"/>
                <a:ea typeface="ＭＳ 明朝" panose="02020609040205080304" pitchFamily="49" charset="-128"/>
              </a:rPr>
              <a:t>3GPP, “Study on channel model for frequencies from 0.5 to 100 GHz,” 3GPP Tech. Rep. 38.901 V17.0.0, Mar. 2022.</a:t>
            </a:r>
            <a:endParaRPr lang="ja-JP" altLang="ja-JP" sz="1050">
              <a:effectLst/>
              <a:latin typeface="Times New Roman" panose="02020603050405020304" pitchFamily="18" charset="0"/>
              <a:ea typeface="ＭＳ 明朝" panose="02020609040205080304" pitchFamily="49" charset="-128"/>
            </a:endParaRPr>
          </a:p>
        </p:txBody>
      </p:sp>
    </p:spTree>
    <p:extLst>
      <p:ext uri="{BB962C8B-B14F-4D97-AF65-F5344CB8AC3E}">
        <p14:creationId xmlns:p14="http://schemas.microsoft.com/office/powerpoint/2010/main" val="1102625576"/>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1543</TotalTime>
  <Words>1566</Words>
  <Application>Microsoft Macintosh PowerPoint</Application>
  <PresentationFormat>画面に合わせる (4:3)</PresentationFormat>
  <Paragraphs>210</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ＭＳ Ｐゴシック</vt:lpstr>
      <vt:lpstr>Arial</vt:lpstr>
      <vt:lpstr>Cambria Math</vt:lpstr>
      <vt:lpstr>Times New Roman</vt:lpstr>
      <vt:lpstr>Office テーマ</vt:lpstr>
      <vt:lpstr>PowerPoint プレゼンテーション</vt:lpstr>
      <vt:lpstr>Channel Model for Evaluation of Transmission Characteristics of IEEE 802.15.4ad PHY</vt:lpstr>
      <vt:lpstr>Background</vt:lpstr>
      <vt:lpstr>Channel Model in Urban Area</vt:lpstr>
      <vt:lpstr>Channel Model in Rural Area</vt:lpstr>
      <vt:lpstr>PowerPoint プレゼンテーション</vt:lpstr>
      <vt:lpstr>PowerPoint プレゼンテーション</vt:lpstr>
      <vt:lpstr>TR38.901 TDL-A/B/C/D/E</vt:lpstr>
      <vt:lpstr>TR38.901 TDL-A/B/C/D/E</vt:lpstr>
      <vt:lpstr>Scaling parameter</vt:lpstr>
      <vt:lpstr>Scaling parameters for the NLOS environment</vt:lpstr>
      <vt:lpstr>Scaling parameters for the LOS environment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100</cp:revision>
  <cp:lastPrinted>2024-07-16T17:36:35Z</cp:lastPrinted>
  <dcterms:created xsi:type="dcterms:W3CDTF">2023-07-11T09:26:43Z</dcterms:created>
  <dcterms:modified xsi:type="dcterms:W3CDTF">2024-11-12T02:14:35Z</dcterms:modified>
  <cp:category/>
</cp:coreProperties>
</file>