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handoutMasterIdLst>
    <p:handoutMasterId r:id="rId16"/>
  </p:handoutMasterIdLst>
  <p:sldIdLst>
    <p:sldId id="346" r:id="rId2"/>
    <p:sldId id="311" r:id="rId3"/>
    <p:sldId id="371" r:id="rId4"/>
    <p:sldId id="372" r:id="rId5"/>
    <p:sldId id="398" r:id="rId6"/>
    <p:sldId id="399" r:id="rId7"/>
    <p:sldId id="401" r:id="rId8"/>
    <p:sldId id="393" r:id="rId9"/>
    <p:sldId id="400" r:id="rId10"/>
    <p:sldId id="392" r:id="rId11"/>
    <p:sldId id="365" r:id="rId12"/>
    <p:sldId id="402" r:id="rId13"/>
    <p:sldId id="407"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8"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925">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5" autoAdjust="0"/>
    <p:restoredTop sz="93488" autoAdjust="0"/>
  </p:normalViewPr>
  <p:slideViewPr>
    <p:cSldViewPr showGuides="1">
      <p:cViewPr varScale="1">
        <p:scale>
          <a:sx n="82" d="100"/>
          <a:sy n="82" d="100"/>
        </p:scale>
        <p:origin x="1363" y="72"/>
      </p:cViewPr>
      <p:guideLst>
        <p:guide orient="horz" pos="2158"/>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5"/>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11/13/2024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11/13/2024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anose="02020603050405020304" pitchFamily="18" charset="0"/>
                <a:cs typeface="Times New Roman" panose="02020603050405020304" pitchFamily="18" charset="0"/>
              </a:rPr>
              <a:t>DCN 15-19-0551-00-0vat</a:t>
            </a:r>
          </a:p>
        </p:txBody>
      </p:sp>
      <p:sp>
        <p:nvSpPr>
          <p:cNvPr id="10" name="TextBox 9"/>
          <p:cNvSpPr txBox="1"/>
          <p:nvPr userDrawn="1"/>
        </p:nvSpPr>
        <p:spPr>
          <a:xfrm>
            <a:off x="457200" y="303311"/>
            <a:ext cx="1524000" cy="30777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11/13/2024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11/13/2024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6705"/>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November 2024</a:t>
            </a:r>
          </a:p>
        </p:txBody>
      </p:sp>
      <p:sp>
        <p:nvSpPr>
          <p:cNvPr id="13"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9"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5" name="TextBox 14"/>
          <p:cNvSpPr txBox="1"/>
          <p:nvPr userDrawn="1"/>
        </p:nvSpPr>
        <p:spPr>
          <a:xfrm>
            <a:off x="4876800" y="152400"/>
            <a:ext cx="3810000" cy="338554"/>
          </a:xfrm>
          <a:prstGeom prst="rect">
            <a:avLst/>
          </a:prstGeom>
          <a:noFill/>
        </p:spPr>
        <p:txBody>
          <a:bodyPr wrap="square" rtlCol="0">
            <a:spAutoFit/>
          </a:bodyPr>
          <a:lstStyle/>
          <a:p>
            <a:pPr algn="r"/>
            <a:r>
              <a:rPr lang="it-IT" altLang="ko-KR" sz="1600" b="0" i="0" dirty="0">
                <a:solidFill>
                  <a:srgbClr val="000000"/>
                </a:solidFill>
                <a:effectLst/>
                <a:latin typeface="Verdana" panose="020B0604030504040204" pitchFamily="34" charset="0"/>
              </a:rPr>
              <a:t>DCN </a:t>
            </a:r>
            <a:r>
              <a:rPr lang="it-IT" altLang="ko-KR" sz="1600" b="1" i="0" dirty="0">
                <a:solidFill>
                  <a:srgbClr val="000000"/>
                </a:solidFill>
                <a:effectLst/>
                <a:latin typeface="Verdana" panose="020B0604030504040204" pitchFamily="34" charset="0"/>
              </a:rPr>
              <a:t>15-24-0622-00-07ma</a:t>
            </a:r>
            <a:endParaRPr lang="en-US" sz="1600" b="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11/13/2024</a:t>
            </a:fld>
            <a:endParaRPr lang="en-US"/>
          </a:p>
        </p:txBody>
      </p:sp>
      <p:sp>
        <p:nvSpPr>
          <p:cNvPr id="7"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11/13/2024</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11/13/2024</a:t>
            </a:fld>
            <a:endParaRPr lang="en-US"/>
          </a:p>
        </p:txBody>
      </p:sp>
      <p:sp>
        <p:nvSpPr>
          <p:cNvPr id="10"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11/13/2024</a:t>
            </a:fld>
            <a:endParaRPr lang="en-US"/>
          </a:p>
        </p:txBody>
      </p:sp>
      <p:sp>
        <p:nvSpPr>
          <p:cNvPr id="6"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11/13/2024</a:t>
            </a:fld>
            <a:endParaRPr lang="en-US"/>
          </a:p>
        </p:txBody>
      </p:sp>
      <p:sp>
        <p:nvSpPr>
          <p:cNvPr id="5"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11/13/2024</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11/13/2024</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0"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anose="02020603050405020304" pitchFamily="18" charset="0"/>
                <a:cs typeface="Times New Roman" panose="02020603050405020304" pitchFamily="18" charset="0"/>
              </a:rPr>
              <a:t>Slide</a:t>
            </a:r>
          </a:p>
        </p:txBody>
      </p:sp>
      <p:sp>
        <p:nvSpPr>
          <p:cNvPr id="12" name="Slide Number Placeholder 5"/>
          <p:cNvSpPr txBox="1"/>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
        <p:nvSpPr>
          <p:cNvPr id="13" name="Footer Placeholder 1"/>
          <p:cNvSpPr txBox="1"/>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533400" y="533400"/>
            <a:ext cx="8447926" cy="5292725"/>
          </a:xfrm>
          <a:prstGeom prst="rect">
            <a:avLst/>
          </a:prstGeom>
          <a:noFill/>
          <a:ln w="12700">
            <a:noFill/>
            <a:miter lim="800000"/>
            <a:headEnd type="none" w="sm" len="sm"/>
            <a:tailEnd type="none" w="sm" len="sm"/>
          </a:ln>
          <a:effectLst/>
        </p:spPr>
        <p:txBody>
          <a:bodyPr wrap="square">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Working Group for Wireless Specialty Networks (WSNs)</a:t>
            </a:r>
            <a:endParaRPr lang="en-US" altLang="en-US" sz="1600" b="1" dirty="0">
              <a:solidFill>
                <a:prstClr val="black"/>
              </a:solidFill>
              <a:latin typeface="Times New Roman" panose="02020603050405020304" pitchFamily="18" charset="0"/>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Submission Title: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ja-JP" sz="1600" dirty="0">
                <a:latin typeface="Times New Roman" panose="02020603050405020304" pitchFamily="18" charset="0"/>
                <a:ea typeface="MS PGothic" panose="020B0600070205080204" charset="-128"/>
                <a:cs typeface="Times New Roman" panose="02020603050405020304" pitchFamily="18" charset="0"/>
                <a:sym typeface="+mn-ea"/>
              </a:rPr>
              <a:t>Future Direction of MAC Protocols for NG OWC in 3D Drone Networks</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Date Submitted: </a:t>
            </a:r>
            <a:r>
              <a:rPr lang="en-US" altLang="ja-JP" sz="1600" dirty="0">
                <a:latin typeface="Times New Roman" panose="02020603050405020304" pitchFamily="18" charset="0"/>
                <a:ea typeface="MS PGothic" panose="020B0600070205080204" charset="-128"/>
                <a:cs typeface="Times New Roman" panose="02020603050405020304" pitchFamily="18" charset="0"/>
              </a:rPr>
              <a:t>Nov11, 2024	</a:t>
            </a: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Source:</a:t>
            </a:r>
            <a:r>
              <a:rPr lang="en-US" altLang="ja-JP" sz="1600" dirty="0">
                <a:latin typeface="Times New Roman" panose="02020603050405020304" pitchFamily="18" charset="0"/>
                <a:ea typeface="MS PGothic" panose="020B0600070205080204" charset="-128"/>
                <a:cs typeface="Times New Roman" panose="02020603050405020304" pitchFamily="18" charset="0"/>
              </a:rPr>
              <a:t> Muhammad Adnan</a:t>
            </a:r>
            <a:r>
              <a:rPr lang="en-US" altLang="zh-CN" sz="1600" dirty="0">
                <a:latin typeface="Times New Roman" panose="02020603050405020304" pitchFamily="18" charset="0"/>
                <a:cs typeface="Times New Roman" panose="02020603050405020304" pitchFamily="18" charset="0"/>
              </a:rPr>
              <a:t>, Nguyen Ngoc Huy, Yeong Min Jang</a:t>
            </a:r>
            <a:r>
              <a:rPr lang="en-US" altLang="zh-CN" sz="1600" dirty="0">
                <a:latin typeface="Times New Roman" panose="02020603050405020304" pitchFamily="18" charset="0"/>
                <a:ea typeface="MS PGothic" panose="020B0600070205080204" charset="-128"/>
                <a:cs typeface="Times New Roman" panose="02020603050405020304" pitchFamily="18" charset="0"/>
              </a:rPr>
              <a:t> (</a:t>
            </a:r>
            <a:r>
              <a:rPr lang="en-US" altLang="ko-KR" sz="1600" dirty="0" err="1">
                <a:latin typeface="Times New Roman" panose="02020603050405020304" pitchFamily="18" charset="0"/>
                <a:ea typeface="굴림" panose="020B0600000101010101" charset="-127"/>
                <a:cs typeface="Times New Roman" panose="02020603050405020304" pitchFamily="18" charset="0"/>
              </a:rPr>
              <a:t>Kookmin</a:t>
            </a:r>
            <a:r>
              <a:rPr lang="en-US" altLang="ko-KR" sz="1600" dirty="0">
                <a:latin typeface="Times New Roman" panose="02020603050405020304" pitchFamily="18" charset="0"/>
                <a:ea typeface="굴림" panose="020B0600000101010101" charset="-127"/>
                <a:cs typeface="Times New Roman" panose="02020603050405020304" pitchFamily="18" charset="0"/>
              </a:rPr>
              <a:t> University)</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dirty="0">
                <a:latin typeface="Times New Roman" panose="02020603050405020304" pitchFamily="18" charset="0"/>
                <a:ea typeface="MS PGothic" panose="020B0600070205080204" charset="-128"/>
                <a:cs typeface="Times New Roman" panose="02020603050405020304" pitchFamily="18" charset="0"/>
              </a:rPr>
              <a:t>Address: Room #603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Mirae</a:t>
            </a:r>
            <a:r>
              <a:rPr lang="en-US" altLang="ja-JP" sz="1600" dirty="0">
                <a:latin typeface="Times New Roman" panose="02020603050405020304" pitchFamily="18" charset="0"/>
                <a:ea typeface="MS PGothic" panose="020B0600070205080204" charset="-128"/>
                <a:cs typeface="Times New Roman" panose="02020603050405020304" pitchFamily="18" charset="0"/>
              </a:rPr>
              <a:t> Building,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Kookmin</a:t>
            </a:r>
            <a:r>
              <a:rPr lang="en-US" altLang="ja-JP" sz="1600" dirty="0">
                <a:latin typeface="Times New Roman" panose="02020603050405020304" pitchFamily="18" charset="0"/>
                <a:ea typeface="MS PGothic" panose="020B0600070205080204" charset="-128"/>
                <a:cs typeface="Times New Roman" panose="02020603050405020304" pitchFamily="18" charset="0"/>
              </a:rPr>
              <a:t> University, 77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Jeongneung</a:t>
            </a:r>
            <a:r>
              <a:rPr lang="en-US" altLang="ja-JP" sz="1600" dirty="0">
                <a:latin typeface="Times New Roman" panose="02020603050405020304" pitchFamily="18" charset="0"/>
                <a:ea typeface="MS PGothic" panose="020B0600070205080204" charset="-128"/>
                <a:cs typeface="Times New Roman" panose="02020603050405020304" pitchFamily="18" charset="0"/>
              </a:rPr>
              <a:t>-Ro,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Seongbuk</a:t>
            </a:r>
            <a:r>
              <a:rPr lang="en-US" altLang="ja-JP" sz="1600" dirty="0">
                <a:latin typeface="Times New Roman" panose="02020603050405020304" pitchFamily="18" charset="0"/>
                <a:ea typeface="MS PGothic" panose="020B0600070205080204" charset="-128"/>
                <a:cs typeface="Times New Roman" panose="02020603050405020304" pitchFamily="18" charset="0"/>
              </a:rPr>
              <a:t>-Gu, Seoul, 136702, Republic of Korea</a:t>
            </a:r>
          </a:p>
          <a:p>
            <a:r>
              <a:rPr lang="en-US" altLang="ja-JP" sz="1600" dirty="0">
                <a:latin typeface="Times New Roman" panose="02020603050405020304" pitchFamily="18" charset="0"/>
                <a:ea typeface="MS PGothic" panose="020B0600070205080204" charset="-128"/>
                <a:cs typeface="Times New Roman" panose="02020603050405020304" pitchFamily="18" charset="0"/>
              </a:rPr>
              <a:t>Voice: +82-2-910-5068  				E-Mail: yjang</a:t>
            </a:r>
            <a:r>
              <a:rPr lang="en-US" altLang="ko-KR" sz="1600" dirty="0">
                <a:latin typeface="Times New Roman" panose="02020603050405020304" pitchFamily="18" charset="0"/>
                <a:ea typeface="굴림" panose="020B0600000101010101" charset="-127"/>
                <a:cs typeface="Times New Roman" panose="02020603050405020304" pitchFamily="18" charset="0"/>
              </a:rPr>
              <a:t>@kookmin.ac.kr</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Re: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ja-JP" dirty="0">
                <a:latin typeface="Times New Roman" panose="02020603050405020304" pitchFamily="18" charset="0"/>
                <a:ea typeface="MS PGothic" panose="020B0600070205080204"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Abstract:</a:t>
            </a:r>
            <a:r>
              <a:rPr lang="en-US" altLang="ja-JP" sz="1600" dirty="0">
                <a:latin typeface="Times New Roman" panose="02020603050405020304" pitchFamily="18" charset="0"/>
                <a:ea typeface="MS PGothic" panose="020B0600070205080204" charset="-128"/>
                <a:cs typeface="Times New Roman" panose="02020603050405020304" pitchFamily="18" charset="0"/>
              </a:rPr>
              <a:t>	Present the </a:t>
            </a:r>
            <a:r>
              <a:rPr lang="en-US" altLang="ja-JP" sz="1600" dirty="0">
                <a:latin typeface="Times New Roman" panose="02020603050405020304" pitchFamily="18" charset="0"/>
                <a:ea typeface="MS PGothic" panose="020B0600070205080204" charset="-128"/>
                <a:cs typeface="Times New Roman" panose="02020603050405020304" pitchFamily="18" charset="0"/>
                <a:sym typeface="+mn-ea"/>
              </a:rPr>
              <a:t>Future Direction of MAC Protocols for NG OWC in 3D Drone Networks</a:t>
            </a: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Purpose:</a:t>
            </a:r>
            <a:r>
              <a:rPr lang="en-US" altLang="ja-JP" sz="1600" dirty="0">
                <a:latin typeface="Times New Roman" panose="02020603050405020304" pitchFamily="18" charset="0"/>
                <a:ea typeface="MS PGothic" panose="020B0600070205080204" charset="-128"/>
                <a:cs typeface="Times New Roman" panose="02020603050405020304" pitchFamily="18" charset="0"/>
              </a:rPr>
              <a:t>	Presentation for contribution on IG NG-OWC</a:t>
            </a:r>
          </a:p>
          <a:p>
            <a:pPr algn="just"/>
            <a:r>
              <a:rPr lang="en-US" altLang="ja-JP" sz="1600" b="1" dirty="0">
                <a:latin typeface="Times New Roman" panose="02020603050405020304" pitchFamily="18" charset="0"/>
                <a:ea typeface="MS PGothic" panose="020B0600070205080204" charset="-128"/>
                <a:cs typeface="Times New Roman" panose="02020603050405020304" pitchFamily="18" charset="0"/>
              </a:rPr>
              <a:t>Notice: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This document has been prepared to assist the IG NG-OWC.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Release: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The contributor acknowledges and accepts that this contribution becomes the property of IEEE and may be made publicly available by IG NG-OWC.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a:xfrm>
            <a:off x="304165" y="1243965"/>
            <a:ext cx="8620760" cy="5062855"/>
          </a:xfrm>
        </p:spPr>
        <p:txBody>
          <a:bodyPr>
            <a:noAutofit/>
          </a:bodyPr>
          <a:lstStyle/>
          <a:p>
            <a:pPr marL="0" lvl="0" indent="0" algn="just">
              <a:buClrTx/>
              <a:buSzTx/>
              <a:buNone/>
            </a:pPr>
            <a:r>
              <a:rPr lang="en-US" altLang="ja-JP" sz="1555" b="1" dirty="0">
                <a:latin typeface="Times New Roman" panose="02020603050405020304" pitchFamily="18" charset="0"/>
                <a:cs typeface="Times New Roman" panose="02020603050405020304" pitchFamily="18" charset="0"/>
                <a:sym typeface="+mn-ea"/>
              </a:rPr>
              <a:t>5. Enhancing the OWC-MAC for bidirectional communication </a:t>
            </a:r>
          </a:p>
          <a:p>
            <a:pPr lvl="0" algn="just">
              <a:buClrTx/>
              <a:buSzTx/>
            </a:pPr>
            <a:r>
              <a:rPr lang="en-US" altLang="ja-JP" sz="1555" dirty="0">
                <a:latin typeface="Times New Roman" panose="02020603050405020304" pitchFamily="18" charset="0"/>
                <a:cs typeface="Times New Roman" panose="02020603050405020304" pitchFamily="18" charset="0"/>
                <a:sym typeface="+mn-ea"/>
              </a:rPr>
              <a:t>In NG-OWC systems, particularly for 3D drone networks, bidirectional communication in MAC protocols is essential for achieving the requisite adaptability, resilience, and efficacy. </a:t>
            </a:r>
          </a:p>
          <a:p>
            <a:pPr lvl="0" algn="just">
              <a:buClrTx/>
              <a:buSzTx/>
            </a:pPr>
            <a:r>
              <a:rPr lang="en-US" altLang="ja-JP" sz="1555" dirty="0">
                <a:latin typeface="Times New Roman" panose="02020603050405020304" pitchFamily="18" charset="0"/>
                <a:cs typeface="Times New Roman" panose="02020603050405020304" pitchFamily="18" charset="0"/>
                <a:sym typeface="+mn-ea"/>
              </a:rPr>
              <a:t>This is especially critical when addressing the primary challenges of maintaining reliable line-of-sight connections and mitigating interference. </a:t>
            </a:r>
          </a:p>
          <a:p>
            <a:pPr lvl="0" algn="just">
              <a:buClrTx/>
              <a:buSzTx/>
            </a:pPr>
            <a:r>
              <a:rPr lang="en-US" altLang="ja-JP" sz="1555" dirty="0">
                <a:latin typeface="Times New Roman" panose="02020603050405020304" pitchFamily="18" charset="0"/>
                <a:cs typeface="Times New Roman" panose="02020603050405020304" pitchFamily="18" charset="0"/>
                <a:sym typeface="+mn-ea"/>
              </a:rPr>
              <a:t>This capability enables OWC-equipped drones to operate autonomously and flexibly in dynamic and potentially congested airspaces, establishing the foundation for more robust and secure UAV communication networks.</a:t>
            </a:r>
          </a:p>
          <a:p>
            <a:pPr marL="0" lvl="0" indent="0" algn="just">
              <a:buClrTx/>
              <a:buSzTx/>
              <a:buNone/>
            </a:pPr>
            <a:endParaRPr lang="en-US" altLang="ja-JP" sz="1555" dirty="0">
              <a:latin typeface="Times New Roman" panose="02020603050405020304" pitchFamily="18" charset="0"/>
              <a:cs typeface="Times New Roman" panose="02020603050405020304" pitchFamily="18" charset="0"/>
              <a:sym typeface="+mn-ea"/>
            </a:endParaRPr>
          </a:p>
        </p:txBody>
      </p:sp>
      <p:sp>
        <p:nvSpPr>
          <p:cNvPr id="6" name="Title 5"/>
          <p:cNvSpPr>
            <a:spLocks noGrp="1"/>
          </p:cNvSpPr>
          <p:nvPr>
            <p:ph type="title"/>
            <p:custDataLst>
              <p:tags r:id="rId1"/>
            </p:custDataLst>
          </p:nvPr>
        </p:nvSpPr>
        <p:spPr>
          <a:xfrm>
            <a:off x="457200" y="457200"/>
            <a:ext cx="8229600" cy="832485"/>
          </a:xfrm>
        </p:spPr>
        <p:txBody>
          <a:bodyPr>
            <a:normAutofit fontScale="90000"/>
          </a:bodyPr>
          <a:lstStyle/>
          <a:p>
            <a:r>
              <a:rPr lang="en-US" altLang="ja-JP" sz="3110" dirty="0">
                <a:latin typeface="Times New Roman" panose="02020603050405020304" pitchFamily="18" charset="0"/>
                <a:ea typeface="MS PGothic" panose="020B0600070205080204" charset="-128"/>
                <a:cs typeface="Times New Roman" panose="02020603050405020304" pitchFamily="18" charset="0"/>
                <a:sym typeface="+mn-ea"/>
              </a:rPr>
              <a:t>Future Direction of MAC Protocols for NG OWC in 3D Drone Networks </a:t>
            </a:r>
            <a:r>
              <a:rPr lang="en-US" sz="3110" dirty="0">
                <a:latin typeface="Times New Roman" panose="02020603050405020304" pitchFamily="18" charset="0"/>
                <a:cs typeface="Times New Roman" panose="02020603050405020304" pitchFamily="18" charset="0"/>
                <a:sym typeface="+mn-ea"/>
              </a:rPr>
              <a:t> </a:t>
            </a:r>
            <a:endParaRPr lang="en-US" sz="4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323593" y="533400"/>
            <a:ext cx="2496820" cy="70675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altLang="ja-JP" sz="4000" dirty="0">
                <a:ea typeface="MS PGothic" panose="020B0600070205080204" charset="-128"/>
                <a:cs typeface="Times New Roman" panose="02020603050405020304" pitchFamily="18" charset="0"/>
              </a:rPr>
              <a:t>Conclusion</a:t>
            </a:r>
          </a:p>
        </p:txBody>
      </p:sp>
      <p:sp>
        <p:nvSpPr>
          <p:cNvPr id="2" name="Rectangle 3"/>
          <p:cNvSpPr>
            <a:spLocks noGrp="1" noChangeArrowheads="1"/>
          </p:cNvSpPr>
          <p:nvPr>
            <p:ph idx="1"/>
          </p:nvPr>
        </p:nvSpPr>
        <p:spPr>
          <a:xfrm>
            <a:off x="457200" y="1417638"/>
            <a:ext cx="8229600" cy="4918464"/>
          </a:xfrm>
        </p:spPr>
        <p:txBody>
          <a:bodyPr>
            <a:normAutofit lnSpcReduction="10000"/>
          </a:bodyPr>
          <a:lstStyle/>
          <a:p>
            <a:pPr lvl="0" algn="just">
              <a:buClrTx/>
              <a:buSzTx/>
            </a:pPr>
            <a:r>
              <a:rPr lang="en-US" altLang="ja-JP" sz="1600" dirty="0">
                <a:latin typeface="Times New Roman" panose="02020603050405020304" pitchFamily="18" charset="0"/>
                <a:cs typeface="Times New Roman" panose="02020603050405020304" pitchFamily="18" charset="0"/>
                <a:sym typeface="+mn-ea"/>
              </a:rPr>
              <a:t>This study examines current research trends in drone network technologies and explores future directions for MAC protocols designed for NG-OWC in three-dimensional drone networks. </a:t>
            </a:r>
          </a:p>
          <a:p>
            <a:pPr lvl="0" algn="just">
              <a:buClrTx/>
              <a:buSzTx/>
            </a:pPr>
            <a:r>
              <a:rPr lang="en-US" altLang="ja-JP" sz="1600" dirty="0">
                <a:latin typeface="Times New Roman" panose="02020603050405020304" pitchFamily="18" charset="0"/>
                <a:cs typeface="Times New Roman" panose="02020603050405020304" pitchFamily="18" charset="0"/>
                <a:sym typeface="+mn-ea"/>
              </a:rPr>
              <a:t>The study investigates potential improvements in MAC protocols to address the specific challenges presented by NG-OWC-enabled drone networks. </a:t>
            </a:r>
          </a:p>
          <a:p>
            <a:pPr lvl="0" algn="just">
              <a:buClrTx/>
              <a:buSzTx/>
            </a:pPr>
            <a:r>
              <a:rPr lang="en-US" altLang="ja-JP" sz="1600" dirty="0">
                <a:latin typeface="Times New Roman" panose="02020603050405020304" pitchFamily="18" charset="0"/>
                <a:cs typeface="Times New Roman" panose="02020603050405020304" pitchFamily="18" charset="0"/>
                <a:sym typeface="+mn-ea"/>
              </a:rPr>
              <a:t>Future MAC protocols will need to incorporate various innovative features to ensure efficient, secure, and adaptable communication.</a:t>
            </a:r>
          </a:p>
          <a:p>
            <a:pPr lvl="0" algn="just">
              <a:buClrTx/>
              <a:buSzTx/>
            </a:pPr>
            <a:endParaRPr lang="en-US" altLang="ja-JP" sz="1600" dirty="0">
              <a:latin typeface="Times New Roman" panose="02020603050405020304" pitchFamily="18" charset="0"/>
              <a:cs typeface="Times New Roman" panose="02020603050405020304" pitchFamily="18" charset="0"/>
              <a:sym typeface="+mn-ea"/>
            </a:endParaRPr>
          </a:p>
          <a:p>
            <a:pPr lvl="0" algn="just">
              <a:buClrTx/>
              <a:buSzTx/>
            </a:pPr>
            <a:r>
              <a:rPr lang="en-US" altLang="ja-JP" sz="1600" dirty="0">
                <a:latin typeface="Times New Roman" panose="02020603050405020304" pitchFamily="18" charset="0"/>
                <a:cs typeface="Times New Roman" panose="02020603050405020304" pitchFamily="18" charset="0"/>
                <a:sym typeface="+mn-ea"/>
              </a:rPr>
              <a:t>A critical aspect is the development of a multi-objective optimization framework within the MAC layer, allowing for dynamic adjustments based on various operational goals, such as reducing latency, increasing throughput, and conserving energy. </a:t>
            </a:r>
          </a:p>
          <a:p>
            <a:pPr lvl="0" algn="just">
              <a:buClrTx/>
              <a:buSzTx/>
            </a:pPr>
            <a:r>
              <a:rPr lang="en-US" altLang="ja-JP" sz="1600" dirty="0">
                <a:latin typeface="Times New Roman" panose="02020603050405020304" pitchFamily="18" charset="0"/>
                <a:cs typeface="Times New Roman" panose="02020603050405020304" pitchFamily="18" charset="0"/>
                <a:sym typeface="+mn-ea"/>
              </a:rPr>
              <a:t>Advanced methods like Reinforcement Learning (RL) and Deep Learning (DL) can be instrumental in this context, enabling the MAC protocol to make intelligent routing and transmission decisions based on real-time environmental data, thus optimizing performance across competing objectives.</a:t>
            </a:r>
          </a:p>
          <a:p>
            <a:pPr lvl="0" algn="just">
              <a:buClrTx/>
              <a:buSzTx/>
            </a:pPr>
            <a:endParaRPr lang="en-US" altLang="ja-JP" sz="1600" dirty="0">
              <a:latin typeface="Times New Roman" panose="02020603050405020304" pitchFamily="18" charset="0"/>
              <a:cs typeface="Times New Roman" panose="02020603050405020304" pitchFamily="18" charset="0"/>
              <a:sym typeface="+mn-ea"/>
            </a:endParaRPr>
          </a:p>
          <a:p>
            <a:pPr lvl="0" algn="just">
              <a:buClrTx/>
              <a:buSzTx/>
            </a:pPr>
            <a:r>
              <a:rPr lang="en-US" altLang="ja-JP" sz="1600" dirty="0">
                <a:latin typeface="Times New Roman" panose="02020603050405020304" pitchFamily="18" charset="0"/>
                <a:cs typeface="Times New Roman" panose="02020603050405020304" pitchFamily="18" charset="0"/>
                <a:sym typeface="+mn-ea"/>
              </a:rPr>
              <a:t>To facilitate bidirectional communication in NG-OWC systems, MAC protocols must implement enhanced transmission mechanisms. </a:t>
            </a:r>
          </a:p>
          <a:p>
            <a:pPr lvl="0" algn="just">
              <a:buClrTx/>
              <a:buSzTx/>
            </a:pPr>
            <a:r>
              <a:rPr lang="en-US" altLang="ja-JP" sz="1600" dirty="0">
                <a:latin typeface="Times New Roman" panose="02020603050405020304" pitchFamily="18" charset="0"/>
                <a:cs typeface="Times New Roman" panose="02020603050405020304" pitchFamily="18" charset="0"/>
                <a:sym typeface="+mn-ea"/>
              </a:rPr>
              <a:t>Two-way communication is essential for maintaining stable connections in a dynamic 3D environment.</a:t>
            </a:r>
          </a:p>
          <a:p>
            <a:pPr lvl="0" algn="just">
              <a:buClrTx/>
              <a:buSzTx/>
            </a:pPr>
            <a:endParaRPr lang="en-US" altLang="ja-JP" sz="1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323593" y="533400"/>
            <a:ext cx="2496820" cy="70675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altLang="ja-JP" sz="4000" dirty="0">
                <a:ea typeface="MS PGothic" panose="020B0600070205080204" charset="-128"/>
                <a:cs typeface="Times New Roman" panose="02020603050405020304" pitchFamily="18" charset="0"/>
              </a:rPr>
              <a:t>Conclusion</a:t>
            </a:r>
          </a:p>
        </p:txBody>
      </p:sp>
      <p:sp>
        <p:nvSpPr>
          <p:cNvPr id="2" name="Rectangle 3"/>
          <p:cNvSpPr>
            <a:spLocks noGrp="1" noChangeArrowheads="1"/>
          </p:cNvSpPr>
          <p:nvPr>
            <p:ph idx="1"/>
          </p:nvPr>
        </p:nvSpPr>
        <p:spPr>
          <a:xfrm>
            <a:off x="457200" y="1227455"/>
            <a:ext cx="8229600" cy="5109210"/>
          </a:xfrm>
        </p:spPr>
        <p:txBody>
          <a:bodyPr>
            <a:normAutofit lnSpcReduction="10000"/>
          </a:bodyPr>
          <a:lstStyle/>
          <a:p>
            <a:pPr lvl="0" algn="just">
              <a:buClrTx/>
              <a:buSzTx/>
            </a:pPr>
            <a:r>
              <a:rPr lang="en-US" altLang="ja-JP" sz="1600" dirty="0">
                <a:latin typeface="Times New Roman" panose="02020603050405020304" pitchFamily="18" charset="0"/>
                <a:cs typeface="Times New Roman" panose="02020603050405020304" pitchFamily="18" charset="0"/>
                <a:sym typeface="+mn-ea"/>
              </a:rPr>
              <a:t>Quality of Service (QoS) is another crucial consideration, particularly in mission-critical applications requiring low latency and high reliability. </a:t>
            </a:r>
          </a:p>
          <a:p>
            <a:pPr lvl="0" algn="just">
              <a:buClrTx/>
              <a:buSzTx/>
            </a:pPr>
            <a:r>
              <a:rPr lang="en-US" altLang="ja-JP" sz="1600" dirty="0">
                <a:latin typeface="Times New Roman" panose="02020603050405020304" pitchFamily="18" charset="0"/>
                <a:cs typeface="Times New Roman" panose="02020603050405020304" pitchFamily="18" charset="0"/>
                <a:sym typeface="+mn-ea"/>
              </a:rPr>
              <a:t>Developing QoS-aware MAC protocols using a priority-based adaptive approach would enable drones to categorize and prioritize data packets based on their significance, ensuring that critical information is transmitted with minimal delay, thus improving overall network performance.</a:t>
            </a:r>
          </a:p>
          <a:p>
            <a:pPr lvl="0" algn="just">
              <a:buClrTx/>
              <a:buSzTx/>
            </a:pPr>
            <a:endParaRPr lang="en-US" altLang="ja-JP" sz="1600" dirty="0">
              <a:latin typeface="Times New Roman" panose="02020603050405020304" pitchFamily="18" charset="0"/>
              <a:cs typeface="Times New Roman" panose="02020603050405020304" pitchFamily="18" charset="0"/>
              <a:sym typeface="+mn-ea"/>
            </a:endParaRPr>
          </a:p>
          <a:p>
            <a:pPr lvl="0" algn="just">
              <a:buClrTx/>
              <a:buSzTx/>
            </a:pPr>
            <a:r>
              <a:rPr lang="en-US" altLang="ja-JP" sz="1600" dirty="0">
                <a:latin typeface="Times New Roman" panose="02020603050405020304" pitchFamily="18" charset="0"/>
                <a:cs typeface="Times New Roman" panose="02020603050405020304" pitchFamily="18" charset="0"/>
              </a:rPr>
              <a:t>To address security concerns in NG-OWC drone networks, it is imperative to implement advanced intrusion detection systems. </a:t>
            </a:r>
          </a:p>
          <a:p>
            <a:pPr lvl="0" algn="just">
              <a:buClrTx/>
              <a:buSzTx/>
            </a:pPr>
            <a:r>
              <a:rPr lang="en-US" altLang="ja-JP" sz="1600" dirty="0">
                <a:latin typeface="Times New Roman" panose="02020603050405020304" pitchFamily="18" charset="0"/>
                <a:cs typeface="Times New Roman" panose="02020603050405020304" pitchFamily="18" charset="0"/>
              </a:rPr>
              <a:t>MAC protocols could incorporate real-time threat detection and response capabilities, allowing drones to autonomously identify and counter potential security threats such as eavesdropping, jamming, or denial-of-service attacks. </a:t>
            </a:r>
          </a:p>
          <a:p>
            <a:pPr lvl="0" algn="just">
              <a:buClrTx/>
              <a:buSzTx/>
            </a:pPr>
            <a:r>
              <a:rPr lang="en-US" altLang="ja-JP" sz="1600" dirty="0">
                <a:latin typeface="Times New Roman" panose="02020603050405020304" pitchFamily="18" charset="0"/>
                <a:cs typeface="Times New Roman" panose="02020603050405020304" pitchFamily="18" charset="0"/>
              </a:rPr>
              <a:t>Integrating these mechanisms within the MAC layer would enhance network resilience and safeguard data integrity.</a:t>
            </a:r>
          </a:p>
          <a:p>
            <a:pPr lvl="0" algn="just">
              <a:buClrTx/>
              <a:buSzTx/>
            </a:pPr>
            <a:endParaRPr lang="en-US" altLang="ja-JP" sz="1600" dirty="0">
              <a:latin typeface="Times New Roman" panose="02020603050405020304" pitchFamily="18" charset="0"/>
              <a:cs typeface="Times New Roman" panose="02020603050405020304" pitchFamily="18" charset="0"/>
            </a:endParaRPr>
          </a:p>
          <a:p>
            <a:pPr lvl="0" algn="just">
              <a:buClrTx/>
              <a:buSzTx/>
            </a:pPr>
            <a:r>
              <a:rPr lang="en-US" altLang="ja-JP" sz="1600" dirty="0">
                <a:latin typeface="Times New Roman" panose="02020603050405020304" pitchFamily="18" charset="0"/>
                <a:cs typeface="Times New Roman" panose="02020603050405020304" pitchFamily="18" charset="0"/>
              </a:rPr>
              <a:t>These advancements highlight the future direction of MAC protocol design for NG-OWC in 3D drone networks, where bidirectional communication, cybersecurity, Line-of-Sight (LoS) optimization, QoS awareness, and multi-objective optimization will work in concert to create robust, intelligent, and flexible communication systems for UAVs.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352803" y="533400"/>
            <a:ext cx="2438400" cy="70675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altLang="ja-JP" sz="4000" dirty="0">
                <a:ea typeface="MS PGothic" panose="020B0600070205080204" charset="-128"/>
                <a:cs typeface="Times New Roman" panose="02020603050405020304" pitchFamily="18" charset="0"/>
              </a:rPr>
              <a:t>References</a:t>
            </a:r>
          </a:p>
        </p:txBody>
      </p:sp>
      <p:sp>
        <p:nvSpPr>
          <p:cNvPr id="2" name="Rectangle 3"/>
          <p:cNvSpPr>
            <a:spLocks noGrp="1" noChangeArrowheads="1"/>
          </p:cNvSpPr>
          <p:nvPr>
            <p:ph idx="1"/>
          </p:nvPr>
        </p:nvSpPr>
        <p:spPr>
          <a:xfrm>
            <a:off x="457200" y="1227455"/>
            <a:ext cx="8229600" cy="5109210"/>
          </a:xfrm>
        </p:spPr>
        <p:txBody>
          <a:bodyPr>
            <a:normAutofit lnSpcReduction="10000"/>
          </a:bodyPr>
          <a:lstStyle/>
          <a:p>
            <a:pPr marL="0" lvl="0" indent="0" algn="just">
              <a:buClrTx/>
              <a:buSzTx/>
              <a:buNone/>
            </a:pPr>
            <a:r>
              <a:rPr lang="en-US" altLang="ja-JP" sz="1600" dirty="0">
                <a:latin typeface="Times New Roman" panose="02020603050405020304" pitchFamily="18" charset="0"/>
                <a:cs typeface="Times New Roman" panose="02020603050405020304" pitchFamily="18" charset="0"/>
                <a:sym typeface="+mn-ea"/>
              </a:rPr>
              <a:t>[1] Abouei, H. M. Z. M. A. (2021). J Deep reinforcement learning for trustworthy and time-varying connection scheduling in a coupled uav-based femtocaching architecture. IEEE Access, 9, 32263-32281.</a:t>
            </a:r>
          </a:p>
          <a:p>
            <a:pPr marL="0" lvl="0" indent="0" algn="just">
              <a:buClrTx/>
              <a:buSzTx/>
              <a:buNone/>
            </a:pPr>
            <a:r>
              <a:rPr lang="en-US" altLang="ja-JP" sz="1600" dirty="0">
                <a:latin typeface="Times New Roman" panose="02020603050405020304" pitchFamily="18" charset="0"/>
                <a:cs typeface="Times New Roman" panose="02020603050405020304" pitchFamily="18" charset="0"/>
                <a:sym typeface="+mn-ea"/>
              </a:rPr>
              <a:t>[2] Mou, X., Li, H., Yan, F., Ding, K., Wu, T., Xia, W., &amp; Shen, L. (2021, December). Priority Based Adaptive MAC Protocol for UAV Ad Hoc Networks. In 2021 7th International Conference on Computer and Communications (ICCC) (pp. 210-214). IEEE.</a:t>
            </a:r>
          </a:p>
          <a:p>
            <a:pPr marL="0" lvl="0" indent="0" algn="just">
              <a:buClrTx/>
              <a:buSzTx/>
              <a:buNone/>
            </a:pPr>
            <a:r>
              <a:rPr lang="en-US" altLang="ja-JP" sz="1600" dirty="0">
                <a:latin typeface="Times New Roman" panose="02020603050405020304" pitchFamily="18" charset="0"/>
                <a:cs typeface="Times New Roman" panose="02020603050405020304" pitchFamily="18" charset="0"/>
                <a:sym typeface="+mn-ea"/>
              </a:rPr>
              <a:t>[3] Liu, J., Wang, Q., He, C., Jaffrès-Runser, K., Xu, Y., Li, Z., &amp; Xu, Y. (2020). QMR: Q-learning based multi-objective optimization routing protocol for flying ad hoc networks. Computer Communications, 150, 304-316.</a:t>
            </a:r>
            <a:endParaRPr lang="en-US" altLang="ja-JP" sz="1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8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MS PGothic" panose="020B0600070205080204" charset="-128"/>
                <a:sym typeface="+mn-ea"/>
              </a:rPr>
              <a:t>Future Direction of MAC Protocols for NG OWC in 3D Drone Networks </a:t>
            </a:r>
            <a:endParaRPr lang="en-US" altLang="ja-JP" b="1" dirty="0">
              <a:ea typeface="MS PGothic" panose="020B0600070205080204" charset="-128"/>
            </a:endParaRPr>
          </a:p>
          <a:p>
            <a:endParaRPr lang="en-US" altLang="ja-JP" b="1" dirty="0">
              <a:ea typeface="MS PGothic" panose="020B0600070205080204" charset="-128"/>
              <a:sym typeface="+mn-ea"/>
            </a:endParaRPr>
          </a:p>
          <a:p>
            <a:br>
              <a:rPr lang="en-US" altLang="ja-JP" b="1" dirty="0">
                <a:ea typeface="MS PGothic" panose="020B0600070205080204" charset="-128"/>
              </a:rPr>
            </a:br>
            <a:br>
              <a:rPr lang="en-US" altLang="ja-JP" dirty="0">
                <a:ea typeface="MS PGothic" panose="020B0600070205080204" charset="-128"/>
              </a:rPr>
            </a:br>
            <a:br>
              <a:rPr lang="en-US" altLang="ja-JP" dirty="0">
                <a:ea typeface="MS PGothic" panose="020B0600070205080204" charset="-128"/>
              </a:rPr>
            </a:br>
            <a:r>
              <a:rPr lang="en-US" altLang="ja-JP" dirty="0">
                <a:ea typeface="MS PGothic" panose="020B0600070205080204" charset="-128"/>
              </a:rPr>
              <a:t> </a:t>
            </a:r>
            <a:br>
              <a:rPr lang="en-US" altLang="ja-JP">
                <a:ea typeface="MS PGothic" panose="020B0600070205080204" charset="-128"/>
              </a:rPr>
            </a:br>
            <a:r>
              <a:rPr lang="en-US" altLang="ja-JP">
                <a:ea typeface="MS PGothic" panose="020B0600070205080204" charset="-128"/>
              </a:rPr>
              <a:t>Nov. </a:t>
            </a:r>
            <a:r>
              <a:rPr lang="en-US" altLang="ja-JP" dirty="0">
                <a:ea typeface="MS PGothic" panose="020B0600070205080204" charset="-128"/>
              </a:rPr>
              <a:t>12, 2024</a:t>
            </a:r>
            <a:endParaRPr lang="ja-JP"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Contents</a:t>
            </a:r>
          </a:p>
        </p:txBody>
      </p:sp>
      <p:sp>
        <p:nvSpPr>
          <p:cNvPr id="7" name="Rectangle 3"/>
          <p:cNvSpPr>
            <a:spLocks noGrp="1" noChangeArrowheads="1"/>
          </p:cNvSpPr>
          <p:nvPr>
            <p:ph idx="1"/>
          </p:nvPr>
        </p:nvSpPr>
        <p:spPr>
          <a:xfrm>
            <a:off x="457200" y="1417638"/>
            <a:ext cx="8599140" cy="4918464"/>
          </a:xfrm>
        </p:spPr>
        <p:txBody>
          <a:bodyPr>
            <a:normAutofit/>
          </a:bodyPr>
          <a:lstStyle/>
          <a:p>
            <a:pPr algn="just"/>
            <a:r>
              <a:rPr lang="en-US" altLang="ja-JP" sz="2800" dirty="0">
                <a:latin typeface="Times New Roman" panose="02020603050405020304" pitchFamily="18" charset="0"/>
                <a:cs typeface="Times New Roman" panose="02020603050405020304" pitchFamily="18" charset="0"/>
                <a:sym typeface="+mn-ea"/>
              </a:rPr>
              <a:t>Current Research Trends in Drone Networks </a:t>
            </a:r>
          </a:p>
          <a:p>
            <a:pPr algn="just"/>
            <a:r>
              <a:rPr lang="en-US" altLang="ja-JP" sz="2800" dirty="0">
                <a:latin typeface="Times New Roman" panose="02020603050405020304" pitchFamily="18" charset="0"/>
                <a:ea typeface="MS PGothic" panose="020B0600070205080204" charset="-128"/>
                <a:cs typeface="Times New Roman" panose="02020603050405020304" pitchFamily="18" charset="0"/>
                <a:sym typeface="+mn-ea"/>
              </a:rPr>
              <a:t>Future Direction of MAC Protocols for NG OWC in 3D Drone Networks </a:t>
            </a:r>
          </a:p>
          <a:p>
            <a:pPr algn="just"/>
            <a:r>
              <a:rPr lang="en-US" altLang="ja-JP" sz="2800" dirty="0">
                <a:latin typeface="Times New Roman" panose="02020603050405020304" pitchFamily="18" charset="0"/>
                <a:cs typeface="Times New Roman" panose="02020603050405020304" pitchFamily="18" charset="0"/>
              </a:rPr>
              <a:t>Conclusion</a:t>
            </a:r>
          </a:p>
          <a:p>
            <a:pPr marL="536575" lvl="0" indent="-536575" algn="just">
              <a:buNone/>
            </a:pPr>
            <a:endParaRPr lang="en-US" altLang="ja-JP" sz="2800"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01675"/>
          </a:xfrm>
        </p:spPr>
        <p:txBody>
          <a:bodyPr>
            <a:normAutofit/>
          </a:bodyPr>
          <a:lstStyle/>
          <a:p>
            <a:r>
              <a:rPr lang="en-US" altLang="ja-JP" sz="3110" dirty="0">
                <a:latin typeface="Times New Roman" panose="02020603050405020304" pitchFamily="18" charset="0"/>
                <a:ea typeface="MS PGothic" panose="020B0600070205080204" charset="-128"/>
                <a:cs typeface="Times New Roman" panose="02020603050405020304" pitchFamily="18" charset="0"/>
                <a:sym typeface="+mn-ea"/>
              </a:rPr>
              <a:t>Current Research Trends in Drone Networks </a:t>
            </a:r>
            <a:endParaRPr lang="en-US" altLang="ja-JP" sz="3110" dirty="0">
              <a:latin typeface="Times New Roman" panose="02020603050405020304" pitchFamily="18" charset="0"/>
              <a:ea typeface="MS PGothic" panose="020B0600070205080204" charset="-128"/>
              <a:cs typeface="Times New Roman" panose="02020603050405020304" pitchFamily="18" charset="0"/>
            </a:endParaRPr>
          </a:p>
        </p:txBody>
      </p:sp>
      <p:sp>
        <p:nvSpPr>
          <p:cNvPr id="7" name="Rectangle 3"/>
          <p:cNvSpPr>
            <a:spLocks noGrp="1" noChangeArrowheads="1"/>
          </p:cNvSpPr>
          <p:nvPr>
            <p:ph idx="1"/>
          </p:nvPr>
        </p:nvSpPr>
        <p:spPr>
          <a:xfrm>
            <a:off x="381000" y="1061720"/>
            <a:ext cx="4268470" cy="5351145"/>
          </a:xfrm>
        </p:spPr>
        <p:txBody>
          <a:bodyPr>
            <a:normAutofit lnSpcReduction="20000"/>
          </a:bodyPr>
          <a:lstStyle/>
          <a:p>
            <a:pPr lvl="0" algn="just">
              <a:buClrTx/>
              <a:buSzTx/>
              <a:buFont typeface="Wingdings" panose="05000000000000000000" charset="0"/>
              <a:buChar char="Ø"/>
            </a:pPr>
            <a:r>
              <a:rPr lang="en-US" altLang="ja-JP" sz="1555" b="1" dirty="0">
                <a:latin typeface="Times New Roman" panose="02020603050405020304" pitchFamily="18" charset="0"/>
                <a:cs typeface="Times New Roman" panose="02020603050405020304" pitchFamily="18" charset="0"/>
                <a:sym typeface="+mn-ea"/>
              </a:rPr>
              <a:t>Multi Objective Optimization Problem</a:t>
            </a:r>
            <a:endParaRPr lang="en-US" altLang="ja-JP" sz="1555" dirty="0">
              <a:latin typeface="Times New Roman" panose="02020603050405020304" pitchFamily="18" charset="0"/>
              <a:cs typeface="Times New Roman" panose="02020603050405020304" pitchFamily="18" charset="0"/>
              <a:sym typeface="+mn-ea"/>
            </a:endParaRPr>
          </a:p>
          <a:p>
            <a:pPr lvl="0" algn="just">
              <a:buClrTx/>
              <a:buSzTx/>
              <a:buFont typeface="Arial" panose="020B0604020202020204" pitchFamily="34" charset="0"/>
              <a:buChar char="•"/>
            </a:pPr>
            <a:r>
              <a:rPr lang="en-US" altLang="ja-JP" sz="1555" dirty="0">
                <a:latin typeface="Times New Roman" panose="02020603050405020304" pitchFamily="18" charset="0"/>
                <a:cs typeface="Times New Roman" panose="02020603050405020304" pitchFamily="18" charset="0"/>
                <a:sym typeface="+mn-ea"/>
              </a:rPr>
              <a:t>In response to the challenges posed by the ever-changing topology of wireless networks and the fluctuating behavior of ground-based users, the primary objective is to create an effective connection scheduling system. </a:t>
            </a:r>
          </a:p>
          <a:p>
            <a:pPr lvl="0" algn="just">
              <a:buClrTx/>
              <a:buSzTx/>
              <a:buFont typeface="Arial" panose="020B0604020202020204" pitchFamily="34" charset="0"/>
              <a:buChar char="•"/>
            </a:pPr>
            <a:r>
              <a:rPr lang="en-US" altLang="ja-JP" sz="1555" dirty="0">
                <a:latin typeface="Times New Roman" panose="02020603050405020304" pitchFamily="18" charset="0"/>
                <a:cs typeface="Times New Roman" panose="02020603050405020304" pitchFamily="18" charset="0"/>
                <a:sym typeface="+mn-ea"/>
              </a:rPr>
              <a:t>This system [1] aims to autonomously train ground users to select the optimal caching node, whether it be a UAV or Femto Access Points (FAPs). </a:t>
            </a:r>
          </a:p>
          <a:p>
            <a:pPr lvl="0" algn="just">
              <a:buClrTx/>
              <a:buSzTx/>
              <a:buFont typeface="Arial" panose="020B0604020202020204" pitchFamily="34" charset="0"/>
              <a:buChar char="•"/>
            </a:pPr>
            <a:r>
              <a:rPr lang="en-US" altLang="ja-JP" sz="1555" dirty="0">
                <a:latin typeface="Times New Roman" panose="02020603050405020304" pitchFamily="18" charset="0"/>
                <a:cs typeface="Times New Roman" panose="02020603050405020304" pitchFamily="18" charset="0"/>
                <a:sym typeface="+mn-ea"/>
              </a:rPr>
              <a:t>The main goal is to reduce users' access delay by striking a balance between UAV energy consumption and the frequency of handovers. </a:t>
            </a:r>
          </a:p>
          <a:p>
            <a:pPr lvl="0" algn="just">
              <a:buClrTx/>
              <a:buSzTx/>
              <a:buFont typeface="Arial" panose="020B0604020202020204" pitchFamily="34" charset="0"/>
              <a:buChar char="•"/>
            </a:pPr>
            <a:r>
              <a:rPr lang="en-US" altLang="ja-JP" sz="1555" dirty="0">
                <a:latin typeface="Times New Roman" panose="02020603050405020304" pitchFamily="18" charset="0"/>
                <a:cs typeface="Times New Roman" panose="02020603050405020304" pitchFamily="18" charset="0"/>
                <a:sym typeface="+mn-ea"/>
              </a:rPr>
              <a:t>To accomplish these aims, the researchers in [1] have formulated a multi-objective optimization problem and developed the CQN-CS framework, which integrates Convolutional Neural Network (CNN) and Q-Network technologies for connection scheduling.</a:t>
            </a:r>
          </a:p>
          <a:p>
            <a:pPr lvl="0" algn="just">
              <a:buClrTx/>
              <a:buSzTx/>
              <a:buFont typeface="Wingdings" panose="05000000000000000000" charset="0"/>
              <a:buChar char="Ø"/>
            </a:pPr>
            <a:endParaRPr lang="en-US" altLang="ja-JP" sz="1555" dirty="0">
              <a:latin typeface="Times New Roman" panose="02020603050405020304" pitchFamily="18" charset="0"/>
              <a:cs typeface="Times New Roman" panose="02020603050405020304" pitchFamily="18" charset="0"/>
              <a:sym typeface="+mn-ea"/>
            </a:endParaRPr>
          </a:p>
        </p:txBody>
      </p:sp>
      <p:sp>
        <p:nvSpPr>
          <p:cNvPr id="4" name="Rectangle 3"/>
          <p:cNvSpPr>
            <a:spLocks noGrp="1" noChangeArrowheads="1"/>
          </p:cNvSpPr>
          <p:nvPr/>
        </p:nvSpPr>
        <p:spPr>
          <a:xfrm>
            <a:off x="4852670" y="1082675"/>
            <a:ext cx="4015740" cy="5351145"/>
          </a:xfrm>
          <a:prstGeom prst="rect">
            <a:avLst/>
          </a:prstGeom>
        </p:spPr>
        <p:txBody>
          <a:bodyPr vert="horz" lIns="91440" tIns="45720" rIns="91440" bIns="45720" rtlCol="0">
            <a:normAutofit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buClrTx/>
              <a:buSzTx/>
              <a:buFont typeface="Wingdings" panose="05000000000000000000" charset="0"/>
              <a:buChar char="Ø"/>
            </a:pPr>
            <a:endParaRPr lang="en-US" altLang="ja-JP" sz="1555" dirty="0">
              <a:latin typeface="Times New Roman" panose="02020603050405020304" pitchFamily="18" charset="0"/>
              <a:cs typeface="Times New Roman" panose="02020603050405020304" pitchFamily="18" charset="0"/>
              <a:sym typeface="+mn-ea"/>
            </a:endParaRPr>
          </a:p>
        </p:txBody>
      </p:sp>
      <p:pic>
        <p:nvPicPr>
          <p:cNvPr id="5" name="Picture 1"/>
          <p:cNvPicPr>
            <a:picLocks noChangeAspect="1"/>
          </p:cNvPicPr>
          <p:nvPr/>
        </p:nvPicPr>
        <p:blipFill>
          <a:blip r:embed="rId2"/>
          <a:stretch>
            <a:fillRect/>
          </a:stretch>
        </p:blipFill>
        <p:spPr>
          <a:xfrm>
            <a:off x="4724400" y="1295400"/>
            <a:ext cx="4186555" cy="3248025"/>
          </a:xfrm>
          <a:prstGeom prst="rect">
            <a:avLst/>
          </a:prstGeom>
          <a:noFill/>
          <a:ln>
            <a:noFill/>
          </a:ln>
        </p:spPr>
      </p:pic>
      <p:sp>
        <p:nvSpPr>
          <p:cNvPr id="8" name="Text Box 7"/>
          <p:cNvSpPr txBox="1"/>
          <p:nvPr/>
        </p:nvSpPr>
        <p:spPr>
          <a:xfrm>
            <a:off x="5181600" y="4648200"/>
            <a:ext cx="3048000" cy="330835"/>
          </a:xfrm>
          <a:prstGeom prst="rect">
            <a:avLst/>
          </a:prstGeom>
          <a:noFill/>
        </p:spPr>
        <p:txBody>
          <a:bodyPr wrap="square" rtlCol="0">
            <a:spAutoFit/>
          </a:bodyPr>
          <a:lstStyle/>
          <a:p>
            <a:r>
              <a:rPr lang="en-US" altLang="ja-JP" sz="1555" dirty="0">
                <a:latin typeface="Times New Roman" panose="02020603050405020304" pitchFamily="18" charset="0"/>
                <a:cs typeface="Times New Roman" panose="02020603050405020304" pitchFamily="18" charset="0"/>
                <a:sym typeface="+mn-ea"/>
              </a:rPr>
              <a:t>Fig.1: CQN-CS framework [1]</a:t>
            </a:r>
            <a:endParaRPr lang="en-US" altLang="ja-JP" sz="1555"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01675"/>
          </a:xfrm>
        </p:spPr>
        <p:txBody>
          <a:bodyPr>
            <a:normAutofit/>
          </a:bodyPr>
          <a:lstStyle/>
          <a:p>
            <a:r>
              <a:rPr lang="en-US" altLang="ja-JP" sz="3110" dirty="0">
                <a:latin typeface="Times New Roman" panose="02020603050405020304" pitchFamily="18" charset="0"/>
                <a:ea typeface="MS PGothic" panose="020B0600070205080204" charset="-128"/>
                <a:cs typeface="Times New Roman" panose="02020603050405020304" pitchFamily="18" charset="0"/>
                <a:sym typeface="+mn-ea"/>
              </a:rPr>
              <a:t>Current Research Trends in Drone Networks </a:t>
            </a:r>
            <a:endParaRPr lang="en-US" altLang="ja-JP" sz="3110" dirty="0">
              <a:latin typeface="Times New Roman" panose="02020603050405020304" pitchFamily="18" charset="0"/>
              <a:ea typeface="MS PGothic" panose="020B0600070205080204" charset="-128"/>
              <a:cs typeface="Times New Roman" panose="02020603050405020304" pitchFamily="18" charset="0"/>
            </a:endParaRPr>
          </a:p>
        </p:txBody>
      </p:sp>
      <p:sp>
        <p:nvSpPr>
          <p:cNvPr id="7" name="Rectangle 3"/>
          <p:cNvSpPr>
            <a:spLocks noGrp="1" noChangeArrowheads="1"/>
          </p:cNvSpPr>
          <p:nvPr>
            <p:ph idx="1"/>
          </p:nvPr>
        </p:nvSpPr>
        <p:spPr>
          <a:xfrm>
            <a:off x="381000" y="1061720"/>
            <a:ext cx="4268470" cy="5351145"/>
          </a:xfrm>
        </p:spPr>
        <p:txBody>
          <a:bodyPr>
            <a:normAutofit lnSpcReduction="20000"/>
          </a:bodyPr>
          <a:lstStyle/>
          <a:p>
            <a:pPr lvl="0" algn="just">
              <a:buClrTx/>
              <a:buSzTx/>
              <a:buFont typeface="Arial" panose="020B0604020202020204" pitchFamily="34" charset="0"/>
              <a:buChar char="•"/>
            </a:pPr>
            <a:r>
              <a:rPr lang="en-US" altLang="ja-JP" sz="1555" b="1" dirty="0">
                <a:latin typeface="Times New Roman" panose="02020603050405020304" pitchFamily="18" charset="0"/>
                <a:cs typeface="Times New Roman" panose="02020603050405020304" pitchFamily="18" charset="0"/>
                <a:sym typeface="+mn-ea"/>
              </a:rPr>
              <a:t>Priority Based Adaptive Approach</a:t>
            </a:r>
          </a:p>
          <a:p>
            <a:pPr lvl="0" algn="just">
              <a:buClrTx/>
              <a:buSzTx/>
              <a:buFont typeface="Arial" panose="020B0604020202020204" pitchFamily="34" charset="0"/>
              <a:buChar char="•"/>
            </a:pPr>
            <a:r>
              <a:rPr lang="en-US" altLang="ja-JP" sz="1555" dirty="0">
                <a:latin typeface="Times New Roman" panose="02020603050405020304" pitchFamily="18" charset="0"/>
                <a:cs typeface="Times New Roman" panose="02020603050405020304" pitchFamily="18" charset="0"/>
                <a:sym typeface="+mn-ea"/>
              </a:rPr>
              <a:t>The authors of [2] introduce PM-MAC, a priority-based adaptive MAC protocol designed for UAV ad hoc networks. </a:t>
            </a:r>
          </a:p>
          <a:p>
            <a:pPr lvl="0" algn="just">
              <a:buClrTx/>
              <a:buSzTx/>
              <a:buFont typeface="Arial" panose="020B0604020202020204" pitchFamily="34" charset="0"/>
              <a:buChar char="•"/>
            </a:pPr>
            <a:r>
              <a:rPr lang="en-US" altLang="ja-JP" sz="1555" dirty="0">
                <a:latin typeface="Times New Roman" panose="02020603050405020304" pitchFamily="18" charset="0"/>
                <a:cs typeface="Times New Roman" panose="02020603050405020304" pitchFamily="18" charset="0"/>
                <a:sym typeface="+mn-ea"/>
              </a:rPr>
              <a:t>The protocol initially categorizes incoming packets into separate queues based on service priority. </a:t>
            </a:r>
          </a:p>
          <a:p>
            <a:pPr lvl="0" algn="just">
              <a:buClrTx/>
              <a:buSzTx/>
              <a:buFont typeface="Arial" panose="020B0604020202020204" pitchFamily="34" charset="0"/>
              <a:buChar char="•"/>
            </a:pPr>
            <a:r>
              <a:rPr lang="en-US" altLang="ja-JP" sz="1555" dirty="0">
                <a:latin typeface="Times New Roman" panose="02020603050405020304" pitchFamily="18" charset="0"/>
                <a:cs typeface="Times New Roman" panose="02020603050405020304" pitchFamily="18" charset="0"/>
                <a:sym typeface="+mn-ea"/>
              </a:rPr>
              <a:t>To examine the channel access probabilities for various queues, a Markov chain model is developed. </a:t>
            </a:r>
          </a:p>
          <a:p>
            <a:pPr lvl="0" algn="just">
              <a:buClrTx/>
              <a:buSzTx/>
              <a:buFont typeface="Arial" panose="020B0604020202020204" pitchFamily="34" charset="0"/>
              <a:buChar char="•"/>
            </a:pPr>
            <a:r>
              <a:rPr lang="en-US" altLang="ja-JP" sz="1555" dirty="0">
                <a:latin typeface="Times New Roman" panose="02020603050405020304" pitchFamily="18" charset="0"/>
                <a:cs typeface="Times New Roman" panose="02020603050405020304" pitchFamily="18" charset="0"/>
                <a:sym typeface="+mn-ea"/>
              </a:rPr>
              <a:t>This approach ensures that high-priority packets have a greater likelihood of accessing the channel. </a:t>
            </a:r>
          </a:p>
          <a:p>
            <a:pPr lvl="0" algn="just">
              <a:buClrTx/>
              <a:buSzTx/>
              <a:buFont typeface="Arial" panose="020B0604020202020204" pitchFamily="34" charset="0"/>
              <a:buChar char="•"/>
            </a:pPr>
            <a:r>
              <a:rPr lang="en-US" altLang="ja-JP" sz="1555" dirty="0">
                <a:latin typeface="Times New Roman" panose="02020603050405020304" pitchFamily="18" charset="0"/>
                <a:cs typeface="Times New Roman" panose="02020603050405020304" pitchFamily="18" charset="0"/>
                <a:sym typeface="+mn-ea"/>
              </a:rPr>
              <a:t>Additionally, the protocol dynamically adjusts the contention window size by considering both backoff times and the current packet size.</a:t>
            </a:r>
          </a:p>
        </p:txBody>
      </p:sp>
      <p:sp>
        <p:nvSpPr>
          <p:cNvPr id="4" name="Rectangle 3"/>
          <p:cNvSpPr>
            <a:spLocks noGrp="1" noChangeArrowheads="1"/>
          </p:cNvSpPr>
          <p:nvPr/>
        </p:nvSpPr>
        <p:spPr>
          <a:xfrm>
            <a:off x="4852670" y="1082675"/>
            <a:ext cx="4015740" cy="5351145"/>
          </a:xfrm>
          <a:prstGeom prst="rect">
            <a:avLst/>
          </a:prstGeom>
        </p:spPr>
        <p:txBody>
          <a:bodyPr vert="horz" lIns="91440" tIns="45720" rIns="91440" bIns="45720" rtlCol="0">
            <a:normAutofit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buClrTx/>
              <a:buSzTx/>
              <a:buFont typeface="Wingdings" panose="05000000000000000000" charset="0"/>
              <a:buChar char="Ø"/>
            </a:pPr>
            <a:endParaRPr lang="en-US" altLang="ja-JP" sz="1555" dirty="0">
              <a:latin typeface="Times New Roman" panose="02020603050405020304" pitchFamily="18" charset="0"/>
              <a:cs typeface="Times New Roman" panose="02020603050405020304" pitchFamily="18" charset="0"/>
              <a:sym typeface="+mn-ea"/>
            </a:endParaRPr>
          </a:p>
        </p:txBody>
      </p:sp>
      <p:sp>
        <p:nvSpPr>
          <p:cNvPr id="8" name="Text Box 7"/>
          <p:cNvSpPr txBox="1"/>
          <p:nvPr/>
        </p:nvSpPr>
        <p:spPr>
          <a:xfrm>
            <a:off x="5181600" y="4572000"/>
            <a:ext cx="3048000" cy="330835"/>
          </a:xfrm>
          <a:prstGeom prst="rect">
            <a:avLst/>
          </a:prstGeom>
          <a:noFill/>
        </p:spPr>
        <p:txBody>
          <a:bodyPr wrap="square" rtlCol="0">
            <a:spAutoFit/>
          </a:bodyPr>
          <a:lstStyle/>
          <a:p>
            <a:r>
              <a:rPr lang="en-US" altLang="ja-JP" sz="1555" dirty="0">
                <a:latin typeface="Times New Roman" panose="02020603050405020304" pitchFamily="18" charset="0"/>
                <a:cs typeface="Times New Roman" panose="02020603050405020304" pitchFamily="18" charset="0"/>
                <a:sym typeface="+mn-ea"/>
              </a:rPr>
              <a:t>Fig.2: PM-MAC [2]</a:t>
            </a:r>
            <a:endParaRPr lang="en-US" altLang="ja-JP" sz="1555" dirty="0">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4784725" y="1143000"/>
            <a:ext cx="4242435" cy="32861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01675"/>
          </a:xfrm>
        </p:spPr>
        <p:txBody>
          <a:bodyPr>
            <a:normAutofit/>
          </a:bodyPr>
          <a:lstStyle/>
          <a:p>
            <a:r>
              <a:rPr lang="en-US" altLang="ja-JP" sz="3110" dirty="0">
                <a:latin typeface="Times New Roman" panose="02020603050405020304" pitchFamily="18" charset="0"/>
                <a:ea typeface="MS PGothic" panose="020B0600070205080204" charset="-128"/>
                <a:cs typeface="Times New Roman" panose="02020603050405020304" pitchFamily="18" charset="0"/>
                <a:sym typeface="+mn-ea"/>
              </a:rPr>
              <a:t>Current Research Trends in Drone Networks </a:t>
            </a:r>
            <a:endParaRPr lang="en-US" altLang="ja-JP" sz="3110" dirty="0">
              <a:latin typeface="Times New Roman" panose="02020603050405020304" pitchFamily="18" charset="0"/>
              <a:ea typeface="MS PGothic" panose="020B0600070205080204" charset="-128"/>
              <a:cs typeface="Times New Roman" panose="02020603050405020304" pitchFamily="18" charset="0"/>
            </a:endParaRPr>
          </a:p>
        </p:txBody>
      </p:sp>
      <p:sp>
        <p:nvSpPr>
          <p:cNvPr id="7" name="Rectangle 3"/>
          <p:cNvSpPr>
            <a:spLocks noGrp="1" noChangeArrowheads="1"/>
          </p:cNvSpPr>
          <p:nvPr>
            <p:ph idx="1"/>
          </p:nvPr>
        </p:nvSpPr>
        <p:spPr>
          <a:xfrm>
            <a:off x="381000" y="1061720"/>
            <a:ext cx="4268470" cy="5351145"/>
          </a:xfrm>
        </p:spPr>
        <p:txBody>
          <a:bodyPr>
            <a:normAutofit lnSpcReduction="20000"/>
          </a:bodyPr>
          <a:lstStyle/>
          <a:p>
            <a:pPr lvl="0" algn="just">
              <a:buClrTx/>
              <a:buSzTx/>
              <a:buFont typeface="Wingdings" panose="05000000000000000000" charset="0"/>
              <a:buChar char="Ø"/>
            </a:pPr>
            <a:r>
              <a:rPr lang="en-US" altLang="ja-JP" sz="1555" b="1" dirty="0">
                <a:latin typeface="Times New Roman" panose="02020603050405020304" pitchFamily="18" charset="0"/>
                <a:cs typeface="Times New Roman" panose="02020603050405020304" pitchFamily="18" charset="0"/>
                <a:sym typeface="+mn-ea"/>
              </a:rPr>
              <a:t>Interference and Beamforming</a:t>
            </a:r>
          </a:p>
          <a:p>
            <a:pPr lvl="0" algn="just">
              <a:buClrTx/>
              <a:buSzTx/>
              <a:buFont typeface="Wingdings" panose="05000000000000000000" charset="0"/>
              <a:buChar char="Ø"/>
            </a:pPr>
            <a:r>
              <a:rPr lang="en-US" altLang="ja-JP" sz="1555" dirty="0">
                <a:latin typeface="Times New Roman" panose="02020603050405020304" pitchFamily="18" charset="0"/>
                <a:cs typeface="Times New Roman" panose="02020603050405020304" pitchFamily="18" charset="0"/>
                <a:sym typeface="+mn-ea"/>
              </a:rPr>
              <a:t>Jittering is a major problem in UAV mmWave communications, affecting performance by distorting angular information. </a:t>
            </a:r>
          </a:p>
          <a:p>
            <a:pPr lvl="0" algn="just">
              <a:buClrTx/>
              <a:buSzTx/>
              <a:buFont typeface="Wingdings" panose="05000000000000000000" charset="0"/>
              <a:buChar char="Ø"/>
            </a:pPr>
            <a:r>
              <a:rPr lang="en-US" altLang="ja-JP" sz="1555" dirty="0">
                <a:latin typeface="Times New Roman" panose="02020603050405020304" pitchFamily="18" charset="0"/>
                <a:cs typeface="Times New Roman" panose="02020603050405020304" pitchFamily="18" charset="0"/>
                <a:sym typeface="+mn-ea"/>
              </a:rPr>
              <a:t>If not managed, it can lead to serious issues in data transmission.</a:t>
            </a:r>
          </a:p>
          <a:p>
            <a:pPr lvl="0" algn="just">
              <a:buClrTx/>
              <a:buSzTx/>
              <a:buFont typeface="Wingdings" panose="05000000000000000000" charset="0"/>
              <a:buChar char="Ø"/>
            </a:pPr>
            <a:r>
              <a:rPr lang="en-US" altLang="ja-JP" sz="1555" dirty="0">
                <a:latin typeface="Times New Roman" panose="02020603050405020304" pitchFamily="18" charset="0"/>
                <a:cs typeface="Times New Roman" panose="02020603050405020304" pitchFamily="18" charset="0"/>
                <a:sym typeface="+mn-ea"/>
              </a:rPr>
              <a:t>To combat this, the authors in [4] suggests a new method called adaptive hybrid beamforming, which optimizes the beam angle and adjusts the beamforming vector to improve transmission rates despite jitter.</a:t>
            </a:r>
          </a:p>
          <a:p>
            <a:pPr lvl="0" algn="just">
              <a:buClrTx/>
              <a:buSzTx/>
              <a:buFont typeface="Wingdings" panose="05000000000000000000" charset="0"/>
              <a:buChar char="Ø"/>
            </a:pPr>
            <a:r>
              <a:rPr lang="en-US" altLang="ja-JP" sz="1555" dirty="0">
                <a:latin typeface="Times New Roman" panose="02020603050405020304" pitchFamily="18" charset="0"/>
                <a:cs typeface="Times New Roman" panose="02020603050405020304" pitchFamily="18" charset="0"/>
                <a:sym typeface="+mn-ea"/>
              </a:rPr>
              <a:t>The study includes mathematical analysis to find the best beam angle and presents a straightforward algorithm to achieve this, showing that their method is more effective against jitter than current techniques.</a:t>
            </a:r>
          </a:p>
        </p:txBody>
      </p:sp>
      <p:sp>
        <p:nvSpPr>
          <p:cNvPr id="4" name="Rectangle 3"/>
          <p:cNvSpPr>
            <a:spLocks noGrp="1" noChangeArrowheads="1"/>
          </p:cNvSpPr>
          <p:nvPr/>
        </p:nvSpPr>
        <p:spPr>
          <a:xfrm>
            <a:off x="4852670" y="1082675"/>
            <a:ext cx="4015740" cy="5351145"/>
          </a:xfrm>
          <a:prstGeom prst="rect">
            <a:avLst/>
          </a:prstGeom>
        </p:spPr>
        <p:txBody>
          <a:bodyPr vert="horz" lIns="91440" tIns="45720" rIns="91440" bIns="45720" rtlCol="0">
            <a:normAutofit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buClrTx/>
              <a:buSzTx/>
              <a:buFont typeface="Wingdings" panose="05000000000000000000" charset="0"/>
              <a:buChar char="Ø"/>
            </a:pPr>
            <a:endParaRPr lang="en-US" altLang="ja-JP" sz="1555" dirty="0">
              <a:latin typeface="Times New Roman" panose="02020603050405020304" pitchFamily="18" charset="0"/>
              <a:cs typeface="Times New Roman" panose="02020603050405020304" pitchFamily="18" charset="0"/>
              <a:sym typeface="+mn-ea"/>
            </a:endParaRPr>
          </a:p>
        </p:txBody>
      </p:sp>
      <p:sp>
        <p:nvSpPr>
          <p:cNvPr id="8" name="Text Box 7"/>
          <p:cNvSpPr txBox="1"/>
          <p:nvPr/>
        </p:nvSpPr>
        <p:spPr>
          <a:xfrm>
            <a:off x="5181600" y="4648200"/>
            <a:ext cx="3048000" cy="330835"/>
          </a:xfrm>
          <a:prstGeom prst="rect">
            <a:avLst/>
          </a:prstGeom>
          <a:noFill/>
        </p:spPr>
        <p:txBody>
          <a:bodyPr wrap="square" rtlCol="0">
            <a:spAutoFit/>
          </a:bodyPr>
          <a:lstStyle/>
          <a:p>
            <a:r>
              <a:rPr lang="en-US" altLang="ja-JP" sz="1555" dirty="0">
                <a:latin typeface="Times New Roman" panose="02020603050405020304" pitchFamily="18" charset="0"/>
                <a:cs typeface="Times New Roman" panose="02020603050405020304" pitchFamily="18" charset="0"/>
                <a:sym typeface="+mn-ea"/>
              </a:rPr>
              <a:t>Fig.1: 3D Coordinates of UAV[1]</a:t>
            </a:r>
            <a:endParaRPr lang="en-US" altLang="ja-JP" sz="1555" dirty="0">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5029200" y="1524000"/>
            <a:ext cx="3330575" cy="24384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01675"/>
          </a:xfrm>
        </p:spPr>
        <p:txBody>
          <a:bodyPr>
            <a:normAutofit/>
          </a:bodyPr>
          <a:lstStyle/>
          <a:p>
            <a:r>
              <a:rPr lang="en-US" altLang="ja-JP" sz="3110" dirty="0">
                <a:latin typeface="Times New Roman" panose="02020603050405020304" pitchFamily="18" charset="0"/>
                <a:ea typeface="MS PGothic" panose="020B0600070205080204" charset="-128"/>
                <a:cs typeface="Times New Roman" panose="02020603050405020304" pitchFamily="18" charset="0"/>
                <a:sym typeface="+mn-ea"/>
              </a:rPr>
              <a:t>Current Research Trends in Drone Networks </a:t>
            </a:r>
            <a:endParaRPr lang="en-US" altLang="ja-JP" sz="3110" dirty="0">
              <a:latin typeface="Times New Roman" panose="02020603050405020304" pitchFamily="18" charset="0"/>
              <a:ea typeface="MS PGothic" panose="020B0600070205080204" charset="-128"/>
              <a:cs typeface="Times New Roman" panose="02020603050405020304" pitchFamily="18" charset="0"/>
            </a:endParaRPr>
          </a:p>
        </p:txBody>
      </p:sp>
      <p:sp>
        <p:nvSpPr>
          <p:cNvPr id="7" name="Rectangle 3"/>
          <p:cNvSpPr>
            <a:spLocks noGrp="1" noChangeArrowheads="1"/>
          </p:cNvSpPr>
          <p:nvPr>
            <p:ph idx="1"/>
          </p:nvPr>
        </p:nvSpPr>
        <p:spPr>
          <a:xfrm>
            <a:off x="381000" y="1061720"/>
            <a:ext cx="4268470" cy="5351145"/>
          </a:xfrm>
        </p:spPr>
        <p:txBody>
          <a:bodyPr>
            <a:normAutofit lnSpcReduction="20000"/>
          </a:bodyPr>
          <a:lstStyle/>
          <a:p>
            <a:pPr lvl="0" algn="just">
              <a:buClrTx/>
              <a:buSzTx/>
              <a:buFont typeface="Wingdings" panose="05000000000000000000" charset="0"/>
              <a:buChar char="Ø"/>
            </a:pPr>
            <a:r>
              <a:rPr lang="en-US" altLang="ja-JP" sz="1555" b="1" dirty="0">
                <a:latin typeface="Times New Roman" panose="02020603050405020304" pitchFamily="18" charset="0"/>
                <a:cs typeface="Times New Roman" panose="02020603050405020304" pitchFamily="18" charset="0"/>
                <a:sym typeface="+mn-ea"/>
              </a:rPr>
              <a:t>Cyber Security in Drones</a:t>
            </a:r>
          </a:p>
          <a:p>
            <a:pPr lvl="0" algn="just">
              <a:buClrTx/>
              <a:buSzTx/>
              <a:buFont typeface="Arial" panose="020B0604020202020204" pitchFamily="34" charset="0"/>
              <a:buChar char="•"/>
            </a:pPr>
            <a:r>
              <a:rPr lang="en-US" altLang="ja-JP" sz="1555" dirty="0">
                <a:latin typeface="Times New Roman" panose="02020603050405020304" pitchFamily="18" charset="0"/>
                <a:cs typeface="Times New Roman" panose="02020603050405020304" pitchFamily="18" charset="0"/>
                <a:sym typeface="+mn-ea"/>
              </a:rPr>
              <a:t>The authors in [4] provides an in-depth look at potential security vulnerabilities in drone networks, addressing threats like jamming, GPS spoofing, and cloning attacks.</a:t>
            </a:r>
          </a:p>
        </p:txBody>
      </p:sp>
      <p:sp>
        <p:nvSpPr>
          <p:cNvPr id="4" name="Rectangle 3"/>
          <p:cNvSpPr>
            <a:spLocks noGrp="1" noChangeArrowheads="1"/>
          </p:cNvSpPr>
          <p:nvPr/>
        </p:nvSpPr>
        <p:spPr>
          <a:xfrm>
            <a:off x="4852670" y="1082675"/>
            <a:ext cx="4015740" cy="5351145"/>
          </a:xfrm>
          <a:prstGeom prst="rect">
            <a:avLst/>
          </a:prstGeom>
        </p:spPr>
        <p:txBody>
          <a:bodyPr vert="horz" lIns="91440" tIns="45720" rIns="91440" bIns="45720" rtlCol="0">
            <a:normAutofit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buClrTx/>
              <a:buSzTx/>
              <a:buFont typeface="Wingdings" panose="05000000000000000000" charset="0"/>
              <a:buChar char="Ø"/>
            </a:pPr>
            <a:endParaRPr lang="en-US" altLang="ja-JP" sz="1555" dirty="0">
              <a:latin typeface="Times New Roman" panose="02020603050405020304" pitchFamily="18" charset="0"/>
              <a:cs typeface="Times New Roman" panose="02020603050405020304" pitchFamily="18" charset="0"/>
              <a:sym typeface="+mn-ea"/>
            </a:endParaRPr>
          </a:p>
        </p:txBody>
      </p:sp>
      <p:sp>
        <p:nvSpPr>
          <p:cNvPr id="8" name="Text Box 7"/>
          <p:cNvSpPr txBox="1"/>
          <p:nvPr/>
        </p:nvSpPr>
        <p:spPr>
          <a:xfrm>
            <a:off x="5181600" y="4648200"/>
            <a:ext cx="3368040" cy="330835"/>
          </a:xfrm>
          <a:prstGeom prst="rect">
            <a:avLst/>
          </a:prstGeom>
          <a:noFill/>
        </p:spPr>
        <p:txBody>
          <a:bodyPr wrap="square" rtlCol="0">
            <a:spAutoFit/>
          </a:bodyPr>
          <a:lstStyle/>
          <a:p>
            <a:r>
              <a:rPr lang="en-US" altLang="ja-JP" sz="1555" dirty="0">
                <a:latin typeface="Times New Roman" panose="02020603050405020304" pitchFamily="18" charset="0"/>
                <a:cs typeface="Times New Roman" panose="02020603050405020304" pitchFamily="18" charset="0"/>
                <a:sym typeface="+mn-ea"/>
              </a:rPr>
              <a:t>Fig.1: Jamming and spoofing attack[4]</a:t>
            </a:r>
            <a:endParaRPr lang="en-US" altLang="ja-JP" sz="1555"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stretch>
            <a:fillRect/>
          </a:stretch>
        </p:blipFill>
        <p:spPr>
          <a:xfrm>
            <a:off x="4685030" y="1066800"/>
            <a:ext cx="4001770" cy="350647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a:xfrm>
            <a:off x="321945" y="1310640"/>
            <a:ext cx="8459470" cy="5026025"/>
          </a:xfrm>
        </p:spPr>
        <p:txBody>
          <a:bodyPr>
            <a:normAutofit lnSpcReduction="20000"/>
          </a:bodyPr>
          <a:lstStyle/>
          <a:p>
            <a:pPr marL="0" lvl="0" indent="0" algn="just">
              <a:buClrTx/>
              <a:buSzTx/>
              <a:buNone/>
            </a:pPr>
            <a:r>
              <a:rPr lang="en-US" altLang="ja-JP" sz="1600" b="1" dirty="0">
                <a:latin typeface="Times New Roman" panose="02020603050405020304" pitchFamily="18" charset="0"/>
                <a:cs typeface="Times New Roman" panose="02020603050405020304" pitchFamily="18" charset="0"/>
                <a:sym typeface="+mn-ea"/>
              </a:rPr>
              <a:t>1. Formulating a Multi Objective Optimization Problem by Reinforcement Learning and Deep Learning</a:t>
            </a:r>
          </a:p>
          <a:p>
            <a:pPr lvl="0" algn="just">
              <a:buClrTx/>
              <a:buSzTx/>
            </a:pPr>
            <a:r>
              <a:rPr lang="en-US" altLang="ja-JP" sz="1555" dirty="0">
                <a:latin typeface="Times New Roman" panose="02020603050405020304" pitchFamily="18" charset="0"/>
                <a:cs typeface="Times New Roman" panose="02020603050405020304" pitchFamily="18" charset="0"/>
                <a:sym typeface="+mn-ea"/>
              </a:rPr>
              <a:t>Inspired by the advancements in Q-learning for routing protocols in FANETs in [3] and addressing the challenges of multi-objective optimization in [1], a comparable approach could be implemented to enhance MAC protocols in 3D drone OWC networks. </a:t>
            </a:r>
          </a:p>
          <a:p>
            <a:pPr lvl="0" algn="just">
              <a:buClrTx/>
              <a:buSzTx/>
            </a:pPr>
            <a:r>
              <a:rPr lang="en-US" altLang="ja-JP" sz="1555" dirty="0">
                <a:latin typeface="Times New Roman" panose="02020603050405020304" pitchFamily="18" charset="0"/>
                <a:cs typeface="Times New Roman" panose="02020603050405020304" pitchFamily="18" charset="0"/>
                <a:sym typeface="+mn-ea"/>
              </a:rPr>
              <a:t>By utilizing Q-learning, these protocols could adaptively respond to network conditions, optimizing multiple objectives such as minimizing delay and energy consumption, which are critical for the high-mobility and resource-constrained environments characteristic of drone networks. </a:t>
            </a:r>
          </a:p>
          <a:p>
            <a:pPr lvl="0" algn="just">
              <a:buClrTx/>
              <a:buSzTx/>
            </a:pPr>
            <a:r>
              <a:rPr lang="en-US" altLang="ja-JP" sz="1555" dirty="0">
                <a:latin typeface="Times New Roman" panose="02020603050405020304" pitchFamily="18" charset="0"/>
                <a:cs typeface="Times New Roman" panose="02020603050405020304" pitchFamily="18" charset="0"/>
                <a:sym typeface="+mn-ea"/>
              </a:rPr>
              <a:t>This adaptive methodology would aim to provide service guarantees and maintain efficient communication, addressing key challenges in latency-sensitive and energy-efficient OWC systems for 3D drone networks.</a:t>
            </a:r>
          </a:p>
          <a:p>
            <a:pPr marL="0" lvl="0" indent="0" algn="just">
              <a:buClrTx/>
              <a:buSzTx/>
              <a:buNone/>
            </a:pPr>
            <a:r>
              <a:rPr lang="en-US" altLang="ja-JP" sz="1600" b="1" dirty="0">
                <a:latin typeface="Times New Roman" panose="02020603050405020304" pitchFamily="18" charset="0"/>
                <a:cs typeface="Times New Roman" panose="02020603050405020304" pitchFamily="18" charset="0"/>
                <a:sym typeface="+mn-ea"/>
              </a:rPr>
              <a:t>2. Designing QoS-Aware Protocols by Priority Based Adaptive Approach </a:t>
            </a:r>
          </a:p>
          <a:p>
            <a:pPr lvl="0" algn="just">
              <a:buClrTx/>
              <a:buSzTx/>
              <a:buFont typeface="Arial" panose="020B0604020202020204" pitchFamily="34" charset="0"/>
              <a:buChar char="•"/>
            </a:pPr>
            <a:r>
              <a:rPr lang="en-US" altLang="ja-JP" sz="1555" dirty="0">
                <a:latin typeface="Times New Roman" panose="02020603050405020304" pitchFamily="18" charset="0"/>
                <a:cs typeface="Times New Roman" panose="02020603050405020304" pitchFamily="18" charset="0"/>
                <a:sym typeface="+mn-ea"/>
              </a:rPr>
              <a:t>Future directions for MAC protocols in NG-OWC for 3D drone networks could potentially benefit from a priority-based adaptive approach to enhance service quality and efficiency. </a:t>
            </a:r>
          </a:p>
          <a:p>
            <a:pPr lvl="0" algn="just">
              <a:buClrTx/>
              <a:buSzTx/>
              <a:buFont typeface="Arial" panose="020B0604020202020204" pitchFamily="34" charset="0"/>
              <a:buChar char="•"/>
            </a:pPr>
            <a:r>
              <a:rPr lang="en-US" altLang="ja-JP" sz="1555" dirty="0">
                <a:latin typeface="Times New Roman" panose="02020603050405020304" pitchFamily="18" charset="0"/>
                <a:cs typeface="Times New Roman" panose="02020603050405020304" pitchFamily="18" charset="0"/>
                <a:sym typeface="+mn-ea"/>
              </a:rPr>
              <a:t>Drawing on recent advancements in UAV network protocols, an enhanced MAC protocol could be developed for 3D drone OWC systems. </a:t>
            </a:r>
          </a:p>
          <a:p>
            <a:pPr lvl="0" algn="just">
              <a:buClrTx/>
              <a:buSzTx/>
              <a:buFont typeface="Arial" panose="020B0604020202020204" pitchFamily="34" charset="0"/>
              <a:buChar char="•"/>
            </a:pPr>
            <a:r>
              <a:rPr lang="en-US" altLang="ja-JP" sz="1555" dirty="0">
                <a:latin typeface="Times New Roman" panose="02020603050405020304" pitchFamily="18" charset="0"/>
                <a:cs typeface="Times New Roman" panose="02020603050405020304" pitchFamily="18" charset="0"/>
                <a:sym typeface="+mn-ea"/>
              </a:rPr>
              <a:t>The system would categorize incoming packets by service priority, assigning them to separate queues to optimize channel access for high-priority traffic. </a:t>
            </a:r>
          </a:p>
          <a:p>
            <a:pPr lvl="0" algn="just">
              <a:buClrTx/>
              <a:buSzTx/>
              <a:buFont typeface="Arial" panose="020B0604020202020204" pitchFamily="34" charset="0"/>
              <a:buChar char="•"/>
            </a:pPr>
            <a:r>
              <a:rPr lang="en-US" altLang="ja-JP" sz="1555" dirty="0">
                <a:latin typeface="Times New Roman" panose="02020603050405020304" pitchFamily="18" charset="0"/>
                <a:cs typeface="Times New Roman" panose="02020603050405020304" pitchFamily="18" charset="0"/>
                <a:sym typeface="+mn-ea"/>
              </a:rPr>
              <a:t>A dynamic adjustment of the contention window size, accounting for backoff times and packet size, would allow the system to adapt to varying network conditions and traffic demands. </a:t>
            </a:r>
          </a:p>
          <a:p>
            <a:pPr lvl="0" algn="just">
              <a:buClrTx/>
              <a:buSzTx/>
              <a:buFont typeface="Arial" panose="020B0604020202020204" pitchFamily="34" charset="0"/>
              <a:buChar char="•"/>
            </a:pPr>
            <a:r>
              <a:rPr lang="en-US" altLang="ja-JP" sz="1555" dirty="0">
                <a:latin typeface="Times New Roman" panose="02020603050405020304" pitchFamily="18" charset="0"/>
                <a:cs typeface="Times New Roman" panose="02020603050405020304" pitchFamily="18" charset="0"/>
                <a:sym typeface="+mn-ea"/>
              </a:rPr>
              <a:t>The development of this approach could significantly improve latency, reliability, and efficiency in 3D drone OWC networks, making it a promising direction for next-generation MAC protocol development.</a:t>
            </a:r>
          </a:p>
          <a:p>
            <a:pPr marL="457200" lvl="1" indent="0" algn="just">
              <a:buClrTx/>
              <a:buSzTx/>
              <a:buNone/>
            </a:pPr>
            <a:endParaRPr lang="en-US" altLang="ja-JP" sz="1555" dirty="0">
              <a:latin typeface="Times New Roman" panose="02020603050405020304" pitchFamily="18" charset="0"/>
              <a:cs typeface="Times New Roman" panose="02020603050405020304" pitchFamily="18" charset="0"/>
              <a:sym typeface="+mn-ea"/>
            </a:endParaRPr>
          </a:p>
        </p:txBody>
      </p:sp>
      <p:sp>
        <p:nvSpPr>
          <p:cNvPr id="4" name="Title 3"/>
          <p:cNvSpPr>
            <a:spLocks noGrp="1"/>
          </p:cNvSpPr>
          <p:nvPr>
            <p:ph type="title"/>
            <p:custDataLst>
              <p:tags r:id="rId1"/>
            </p:custDataLst>
          </p:nvPr>
        </p:nvSpPr>
        <p:spPr>
          <a:xfrm>
            <a:off x="533400" y="457200"/>
            <a:ext cx="8229600" cy="850900"/>
          </a:xfrm>
        </p:spPr>
        <p:txBody>
          <a:bodyPr>
            <a:normAutofit fontScale="90000"/>
          </a:bodyPr>
          <a:lstStyle/>
          <a:p>
            <a:r>
              <a:rPr lang="en-US" altLang="ja-JP" sz="3110" dirty="0">
                <a:latin typeface="Times New Roman" panose="02020603050405020304" pitchFamily="18" charset="0"/>
                <a:ea typeface="MS PGothic" panose="020B0600070205080204" charset="-128"/>
                <a:cs typeface="Times New Roman" panose="02020603050405020304" pitchFamily="18" charset="0"/>
                <a:sym typeface="+mn-ea"/>
              </a:rPr>
              <a:t>Future Direction of MAC Protocols for NG OWC in 3D Drone Networks </a:t>
            </a:r>
            <a:endParaRPr lang="en-US" sz="4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a:xfrm>
            <a:off x="321945" y="1310640"/>
            <a:ext cx="8459470" cy="5026025"/>
          </a:xfrm>
        </p:spPr>
        <p:txBody>
          <a:bodyPr>
            <a:normAutofit lnSpcReduction="20000"/>
          </a:bodyPr>
          <a:lstStyle/>
          <a:p>
            <a:pPr marL="0" lvl="0" indent="0" algn="just">
              <a:buClrTx/>
              <a:buSzTx/>
              <a:buNone/>
            </a:pPr>
            <a:r>
              <a:rPr lang="en-US" altLang="ja-JP" sz="1600" b="1" dirty="0">
                <a:latin typeface="Times New Roman" panose="02020603050405020304" pitchFamily="18" charset="0"/>
                <a:cs typeface="Times New Roman" panose="02020603050405020304" pitchFamily="18" charset="0"/>
                <a:sym typeface="+mn-ea"/>
              </a:rPr>
              <a:t>3. LoS Optimization </a:t>
            </a:r>
          </a:p>
          <a:p>
            <a:pPr lvl="0" algn="just">
              <a:buClrTx/>
              <a:buSzTx/>
              <a:buFont typeface="Arial" panose="020B0604020202020204" pitchFamily="34" charset="0"/>
              <a:buChar char="•"/>
            </a:pPr>
            <a:r>
              <a:rPr lang="en-US" altLang="ja-JP" sz="1555" dirty="0">
                <a:latin typeface="Times New Roman" panose="02020603050405020304" pitchFamily="18" charset="0"/>
                <a:cs typeface="Times New Roman" panose="02020603050405020304" pitchFamily="18" charset="0"/>
                <a:sym typeface="+mn-ea"/>
              </a:rPr>
              <a:t>Ensuring line-of-sight (LoS) is crucial for OWC, as any obstruction or misalignment can lead to severe signal degradation or even a loss of connection. </a:t>
            </a:r>
          </a:p>
          <a:p>
            <a:pPr lvl="0" algn="just">
              <a:buClrTx/>
              <a:buSzTx/>
              <a:buFont typeface="Arial" panose="020B0604020202020204" pitchFamily="34" charset="0"/>
              <a:buChar char="•"/>
            </a:pPr>
            <a:r>
              <a:rPr lang="en-US" altLang="ja-JP" sz="1555" dirty="0">
                <a:latin typeface="Times New Roman" panose="02020603050405020304" pitchFamily="18" charset="0"/>
                <a:cs typeface="Times New Roman" panose="02020603050405020304" pitchFamily="18" charset="0"/>
                <a:sym typeface="+mn-ea"/>
              </a:rPr>
              <a:t>Future MAC protocols could incorporate LoS forecasting and optimization methods to maintain stable connectivity. </a:t>
            </a:r>
          </a:p>
          <a:p>
            <a:pPr lvl="0" algn="just">
              <a:buClrTx/>
              <a:buSzTx/>
              <a:buFont typeface="Arial" panose="020B0604020202020204" pitchFamily="34" charset="0"/>
              <a:buChar char="•"/>
            </a:pPr>
            <a:r>
              <a:rPr lang="en-US" altLang="ja-JP" sz="1555" dirty="0">
                <a:latin typeface="Times New Roman" panose="02020603050405020304" pitchFamily="18" charset="0"/>
                <a:cs typeface="Times New Roman" panose="02020603050405020304" pitchFamily="18" charset="0"/>
                <a:sym typeface="+mn-ea"/>
              </a:rPr>
              <a:t>This could include using predictive path planning that considers environmental factors and drone movement data, enabling drones to adjust their routes or orientations to sustain LoS with their communication partners.</a:t>
            </a:r>
          </a:p>
          <a:p>
            <a:pPr marL="0" lvl="0" indent="0" algn="just">
              <a:buClrTx/>
              <a:buSzTx/>
              <a:buNone/>
            </a:pPr>
            <a:r>
              <a:rPr lang="en-US" altLang="ja-JP" sz="1600" b="1" dirty="0">
                <a:latin typeface="Times New Roman" panose="02020603050405020304" pitchFamily="18" charset="0"/>
                <a:cs typeface="Times New Roman" panose="02020603050405020304" pitchFamily="18" charset="0"/>
                <a:sym typeface="+mn-ea"/>
              </a:rPr>
              <a:t>4. Formulating the Cyber Security Problems by Advanced Intrusion Detection Systems </a:t>
            </a:r>
          </a:p>
          <a:p>
            <a:pPr lvl="0" algn="just">
              <a:buClrTx/>
              <a:buSzTx/>
              <a:buFont typeface="Arial" panose="020B0604020202020204" pitchFamily="34" charset="0"/>
              <a:buChar char="•"/>
            </a:pPr>
            <a:r>
              <a:rPr lang="en-US" altLang="ja-JP" sz="1555" dirty="0">
                <a:latin typeface="Times New Roman" panose="02020603050405020304" pitchFamily="18" charset="0"/>
                <a:cs typeface="Times New Roman" panose="02020603050405020304" pitchFamily="18" charset="0"/>
                <a:sym typeface="+mn-ea"/>
              </a:rPr>
              <a:t>Future MAC protocol designs for next-generation Optical Wireless Communication (OWC) in 3D drone networks could significantly benefit from enhanced cybersecurity measures, including access control, encryption, and authentication protocols. </a:t>
            </a:r>
          </a:p>
          <a:p>
            <a:pPr lvl="0" algn="just">
              <a:buClrTx/>
              <a:buSzTx/>
              <a:buFont typeface="Arial" panose="020B0604020202020204" pitchFamily="34" charset="0"/>
              <a:buChar char="•"/>
            </a:pPr>
            <a:r>
              <a:rPr lang="en-US" altLang="ja-JP" sz="1555" dirty="0">
                <a:latin typeface="Times New Roman" panose="02020603050405020304" pitchFamily="18" charset="0"/>
                <a:cs typeface="Times New Roman" panose="02020603050405020304" pitchFamily="18" charset="0"/>
                <a:sym typeface="+mn-ea"/>
              </a:rPr>
              <a:t>These features are essential for protecting against potential cyber threats, such as eavesdropping and denial-of-service (DoS) attacks. </a:t>
            </a:r>
          </a:p>
          <a:p>
            <a:pPr lvl="0" algn="just">
              <a:buClrTx/>
              <a:buSzTx/>
              <a:buFont typeface="Arial" panose="020B0604020202020204" pitchFamily="34" charset="0"/>
              <a:buChar char="•"/>
            </a:pPr>
            <a:r>
              <a:rPr lang="en-US" altLang="ja-JP" sz="1555" dirty="0">
                <a:latin typeface="Times New Roman" panose="02020603050405020304" pitchFamily="18" charset="0"/>
                <a:cs typeface="Times New Roman" panose="02020603050405020304" pitchFamily="18" charset="0"/>
                <a:sym typeface="+mn-ea"/>
              </a:rPr>
              <a:t>By integrating these security measures with advanced intrusion detection systems, MAC protocols can be made more resilient, effectively identifying and mitigating cyber risks. </a:t>
            </a:r>
          </a:p>
          <a:p>
            <a:pPr lvl="0" algn="just">
              <a:buClrTx/>
              <a:buSzTx/>
              <a:buFont typeface="Arial" panose="020B0604020202020204" pitchFamily="34" charset="0"/>
              <a:buChar char="•"/>
            </a:pPr>
            <a:r>
              <a:rPr lang="en-US" altLang="ja-JP" sz="1555" dirty="0">
                <a:latin typeface="Times New Roman" panose="02020603050405020304" pitchFamily="18" charset="0"/>
                <a:cs typeface="Times New Roman" panose="02020603050405020304" pitchFamily="18" charset="0"/>
                <a:sym typeface="+mn-ea"/>
              </a:rPr>
              <a:t>By using advanced intrusion detection systems approach would strengthen the overall security and reliability of OWC-based drone networks, ensuring secure and uninterrupted communication in critical applications.</a:t>
            </a:r>
          </a:p>
        </p:txBody>
      </p:sp>
      <p:sp>
        <p:nvSpPr>
          <p:cNvPr id="4" name="Title 3"/>
          <p:cNvSpPr>
            <a:spLocks noGrp="1"/>
          </p:cNvSpPr>
          <p:nvPr>
            <p:ph type="title"/>
            <p:custDataLst>
              <p:tags r:id="rId1"/>
            </p:custDataLst>
          </p:nvPr>
        </p:nvSpPr>
        <p:spPr>
          <a:xfrm>
            <a:off x="533400" y="457200"/>
            <a:ext cx="8229600" cy="850900"/>
          </a:xfrm>
        </p:spPr>
        <p:txBody>
          <a:bodyPr>
            <a:normAutofit fontScale="90000"/>
          </a:bodyPr>
          <a:lstStyle/>
          <a:p>
            <a:r>
              <a:rPr lang="en-US" altLang="ja-JP" sz="3110" dirty="0">
                <a:latin typeface="Times New Roman" panose="02020603050405020304" pitchFamily="18" charset="0"/>
                <a:ea typeface="MS PGothic" panose="020B0600070205080204" charset="-128"/>
                <a:cs typeface="Times New Roman" panose="02020603050405020304" pitchFamily="18" charset="0"/>
                <a:sym typeface="+mn-ea"/>
              </a:rPr>
              <a:t>Future Direction of MAC Protocols for NG OWC in 3D Drone Networks </a:t>
            </a:r>
            <a:endParaRPr lang="en-US" sz="4000" dirty="0">
              <a:latin typeface="Times New Roman" panose="02020603050405020304" pitchFamily="18" charset="0"/>
              <a:cs typeface="Times New Roman" panose="02020603050405020304" pitchFamily="18" charset="0"/>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1794</Words>
  <Application>Microsoft Office PowerPoint</Application>
  <PresentationFormat>화면 슬라이드 쇼(4:3)</PresentationFormat>
  <Paragraphs>96</Paragraphs>
  <Slides>13</Slides>
  <Notes>0</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13</vt:i4>
      </vt:variant>
    </vt:vector>
  </HeadingPairs>
  <TitlesOfParts>
    <vt:vector size="20" baseType="lpstr">
      <vt:lpstr>MS PGothic</vt:lpstr>
      <vt:lpstr>Arial</vt:lpstr>
      <vt:lpstr>Calibri</vt:lpstr>
      <vt:lpstr>Times New Roman</vt:lpstr>
      <vt:lpstr>Verdana</vt:lpstr>
      <vt:lpstr>Wingdings</vt:lpstr>
      <vt:lpstr>Office Theme</vt:lpstr>
      <vt:lpstr>PowerPoint 프레젠테이션</vt:lpstr>
      <vt:lpstr>PowerPoint 프레젠테이션</vt:lpstr>
      <vt:lpstr>Contents</vt:lpstr>
      <vt:lpstr>Current Research Trends in Drone Networks </vt:lpstr>
      <vt:lpstr>Current Research Trends in Drone Networks </vt:lpstr>
      <vt:lpstr>Current Research Trends in Drone Networks </vt:lpstr>
      <vt:lpstr>Current Research Trends in Drone Networks </vt:lpstr>
      <vt:lpstr>Future Direction of MAC Protocols for NG OWC in 3D Drone Networks </vt:lpstr>
      <vt:lpstr>Future Direction of MAC Protocols for NG OWC in 3D Drone Networks </vt:lpstr>
      <vt:lpstr>Future Direction of MAC Protocols for NG OWC in 3D Drone Networks  </vt:lpstr>
      <vt:lpstr>PowerPoint 프레젠테이션</vt:lpstr>
      <vt:lpstr>PowerPoint 프레젠테이션</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1021</cp:revision>
  <cp:lastPrinted>2017-05-07T15:48:00Z</cp:lastPrinted>
  <dcterms:created xsi:type="dcterms:W3CDTF">2010-05-15T17:50:00Z</dcterms:created>
  <dcterms:modified xsi:type="dcterms:W3CDTF">2024-11-12T16:30:55Z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13816CEA3D91433D9EC1B13133ED8F43_13</vt:lpwstr>
  </property>
  <property fmtid="{D5CDD505-2E9C-101B-9397-08002B2CF9AE}" pid="3" name="KSOProductBuildVer">
    <vt:lpwstr>1033-12.2.0.18607</vt:lpwstr>
  </property>
</Properties>
</file>