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90" r:id="rId2"/>
    <p:sldId id="311" r:id="rId3"/>
    <p:sldId id="371" r:id="rId4"/>
    <p:sldId id="372" r:id="rId5"/>
    <p:sldId id="393" r:id="rId6"/>
    <p:sldId id="394" r:id="rId7"/>
    <p:sldId id="395" r:id="rId8"/>
    <p:sldId id="396" r:id="rId9"/>
    <p:sldId id="397" r:id="rId10"/>
    <p:sldId id="3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7FA84C-CE3A-476F-A8EF-3D1E64BAAA06}" v="12" dt="2024-11-12T14:08:42.6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15-24-0623-00-07ma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11/13/2024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11/13/2024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11/13/2024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11/13/2024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539978"/>
          </a:xfrm>
          <a:prstGeom prst="rect">
            <a:avLst/>
          </a:prstGeom>
          <a:noFill/>
          <a:ln w="12700">
            <a:noFill/>
            <a:miter lim="800000"/>
            <a:headEnd type="none" w="sm" len="sm"/>
            <a:tailEnd type="none" w="sm" len="sm"/>
          </a:ln>
          <a:effectLst/>
        </p:spPr>
        <p:txBody>
          <a:bodyPr wrap="square" lIns="91440" tIns="45720" rIns="91440" bIns="45720" anchor="t">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a:ea typeface="MS PGothic"/>
                <a:cs typeface="Times New Roman"/>
              </a:rPr>
              <a:t>Submission Title:</a:t>
            </a:r>
            <a:r>
              <a:rPr lang="en-US" altLang="ja-JP" sz="1600" dirty="0">
                <a:latin typeface="Times New Roman"/>
                <a:ea typeface="MS PGothic"/>
                <a:cs typeface="Times New Roman"/>
              </a:rPr>
              <a:t> </a:t>
            </a:r>
            <a:r>
              <a:rPr lang="en-US" altLang="ja-JP" sz="1600" dirty="0">
                <a:latin typeface="Times New Roman"/>
                <a:ea typeface="MS PGothic"/>
                <a:cs typeface="Times New Roman"/>
                <a:sym typeface="+mn-ea"/>
              </a:rPr>
              <a:t>Edge Computing Platform for NG-OWC in Smart Factory Environment</a:t>
            </a:r>
            <a:endParaRPr lang="en-US" altLang="ja-JP" sz="1600" dirty="0">
              <a:latin typeface="Times New Roman"/>
              <a:ea typeface="MS PGothic"/>
              <a:cs typeface="Times New Roman"/>
            </a:endParaRPr>
          </a:p>
          <a:p>
            <a:r>
              <a:rPr lang="en-US" altLang="ja-JP" sz="1600" b="1" dirty="0">
                <a:latin typeface="Times New Roman"/>
                <a:ea typeface="MS PGothic"/>
                <a:cs typeface="Times New Roman"/>
              </a:rPr>
              <a:t>Date Submitted: </a:t>
            </a:r>
            <a:r>
              <a:rPr lang="en-US" altLang="ja-JP" sz="1600" dirty="0">
                <a:latin typeface="Times New Roman"/>
                <a:ea typeface="MS PGothic"/>
                <a:cs typeface="Times New Roman"/>
              </a:rPr>
              <a:t>Nov 12, 2024	</a:t>
            </a:r>
          </a:p>
          <a:p>
            <a:r>
              <a:rPr lang="en-US" altLang="ja-JP" sz="1600" b="1" dirty="0">
                <a:latin typeface="Times New Roman"/>
                <a:ea typeface="MS PGothic"/>
                <a:cs typeface="Times New Roman"/>
              </a:rPr>
              <a:t>Source:</a:t>
            </a:r>
            <a:r>
              <a:rPr lang="en-US" altLang="ja-JP" sz="1600" dirty="0">
                <a:latin typeface="Times New Roman"/>
                <a:ea typeface="MS PGothic"/>
                <a:cs typeface="Times New Roman"/>
              </a:rPr>
              <a:t> Khairi </a:t>
            </a:r>
            <a:r>
              <a:rPr lang="en-US" altLang="ja-JP" sz="1600" dirty="0" err="1">
                <a:latin typeface="Times New Roman"/>
                <a:ea typeface="MS PGothic"/>
                <a:cs typeface="Times New Roman"/>
              </a:rPr>
              <a:t>Hindriyandhito</a:t>
            </a:r>
            <a:r>
              <a:rPr lang="en-US" altLang="zh-CN" sz="1600" dirty="0">
                <a:latin typeface="Times New Roman"/>
                <a:ea typeface="宋体"/>
                <a:cs typeface="Times New Roman"/>
              </a:rPr>
              <a:t>, Ida Bagus Krishna Yoga Utama, Nguyen Ngoc Huy, Yeong Min Jang</a:t>
            </a:r>
            <a:r>
              <a:rPr lang="en-US" altLang="zh-CN" sz="1600" dirty="0">
                <a:latin typeface="Times New Roman"/>
                <a:ea typeface="MS PGothic"/>
                <a:cs typeface="Times New Roman"/>
              </a:rPr>
              <a:t> (</a:t>
            </a:r>
            <a:r>
              <a:rPr lang="en-US" altLang="ko-KR" sz="1600" dirty="0">
                <a:latin typeface="Times New Roman"/>
                <a:ea typeface="굴림"/>
                <a:cs typeface="Times New Roman"/>
              </a:rPr>
              <a:t>Kookmin University)</a:t>
            </a:r>
            <a:endParaRPr lang="en-US" altLang="ja-JP" sz="1600" dirty="0">
              <a:latin typeface="Times New Roman"/>
              <a:ea typeface="굴림"/>
              <a:cs typeface="Times New Roman"/>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a:ea typeface="MS PGothic"/>
                <a:cs typeface="Times New Roman"/>
              </a:rPr>
              <a:t>Address: Room #603 Mirae Building, Kookmin University, 77 </a:t>
            </a:r>
            <a:r>
              <a:rPr lang="en-US" altLang="ja-JP" sz="1600" dirty="0" err="1">
                <a:latin typeface="Times New Roman"/>
                <a:ea typeface="MS PGothic"/>
                <a:cs typeface="Times New Roman"/>
              </a:rPr>
              <a:t>Jeongneung</a:t>
            </a:r>
            <a:r>
              <a:rPr lang="en-US" altLang="ja-JP" sz="1600" dirty="0">
                <a:latin typeface="Times New Roman"/>
                <a:ea typeface="MS PGothic"/>
                <a:cs typeface="Times New Roman"/>
              </a:rPr>
              <a:t>-Ro, </a:t>
            </a:r>
            <a:r>
              <a:rPr lang="en-US" altLang="ja-JP" sz="1600" dirty="0" err="1">
                <a:latin typeface="Times New Roman"/>
                <a:ea typeface="MS PGothic"/>
                <a:cs typeface="Times New Roman"/>
              </a:rPr>
              <a:t>Seongbuk</a:t>
            </a:r>
            <a:r>
              <a:rPr lang="en-US" altLang="ja-JP" sz="1600" dirty="0">
                <a:latin typeface="Times New Roman"/>
                <a:ea typeface="MS PGothic"/>
                <a:cs typeface="Times New Roman"/>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a:ea typeface="MS PGothic"/>
                <a:cs typeface="Times New Roman"/>
              </a:rPr>
              <a:t>Abstract:</a:t>
            </a:r>
            <a:r>
              <a:rPr lang="en-US" altLang="ja-JP" sz="1600" dirty="0">
                <a:latin typeface="Times New Roman"/>
                <a:ea typeface="MS PGothic"/>
                <a:cs typeface="Times New Roman"/>
              </a:rPr>
              <a:t>	Present the </a:t>
            </a:r>
            <a:r>
              <a:rPr lang="en-US" sz="1600" dirty="0">
                <a:latin typeface="Times New Roman"/>
                <a:ea typeface="MS PGothic"/>
                <a:cs typeface="Times New Roman"/>
                <a:sym typeface="+mn-ea"/>
              </a:rPr>
              <a:t>Edge Computing Platform for NG-OWC in Smart Factory Environment</a:t>
            </a:r>
            <a:endParaRPr lang="en-US" sz="1600" dirty="0">
              <a:latin typeface="Times New Roman"/>
              <a:ea typeface="MS PGothic"/>
              <a:cs typeface="Times New Roman"/>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66758" y="533400"/>
            <a:ext cx="2010487" cy="584775"/>
          </a:xfrm>
          <a:prstGeom prst="rect">
            <a:avLst/>
          </a:prstGeom>
          <a:noFill/>
        </p:spPr>
        <p:txBody>
          <a:bodyPr wrap="none" lIns="91440" tIns="45720" rIns="91440" bIns="45720" rtlCol="0" anchor="t">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latin typeface="Times New Roman"/>
                <a:cs typeface="Times New Roman"/>
              </a:rPr>
              <a:t>References</a:t>
            </a:r>
            <a:endParaRPr lang="en-US" sz="2400" dirty="0"/>
          </a:p>
        </p:txBody>
      </p:sp>
      <p:sp>
        <p:nvSpPr>
          <p:cNvPr id="2" name="TextBox 1">
            <a:extLst>
              <a:ext uri="{FF2B5EF4-FFF2-40B4-BE49-F238E27FC236}">
                <a16:creationId xmlns:a16="http://schemas.microsoft.com/office/drawing/2014/main" id="{039CD237-43DD-F1EC-B2FC-0B12B7E9AB33}"/>
              </a:ext>
            </a:extLst>
          </p:cNvPr>
          <p:cNvSpPr txBox="1"/>
          <p:nvPr/>
        </p:nvSpPr>
        <p:spPr>
          <a:xfrm>
            <a:off x="273625" y="1168944"/>
            <a:ext cx="8763000" cy="3785652"/>
          </a:xfrm>
          <a:prstGeom prst="rect">
            <a:avLst/>
          </a:prstGeom>
          <a:noFill/>
        </p:spPr>
        <p:txBody>
          <a:bodyPr wrap="square" lIns="91440" tIns="45720" rIns="91440" bIns="45720" rtlCol="0" anchor="t">
            <a:spAutoFit/>
          </a:bodyPr>
          <a:lstStyle/>
          <a:p>
            <a:pPr marL="342900" indent="-342900">
              <a:buAutoNum type="arabicPeriod"/>
            </a:pPr>
            <a:r>
              <a:rPr lang="en-GB" sz="1500" dirty="0">
                <a:solidFill>
                  <a:srgbClr val="000000"/>
                </a:solidFill>
                <a:latin typeface="Times New Roman"/>
                <a:ea typeface="+mn-lt"/>
                <a:cs typeface="Calibri"/>
              </a:rPr>
              <a:t>Van Hoa, N., Nguyen, H., Nguyen, C. H., &amp; Jang, Y. M. (2020, October). </a:t>
            </a:r>
            <a:r>
              <a:rPr lang="en-GB" sz="1500" dirty="0" err="1">
                <a:solidFill>
                  <a:srgbClr val="000000"/>
                </a:solidFill>
                <a:latin typeface="Times New Roman"/>
                <a:ea typeface="+mn-lt"/>
                <a:cs typeface="Calibri"/>
              </a:rPr>
              <a:t>Occ</a:t>
            </a:r>
            <a:r>
              <a:rPr lang="en-GB" sz="1500" dirty="0">
                <a:solidFill>
                  <a:srgbClr val="000000"/>
                </a:solidFill>
                <a:latin typeface="Times New Roman"/>
                <a:ea typeface="+mn-lt"/>
                <a:cs typeface="Calibri"/>
              </a:rPr>
              <a:t> technology-based developing </a:t>
            </a:r>
            <a:r>
              <a:rPr lang="en-GB" sz="1500" dirty="0" err="1">
                <a:solidFill>
                  <a:srgbClr val="000000"/>
                </a:solidFill>
                <a:latin typeface="Times New Roman"/>
                <a:ea typeface="+mn-lt"/>
                <a:cs typeface="Calibri"/>
              </a:rPr>
              <a:t>iot</a:t>
            </a:r>
            <a:r>
              <a:rPr lang="en-GB" sz="1500" dirty="0">
                <a:solidFill>
                  <a:srgbClr val="000000"/>
                </a:solidFill>
                <a:latin typeface="Times New Roman"/>
                <a:ea typeface="+mn-lt"/>
                <a:cs typeface="Calibri"/>
              </a:rPr>
              <a:t> network. In 2020 International Conference on Information and Communication Technology Convergence (ICTC) (pp. 670-673). IEEE.</a:t>
            </a:r>
          </a:p>
          <a:p>
            <a:pPr marL="342900" indent="-342900">
              <a:buAutoNum type="arabicPeriod"/>
            </a:pPr>
            <a:r>
              <a:rPr lang="en-GB" sz="1500" dirty="0">
                <a:solidFill>
                  <a:srgbClr val="000000"/>
                </a:solidFill>
                <a:latin typeface="Times New Roman"/>
                <a:ea typeface="+mn-lt"/>
                <a:cs typeface="Calibri"/>
              </a:rPr>
              <a:t>Ahmed, M. F., Hasan, M. K., Chowdhury, M. Z., Hoan, N. C., &amp; Jang, Y. M. (2021). Continuous status monitoring of industrial valve using OCC-enabled wireless sensor network. IEEE Transactions on Instrumentation and Measurement, 71, 1-10.</a:t>
            </a:r>
          </a:p>
          <a:p>
            <a:pPr marL="342900" indent="-342900">
              <a:buAutoNum type="arabicPeriod"/>
            </a:pPr>
            <a:r>
              <a:rPr lang="en-GB" sz="1500" dirty="0" err="1">
                <a:solidFill>
                  <a:srgbClr val="000000"/>
                </a:solidFill>
                <a:latin typeface="Times New Roman"/>
                <a:ea typeface="+mn-lt"/>
                <a:cs typeface="Calibri"/>
              </a:rPr>
              <a:t>Herfandi</a:t>
            </a:r>
            <a:r>
              <a:rPr lang="en-GB" sz="1500" dirty="0">
                <a:solidFill>
                  <a:srgbClr val="000000"/>
                </a:solidFill>
                <a:latin typeface="Times New Roman"/>
                <a:ea typeface="+mn-lt"/>
                <a:cs typeface="Calibri"/>
              </a:rPr>
              <a:t>, H., </a:t>
            </a:r>
            <a:r>
              <a:rPr lang="en-GB" sz="1500" dirty="0" err="1">
                <a:solidFill>
                  <a:srgbClr val="000000"/>
                </a:solidFill>
                <a:latin typeface="Times New Roman"/>
                <a:ea typeface="+mn-lt"/>
                <a:cs typeface="Calibri"/>
              </a:rPr>
              <a:t>Sitanggang</a:t>
            </a:r>
            <a:r>
              <a:rPr lang="en-GB" sz="1500" dirty="0">
                <a:solidFill>
                  <a:srgbClr val="000000"/>
                </a:solidFill>
                <a:latin typeface="Times New Roman"/>
                <a:ea typeface="+mn-lt"/>
                <a:cs typeface="Calibri"/>
              </a:rPr>
              <a:t>, O. S., </a:t>
            </a:r>
            <a:r>
              <a:rPr lang="en-GB" sz="1500" dirty="0" err="1">
                <a:solidFill>
                  <a:srgbClr val="000000"/>
                </a:solidFill>
                <a:latin typeface="Times New Roman"/>
                <a:ea typeface="+mn-lt"/>
                <a:cs typeface="Calibri"/>
              </a:rPr>
              <a:t>Nasution</a:t>
            </a:r>
            <a:r>
              <a:rPr lang="en-GB" sz="1500" dirty="0">
                <a:solidFill>
                  <a:srgbClr val="000000"/>
                </a:solidFill>
                <a:latin typeface="Times New Roman"/>
                <a:ea typeface="+mn-lt"/>
                <a:cs typeface="Calibri"/>
              </a:rPr>
              <a:t>, M. R. A., Nguyen, H., &amp; Jang, Y. M. (2024). Real-Time Patient Indoor Health Monitoring and Location Tracking with Optical Camera Communications on the Internet of Medical Things. Applied Sciences, 14(3), 1153.</a:t>
            </a:r>
          </a:p>
          <a:p>
            <a:pPr marL="342900" indent="-342900">
              <a:buAutoNum type="arabicPeriod"/>
            </a:pPr>
            <a:r>
              <a:rPr lang="en-US" sz="1500" dirty="0" err="1">
                <a:solidFill>
                  <a:srgbClr val="000000"/>
                </a:solidFill>
                <a:latin typeface="Times New Roman"/>
                <a:ea typeface="+mn-lt"/>
                <a:cs typeface="Calibri"/>
              </a:rPr>
              <a:t>Valinejadshoubi</a:t>
            </a:r>
            <a:r>
              <a:rPr lang="en-US" sz="1500" dirty="0">
                <a:solidFill>
                  <a:srgbClr val="000000"/>
                </a:solidFill>
                <a:latin typeface="Times New Roman"/>
                <a:ea typeface="+mn-lt"/>
                <a:cs typeface="Calibri"/>
              </a:rPr>
              <a:t>, M., Moselhi, O., Bagchi, A., &amp; Salem, A. (2021). Development of an IoT and BIM-based automated alert system for thermal comfort monitoring in buildings. Sustainable Cities and Society, 66, 102602.</a:t>
            </a:r>
          </a:p>
          <a:p>
            <a:pPr marL="342900" indent="-342900">
              <a:buAutoNum type="arabicPeriod"/>
            </a:pPr>
            <a:r>
              <a:rPr lang="en-GB" sz="1500" dirty="0">
                <a:solidFill>
                  <a:srgbClr val="000000"/>
                </a:solidFill>
                <a:latin typeface="Times New Roman"/>
                <a:ea typeface="+mn-lt"/>
                <a:cs typeface="Calibri"/>
              </a:rPr>
              <a:t>Li, L., He, Y., Zhang, H., Fung, J. C., &amp; Lau, A. K. (2023). Enhancing IAQ, thermal comfort, and energy efficiency through an adaptive multi-objective particle swarm optimizer-grey wolf optimization algorithm for smart environmental control. </a:t>
            </a:r>
            <a:r>
              <a:rPr lang="en-GB" sz="1500">
                <a:solidFill>
                  <a:srgbClr val="000000"/>
                </a:solidFill>
                <a:latin typeface="Times New Roman"/>
                <a:ea typeface="+mn-lt"/>
                <a:cs typeface="Calibri"/>
              </a:rPr>
              <a:t>Building and Environment, 235, 110235.</a:t>
            </a:r>
          </a:p>
          <a:p>
            <a:pPr marL="342900" indent="-342900">
              <a:buAutoNum type="arabicPeriod"/>
            </a:pPr>
            <a:endParaRPr lang="en-GB" sz="1500" dirty="0">
              <a:solidFill>
                <a:srgbClr val="000000"/>
              </a:solidFill>
              <a:latin typeface="Times New Roman"/>
              <a:ea typeface="+mn-lt"/>
              <a:cs typeface="Calibri"/>
            </a:endParaRPr>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4722996F-B83C-9E7F-BBEC-D13A89FA41EA}"/>
              </a:ext>
            </a:extLst>
          </p:cNvPr>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a:sym typeface="+mn-ea"/>
              </a:rPr>
              <a:t>Edge Computing Platform for NG-OWC in Smart Factory Environment</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a:rPr>
              <a:t> </a:t>
            </a:r>
            <a:br>
              <a:rPr lang="en-US" altLang="ja-JP" dirty="0">
                <a:ea typeface="MS PGothic" panose="020B0600070205080204" charset="-128"/>
              </a:rPr>
            </a:br>
            <a:r>
              <a:rPr lang="en-US" altLang="ja-JP" dirty="0">
                <a:ea typeface="MS PGothic"/>
              </a:rPr>
              <a:t>Nov. 12, 2024</a:t>
            </a:r>
            <a:endParaRPr lang="ja-JP" altLang="ja-JP" dirty="0">
              <a:ea typeface="MS PGothic"/>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r>
              <a:rPr lang="en-US" altLang="ja-JP" sz="2800" dirty="0">
                <a:latin typeface="Times New Roman"/>
                <a:ea typeface="ＭＳ Ｐゴシック"/>
                <a:cs typeface="Times New Roman"/>
              </a:rPr>
              <a:t>Background</a:t>
            </a:r>
          </a:p>
          <a:p>
            <a:pPr algn="just"/>
            <a:r>
              <a:rPr lang="en-US" altLang="ja-JP" sz="2800" dirty="0">
                <a:latin typeface="Times New Roman"/>
                <a:ea typeface="ＭＳ Ｐゴシック"/>
                <a:cs typeface="Times New Roman"/>
              </a:rPr>
              <a:t>Current Problems</a:t>
            </a:r>
          </a:p>
          <a:p>
            <a:pPr algn="just"/>
            <a:r>
              <a:rPr lang="en-US" sz="2800" dirty="0">
                <a:latin typeface="Times New Roman"/>
                <a:cs typeface="Times New Roman"/>
              </a:rPr>
              <a:t>NG-OWC in Smart Factory Environment</a:t>
            </a:r>
          </a:p>
          <a:p>
            <a:pPr algn="just"/>
            <a:r>
              <a:rPr lang="en-US" sz="2800" dirty="0">
                <a:latin typeface="Times New Roman"/>
                <a:cs typeface="Times New Roman"/>
              </a:rPr>
              <a:t>NG-OWC with Edge Computing Architecture in Smart Factory Environment</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4754562"/>
          </a:xfrm>
          <a:ln/>
        </p:spPr>
        <p:txBody>
          <a:bodyPr vert="horz" lIns="91440" tIns="45720" rIns="91440" bIns="45720" rtlCol="0" anchor="t">
            <a:normAutofit/>
          </a:bodyPr>
          <a:lstStyle/>
          <a:p>
            <a:pPr algn="just"/>
            <a:r>
              <a:rPr lang="en-US" altLang="ja-JP" sz="2400" dirty="0">
                <a:latin typeface="Times New Roman"/>
                <a:ea typeface="ＭＳ Ｐゴシック"/>
                <a:cs typeface="Times New Roman"/>
              </a:rPr>
              <a:t>The growth of IoT in recent years has pushed factories to shift into smart factories by integrating a lot of sensors into its premise.</a:t>
            </a:r>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algn="just"/>
            <a:r>
              <a:rPr lang="en-US" altLang="ja-JP" sz="2400" dirty="0">
                <a:latin typeface="Times New Roman"/>
                <a:ea typeface="ＭＳ Ｐゴシック"/>
                <a:cs typeface="Times New Roman"/>
              </a:rPr>
              <a:t>Smart factories aim to create an interconnected environment where machinery, devices, and humans work seamlessly to improve efficiency.</a:t>
            </a:r>
          </a:p>
          <a:p>
            <a:pPr algn="just"/>
            <a:r>
              <a:rPr lang="en-US" altLang="ja-JP" sz="2400" dirty="0">
                <a:latin typeface="Times New Roman"/>
                <a:ea typeface="ＭＳ Ｐゴシック"/>
                <a:cs typeface="Times New Roman"/>
              </a:rPr>
              <a:t>With more connected devices and equipment, a needs for a timely, effective decisions needs to be made, however relying solely on centralized cloud can lead to latency issues and increase in cost.</a:t>
            </a:r>
          </a:p>
          <a:p>
            <a:pPr algn="just"/>
            <a:endParaRPr lang="en-US" altLang="ja-JP" sz="2400" dirty="0">
              <a:latin typeface="Times New Roman"/>
              <a:ea typeface="ＭＳ Ｐゴシック"/>
              <a:cs typeface="Times New Roman"/>
            </a:endParaRPr>
          </a:p>
          <a:p>
            <a:pPr algn="just"/>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14374-4906-8CDC-CF33-75FEB2316D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DD0637-2ADE-30F0-AB68-B46D375EF5AB}"/>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Edge Computing and NG-OWC</a:t>
            </a:r>
          </a:p>
        </p:txBody>
      </p:sp>
      <p:sp>
        <p:nvSpPr>
          <p:cNvPr id="7" name="Rectangle 3">
            <a:extLst>
              <a:ext uri="{FF2B5EF4-FFF2-40B4-BE49-F238E27FC236}">
                <a16:creationId xmlns:a16="http://schemas.microsoft.com/office/drawing/2014/main" id="{4169E28C-F53B-3726-510E-C6D545399CCA}"/>
              </a:ext>
            </a:extLst>
          </p:cNvPr>
          <p:cNvSpPr>
            <a:spLocks noGrp="1" noChangeArrowheads="1"/>
          </p:cNvSpPr>
          <p:nvPr>
            <p:ph idx="1"/>
          </p:nvPr>
        </p:nvSpPr>
        <p:spPr>
          <a:xfrm>
            <a:off x="457200" y="1417638"/>
            <a:ext cx="8599140" cy="4754562"/>
          </a:xfrm>
          <a:ln/>
        </p:spPr>
        <p:txBody>
          <a:bodyPr vert="horz" lIns="91440" tIns="45720" rIns="91440" bIns="45720" rtlCol="0" anchor="t">
            <a:normAutofit fontScale="92500"/>
          </a:bodyPr>
          <a:lstStyle/>
          <a:p>
            <a:pPr algn="just"/>
            <a:r>
              <a:rPr lang="en-US" altLang="ja-JP" sz="2400" dirty="0">
                <a:latin typeface="Times New Roman"/>
                <a:ea typeface="ＭＳ Ｐゴシック"/>
                <a:cs typeface="Times New Roman"/>
              </a:rPr>
              <a:t>Edge Computing brings computational power closer to where data is generated, allowing for faster processing, low latency, and reduced cloud dependency.</a:t>
            </a:r>
          </a:p>
          <a:p>
            <a:pPr algn="just"/>
            <a:r>
              <a:rPr lang="en-US" altLang="ja-JP" sz="2400" dirty="0">
                <a:latin typeface="Times New Roman"/>
                <a:ea typeface="ＭＳ Ｐゴシック"/>
                <a:cs typeface="Times New Roman"/>
              </a:rPr>
              <a:t>Next-Generation Optical Wireless Communication (NG-OWC) provides high-speed, interference-free communication through optical links, well-suited for data-heavy environments like factories.</a:t>
            </a:r>
          </a:p>
          <a:p>
            <a:pPr algn="just"/>
            <a:r>
              <a:rPr lang="en-US" altLang="ja-JP" sz="2400" dirty="0">
                <a:latin typeface="Times New Roman"/>
                <a:ea typeface="ＭＳ Ｐゴシック"/>
                <a:cs typeface="Times New Roman"/>
              </a:rPr>
              <a:t>By combining Edge Computing with NG-OWC, smart factories can overcome limitations of conventional wireless communication, achieving low-latency, high-reliability data transmission and processing.</a:t>
            </a:r>
          </a:p>
          <a:p>
            <a:pPr algn="just"/>
            <a:r>
              <a:rPr lang="en-US" altLang="ja-JP" sz="2400" dirty="0">
                <a:latin typeface="Times New Roman"/>
                <a:ea typeface="ＭＳ Ｐゴシック"/>
                <a:cs typeface="Times New Roman"/>
              </a:rPr>
              <a:t>This integration supports real-time monitoring, efficient automation, and better operational decision-making, moving towards the ultimate goal of fully optimized, self-adjusting smart factories.</a:t>
            </a:r>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60378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48AE6-30F9-F199-1D16-DC6097C190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6ECC37-893A-862F-88E1-B5C924794648}"/>
              </a:ext>
            </a:extLst>
          </p:cNvPr>
          <p:cNvSpPr>
            <a:spLocks noGrp="1"/>
          </p:cNvSpPr>
          <p:nvPr>
            <p:ph type="title"/>
          </p:nvPr>
        </p:nvSpPr>
        <p:spPr/>
        <p:txBody>
          <a:bodyPr>
            <a:normAutofit fontScale="90000"/>
          </a:bodyPr>
          <a:lstStyle/>
          <a:p>
            <a:r>
              <a:rPr lang="en-US" sz="4000" dirty="0">
                <a:latin typeface="Times New Roman" panose="02020603050405020304" pitchFamily="18" charset="0"/>
                <a:cs typeface="Times New Roman" panose="02020603050405020304" pitchFamily="18" charset="0"/>
              </a:rPr>
              <a:t>NG-OWC in Smart Factory Environment</a:t>
            </a:r>
          </a:p>
        </p:txBody>
      </p:sp>
      <p:sp>
        <p:nvSpPr>
          <p:cNvPr id="7" name="Rectangle 3">
            <a:extLst>
              <a:ext uri="{FF2B5EF4-FFF2-40B4-BE49-F238E27FC236}">
                <a16:creationId xmlns:a16="http://schemas.microsoft.com/office/drawing/2014/main" id="{90DA4652-93FB-546A-D591-50159D2C8CB0}"/>
              </a:ext>
            </a:extLst>
          </p:cNvPr>
          <p:cNvSpPr>
            <a:spLocks noGrp="1" noChangeArrowheads="1"/>
          </p:cNvSpPr>
          <p:nvPr>
            <p:ph idx="1"/>
          </p:nvPr>
        </p:nvSpPr>
        <p:spPr>
          <a:xfrm>
            <a:off x="457200" y="3581400"/>
            <a:ext cx="8599140" cy="2590800"/>
          </a:xfrm>
          <a:ln/>
        </p:spPr>
        <p:txBody>
          <a:bodyPr vert="horz" lIns="91440" tIns="45720" rIns="91440" bIns="45720" rtlCol="0" anchor="t">
            <a:normAutofit/>
          </a:bodyPr>
          <a:lstStyle/>
          <a:p>
            <a:pPr algn="just"/>
            <a:r>
              <a:rPr lang="en-US" altLang="ja-JP" sz="2000" dirty="0">
                <a:latin typeface="Times New Roman"/>
                <a:ea typeface="ＭＳ Ｐゴシック"/>
                <a:cs typeface="Times New Roman"/>
              </a:rPr>
              <a:t>The figure illustrate the implementation of OCC to enable a real-time data transmission between various sensors.</a:t>
            </a:r>
          </a:p>
          <a:p>
            <a:pPr algn="just"/>
            <a:r>
              <a:rPr lang="en-US" altLang="ja-JP" sz="2000" dirty="0">
                <a:latin typeface="Times New Roman"/>
                <a:ea typeface="ＭＳ Ｐゴシック"/>
                <a:cs typeface="Times New Roman"/>
              </a:rPr>
              <a:t>With utilizing CCTV as the OCC receiver, allowing a seamless data transmission and providing a robust communication link.</a:t>
            </a:r>
          </a:p>
          <a:p>
            <a:pPr algn="just"/>
            <a:r>
              <a:rPr lang="en-US" altLang="ja-JP" sz="2000" dirty="0">
                <a:latin typeface="Times New Roman"/>
                <a:ea typeface="ＭＳ Ｐゴシック"/>
                <a:cs typeface="Times New Roman"/>
              </a:rPr>
              <a:t>Since in a factory environment, sometimes a machinery could cause electromagnetic interference.</a:t>
            </a:r>
            <a:endParaRPr lang="en-US" altLang="ja-JP"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3" name="Picture 2">
            <a:extLst>
              <a:ext uri="{FF2B5EF4-FFF2-40B4-BE49-F238E27FC236}">
                <a16:creationId xmlns:a16="http://schemas.microsoft.com/office/drawing/2014/main" id="{7939A2C3-2752-C86F-6179-922FBDEBF03A}"/>
              </a:ext>
            </a:extLst>
          </p:cNvPr>
          <p:cNvPicPr>
            <a:picLocks noChangeAspect="1"/>
          </p:cNvPicPr>
          <p:nvPr/>
        </p:nvPicPr>
        <p:blipFill>
          <a:blip r:embed="rId2"/>
          <a:stretch>
            <a:fillRect/>
          </a:stretch>
        </p:blipFill>
        <p:spPr>
          <a:xfrm>
            <a:off x="1961990" y="1143000"/>
            <a:ext cx="5589560" cy="1987919"/>
          </a:xfrm>
          <a:prstGeom prst="rect">
            <a:avLst/>
          </a:prstGeom>
        </p:spPr>
      </p:pic>
    </p:spTree>
    <p:extLst>
      <p:ext uri="{BB962C8B-B14F-4D97-AF65-F5344CB8AC3E}">
        <p14:creationId xmlns:p14="http://schemas.microsoft.com/office/powerpoint/2010/main" val="255805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0C96F-0413-0CF4-F111-0DC6046D00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B61563-F240-1A02-F6FA-51F017E00462}"/>
              </a:ext>
            </a:extLst>
          </p:cNvPr>
          <p:cNvSpPr>
            <a:spLocks noGrp="1"/>
          </p:cNvSpPr>
          <p:nvPr>
            <p:ph type="title"/>
          </p:nvPr>
        </p:nvSpPr>
        <p:spPr>
          <a:xfrm>
            <a:off x="457200" y="274638"/>
            <a:ext cx="8229600" cy="1325562"/>
          </a:xfrm>
        </p:spPr>
        <p:txBody>
          <a:bodyPr>
            <a:normAutofit/>
          </a:bodyPr>
          <a:lstStyle/>
          <a:p>
            <a:r>
              <a:rPr lang="en-US" sz="2800" dirty="0">
                <a:latin typeface="Times New Roman" panose="02020603050405020304" pitchFamily="18" charset="0"/>
                <a:cs typeface="Times New Roman" panose="02020603050405020304" pitchFamily="18" charset="0"/>
              </a:rPr>
              <a:t>NG-OWC with Edge Computing Architecture in Smart Factory Environment</a:t>
            </a:r>
          </a:p>
        </p:txBody>
      </p:sp>
      <p:sp>
        <p:nvSpPr>
          <p:cNvPr id="7" name="Rectangle 3">
            <a:extLst>
              <a:ext uri="{FF2B5EF4-FFF2-40B4-BE49-F238E27FC236}">
                <a16:creationId xmlns:a16="http://schemas.microsoft.com/office/drawing/2014/main" id="{6E402EE6-FF7A-F5C0-2582-22D3EFDF43B8}"/>
              </a:ext>
            </a:extLst>
          </p:cNvPr>
          <p:cNvSpPr>
            <a:spLocks noGrp="1" noChangeArrowheads="1"/>
          </p:cNvSpPr>
          <p:nvPr>
            <p:ph idx="1"/>
          </p:nvPr>
        </p:nvSpPr>
        <p:spPr>
          <a:xfrm>
            <a:off x="272430" y="4800600"/>
            <a:ext cx="8599140" cy="1447800"/>
          </a:xfrm>
          <a:ln/>
        </p:spPr>
        <p:txBody>
          <a:bodyPr vert="horz" lIns="91440" tIns="45720" rIns="91440" bIns="45720" rtlCol="0" anchor="t">
            <a:normAutofit fontScale="92500"/>
          </a:bodyPr>
          <a:lstStyle/>
          <a:p>
            <a:pPr algn="just"/>
            <a:r>
              <a:rPr lang="en-US" altLang="ja-JP" sz="2000" dirty="0">
                <a:latin typeface="Times New Roman"/>
                <a:ea typeface="ＭＳ Ｐゴシック"/>
                <a:cs typeface="Times New Roman"/>
              </a:rPr>
              <a:t>This architecture integrates NG-OWC with Edge Computing to create a high-performance, low-latency data processing environment tailored for smart factories.</a:t>
            </a:r>
          </a:p>
          <a:p>
            <a:pPr algn="just"/>
            <a:r>
              <a:rPr lang="en-US" altLang="ja-JP" sz="2000" dirty="0">
                <a:latin typeface="Times New Roman"/>
                <a:ea typeface="ＭＳ Ｐゴシック"/>
                <a:cs typeface="Times New Roman"/>
              </a:rPr>
              <a:t>It allows critical data to be processed at the edge while leveraging cloud resources for additional monitoring and application services.</a:t>
            </a:r>
            <a:endParaRPr lang="en-US" altLang="ja-JP"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5" name="Picture 4">
            <a:extLst>
              <a:ext uri="{FF2B5EF4-FFF2-40B4-BE49-F238E27FC236}">
                <a16:creationId xmlns:a16="http://schemas.microsoft.com/office/drawing/2014/main" id="{C35B6065-7B59-AA32-3DC9-4616A88AA7E2}"/>
              </a:ext>
            </a:extLst>
          </p:cNvPr>
          <p:cNvPicPr>
            <a:picLocks noChangeAspect="1"/>
          </p:cNvPicPr>
          <p:nvPr/>
        </p:nvPicPr>
        <p:blipFill>
          <a:blip r:embed="rId2"/>
          <a:stretch>
            <a:fillRect/>
          </a:stretch>
        </p:blipFill>
        <p:spPr>
          <a:xfrm>
            <a:off x="2457711" y="1447800"/>
            <a:ext cx="4228578" cy="3281568"/>
          </a:xfrm>
          <a:prstGeom prst="rect">
            <a:avLst/>
          </a:prstGeom>
        </p:spPr>
      </p:pic>
    </p:spTree>
    <p:extLst>
      <p:ext uri="{BB962C8B-B14F-4D97-AF65-F5344CB8AC3E}">
        <p14:creationId xmlns:p14="http://schemas.microsoft.com/office/powerpoint/2010/main" val="1223477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9FB5EC-AD02-8110-2F4B-56F98AEA6C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CA9600-9879-753F-B3AA-EE3119222296}"/>
              </a:ext>
            </a:extLst>
          </p:cNvPr>
          <p:cNvSpPr>
            <a:spLocks noGrp="1"/>
          </p:cNvSpPr>
          <p:nvPr>
            <p:ph type="title"/>
          </p:nvPr>
        </p:nvSpPr>
        <p:spPr>
          <a:xfrm>
            <a:off x="457200" y="274638"/>
            <a:ext cx="8229600" cy="1325562"/>
          </a:xfrm>
        </p:spPr>
        <p:txBody>
          <a:bodyPr>
            <a:normAutofit/>
          </a:bodyPr>
          <a:lstStyle/>
          <a:p>
            <a:r>
              <a:rPr lang="en-US" sz="2800" dirty="0">
                <a:latin typeface="Times New Roman" panose="02020603050405020304" pitchFamily="18" charset="0"/>
                <a:cs typeface="Times New Roman" panose="02020603050405020304" pitchFamily="18" charset="0"/>
              </a:rPr>
              <a:t>NG-OWC with Edge Computing Architecture in Smart Factory Environment</a:t>
            </a:r>
          </a:p>
        </p:txBody>
      </p:sp>
      <p:sp>
        <p:nvSpPr>
          <p:cNvPr id="7" name="Rectangle 3">
            <a:extLst>
              <a:ext uri="{FF2B5EF4-FFF2-40B4-BE49-F238E27FC236}">
                <a16:creationId xmlns:a16="http://schemas.microsoft.com/office/drawing/2014/main" id="{EE0545BB-3DD3-96D0-D5D6-8DC75E318167}"/>
              </a:ext>
            </a:extLst>
          </p:cNvPr>
          <p:cNvSpPr>
            <a:spLocks noGrp="1" noChangeArrowheads="1"/>
          </p:cNvSpPr>
          <p:nvPr>
            <p:ph idx="1"/>
          </p:nvPr>
        </p:nvSpPr>
        <p:spPr>
          <a:xfrm>
            <a:off x="272430" y="1600200"/>
            <a:ext cx="8599140" cy="4648200"/>
          </a:xfrm>
          <a:ln/>
        </p:spPr>
        <p:txBody>
          <a:bodyPr vert="horz" lIns="91440" tIns="45720" rIns="91440" bIns="45720" rtlCol="0" anchor="t">
            <a:normAutofit/>
          </a:bodyPr>
          <a:lstStyle/>
          <a:p>
            <a:pPr algn="just"/>
            <a:r>
              <a:rPr lang="en-US" altLang="ja-JP" sz="2000" dirty="0">
                <a:latin typeface="Times New Roman"/>
                <a:ea typeface="ＭＳ Ｐゴシック"/>
                <a:cs typeface="Times New Roman"/>
              </a:rPr>
              <a:t>The Edge Server is responsible for local processing, reducing dependency on cloud communication, and enabling real-time responses.</a:t>
            </a:r>
          </a:p>
          <a:p>
            <a:pPr algn="just"/>
            <a:r>
              <a:rPr lang="en-US" altLang="ja-JP" sz="2000" dirty="0">
                <a:highlight>
                  <a:srgbClr val="FFFF00"/>
                </a:highlight>
                <a:latin typeface="Times New Roman"/>
                <a:ea typeface="ＭＳ Ｐゴシック"/>
                <a:cs typeface="Times New Roman"/>
              </a:rPr>
              <a:t>Lightweight AI for Image Detection</a:t>
            </a:r>
            <a:r>
              <a:rPr lang="en-US" altLang="ja-JP" sz="2000" dirty="0">
                <a:latin typeface="Times New Roman"/>
                <a:ea typeface="ＭＳ Ｐゴシック"/>
                <a:cs typeface="Times New Roman"/>
              </a:rPr>
              <a:t> performs real-time image analysis directly at the edge, enabling fast detection of objects or hazards.</a:t>
            </a:r>
          </a:p>
          <a:p>
            <a:pPr algn="just"/>
            <a:r>
              <a:rPr lang="en-US" altLang="ja-JP" sz="2000" dirty="0">
                <a:highlight>
                  <a:srgbClr val="FFFF00"/>
                </a:highlight>
                <a:latin typeface="Times New Roman"/>
                <a:ea typeface="ＭＳ Ｐゴシック"/>
                <a:cs typeface="Times New Roman"/>
              </a:rPr>
              <a:t>AI-based Anomaly Detection</a:t>
            </a:r>
            <a:r>
              <a:rPr lang="en-US" altLang="ja-JP" sz="2000" dirty="0">
                <a:latin typeface="Times New Roman"/>
                <a:ea typeface="ＭＳ Ｐゴシック"/>
                <a:cs typeface="Times New Roman"/>
              </a:rPr>
              <a:t> monitors sensor and CCTV data to detect unusual patterns, helping to prevent equipment failures or safety incidents.</a:t>
            </a:r>
          </a:p>
          <a:p>
            <a:pPr algn="just"/>
            <a:r>
              <a:rPr lang="en-US" altLang="ja-JP" sz="2000" dirty="0">
                <a:highlight>
                  <a:srgbClr val="FFFF00"/>
                </a:highlight>
                <a:latin typeface="Times New Roman"/>
                <a:ea typeface="ＭＳ Ｐゴシック"/>
                <a:cs typeface="Times New Roman"/>
              </a:rPr>
              <a:t>Real-time AI Prediction</a:t>
            </a:r>
            <a:r>
              <a:rPr lang="en-US" altLang="ja-JP" sz="2000" dirty="0">
                <a:latin typeface="Times New Roman"/>
                <a:ea typeface="ＭＳ Ｐゴシック"/>
                <a:cs typeface="Times New Roman"/>
              </a:rPr>
              <a:t> provides predictive insights based on historical and real-time data to support proactive decision-making.</a:t>
            </a:r>
          </a:p>
          <a:p>
            <a:pPr algn="just"/>
            <a:r>
              <a:rPr lang="en-US" altLang="ja-JP" sz="2000" dirty="0">
                <a:highlight>
                  <a:srgbClr val="FFFF00"/>
                </a:highlight>
                <a:latin typeface="Times New Roman"/>
                <a:ea typeface="ＭＳ Ｐゴシック"/>
                <a:cs typeface="Times New Roman"/>
              </a:rPr>
              <a:t>Local Database </a:t>
            </a:r>
            <a:r>
              <a:rPr lang="en-US" altLang="ja-JP" sz="2000" dirty="0">
                <a:latin typeface="Times New Roman"/>
                <a:ea typeface="ＭＳ Ｐゴシック"/>
                <a:cs typeface="Times New Roman"/>
              </a:rPr>
              <a:t>stores critical data locally for immediate access and processing, ensuring operational continuity even during network disruptions.</a:t>
            </a:r>
          </a:p>
          <a:p>
            <a:pPr algn="just"/>
            <a:r>
              <a:rPr lang="en-US" altLang="ja-JP" sz="2000" dirty="0">
                <a:latin typeface="Times New Roman"/>
                <a:ea typeface="ＭＳ Ｐゴシック"/>
                <a:cs typeface="Times New Roman"/>
              </a:rPr>
              <a:t>The cloud offers centralized resources for monitoring and management, allowing for additional scalability and storage.</a:t>
            </a:r>
            <a:endParaRPr lang="en-US" altLang="ja-JP"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065746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80337-C347-8FCE-5382-4F045B67F7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A6ABF4-4272-4086-69DA-568BF8EB531B}"/>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Conclusion</a:t>
            </a:r>
          </a:p>
        </p:txBody>
      </p:sp>
      <p:sp>
        <p:nvSpPr>
          <p:cNvPr id="7" name="Rectangle 3">
            <a:extLst>
              <a:ext uri="{FF2B5EF4-FFF2-40B4-BE49-F238E27FC236}">
                <a16:creationId xmlns:a16="http://schemas.microsoft.com/office/drawing/2014/main" id="{DE74A7C6-FDB1-B623-BC9A-AF22438DA4ED}"/>
              </a:ext>
            </a:extLst>
          </p:cNvPr>
          <p:cNvSpPr>
            <a:spLocks noGrp="1" noChangeArrowheads="1"/>
          </p:cNvSpPr>
          <p:nvPr>
            <p:ph idx="1"/>
          </p:nvPr>
        </p:nvSpPr>
        <p:spPr>
          <a:xfrm>
            <a:off x="457200" y="1417638"/>
            <a:ext cx="8599140" cy="4754562"/>
          </a:xfrm>
          <a:ln/>
        </p:spPr>
        <p:txBody>
          <a:bodyPr vert="horz" lIns="91440" tIns="45720" rIns="91440" bIns="45720" rtlCol="0" anchor="t">
            <a:normAutofit fontScale="92500"/>
          </a:bodyPr>
          <a:lstStyle/>
          <a:p>
            <a:pPr algn="just"/>
            <a:r>
              <a:rPr lang="en-US" altLang="ja-JP" sz="2400" dirty="0">
                <a:latin typeface="Times New Roman"/>
                <a:ea typeface="ＭＳ Ｐゴシック"/>
                <a:cs typeface="Times New Roman"/>
              </a:rPr>
              <a:t>By integrating NG-OWC with edge computing, the architecture enables low-latency, real-time processing essential for smart factory operations.</a:t>
            </a:r>
          </a:p>
          <a:p>
            <a:pPr algn="just"/>
            <a:r>
              <a:rPr lang="en-US" altLang="ja-JP" sz="2400" dirty="0">
                <a:latin typeface="Times New Roman"/>
                <a:ea typeface="ＭＳ Ｐゴシック"/>
                <a:cs typeface="Times New Roman"/>
              </a:rPr>
              <a:t>Reliable and Interference-Free Communication with NG-OWC provides a robust, interference-resistant communication solution, ensuring consistent data transmission even in challenging industrial environments.</a:t>
            </a:r>
          </a:p>
          <a:p>
            <a:pPr algn="just"/>
            <a:r>
              <a:rPr lang="en-US" altLang="ja-JP" sz="2400" dirty="0">
                <a:latin typeface="Times New Roman"/>
                <a:ea typeface="ＭＳ Ｐゴシック"/>
                <a:cs typeface="Times New Roman"/>
              </a:rPr>
              <a:t>AI-Driven Insights at the Edge, lightweight AI at the edge supports anomaly detection, predictive maintenance, and real-time decision-making, reducing reliance on cloud resources and enabling faster responses.</a:t>
            </a:r>
          </a:p>
          <a:p>
            <a:pPr algn="just"/>
            <a:r>
              <a:rPr lang="en-US" altLang="ja-JP" sz="2400" dirty="0">
                <a:latin typeface="Times New Roman"/>
                <a:ea typeface="ＭＳ Ｐゴシック"/>
                <a:cs typeface="Times New Roman"/>
              </a:rPr>
              <a:t>The architecture is scalable and can adapt to future needs, including integration with additional AI and IoT technologies, supporting the continuous evolution of smart factory environments.</a:t>
            </a:r>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294477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22169</TotalTime>
  <Words>1064</Words>
  <Application>Microsoft Office PowerPoint</Application>
  <PresentationFormat>화면 슬라이드 쇼(4:3)</PresentationFormat>
  <Paragraphs>55</Paragraphs>
  <Slides>10</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10</vt:i4>
      </vt:variant>
    </vt:vector>
  </HeadingPairs>
  <TitlesOfParts>
    <vt:vector size="16" baseType="lpstr">
      <vt:lpstr>MS PGothic</vt:lpstr>
      <vt:lpstr>Arial</vt:lpstr>
      <vt:lpstr>Calibri</vt:lpstr>
      <vt:lpstr>Times New Roman</vt:lpstr>
      <vt:lpstr>Verdana</vt:lpstr>
      <vt:lpstr>Office Theme</vt:lpstr>
      <vt:lpstr>PowerPoint 프레젠테이션</vt:lpstr>
      <vt:lpstr>PowerPoint 프레젠테이션</vt:lpstr>
      <vt:lpstr>Contents</vt:lpstr>
      <vt:lpstr>Background</vt:lpstr>
      <vt:lpstr>Edge Computing and NG-OWC</vt:lpstr>
      <vt:lpstr>NG-OWC in Smart Factory Environment</vt:lpstr>
      <vt:lpstr>NG-OWC with Edge Computing Architecture in Smart Factory Environment</vt:lpstr>
      <vt:lpstr>NG-OWC with Edge Computing Architecture in Smart Factory Environment</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1297</cp:revision>
  <cp:lastPrinted>2017-05-07T15:48:38Z</cp:lastPrinted>
  <dcterms:created xsi:type="dcterms:W3CDTF">2010-05-15T17:50:32Z</dcterms:created>
  <dcterms:modified xsi:type="dcterms:W3CDTF">2024-11-12T16:34:39Z</dcterms:modified>
</cp:coreProperties>
</file>