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346" r:id="rId2"/>
    <p:sldId id="311" r:id="rId3"/>
    <p:sldId id="371" r:id="rId4"/>
    <p:sldId id="372" r:id="rId5"/>
    <p:sldId id="398" r:id="rId6"/>
    <p:sldId id="399" r:id="rId7"/>
    <p:sldId id="401" r:id="rId8"/>
    <p:sldId id="393" r:id="rId9"/>
    <p:sldId id="400" r:id="rId10"/>
    <p:sldId id="40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67">
          <p15:clr>
            <a:srgbClr val="A4A3A4"/>
          </p15:clr>
        </p15:guide>
      </p15:sldGuideLst>
    </p:ext>
    <p:ext uri="{2D200454-40CA-4A62-9FC3-DE9A4176ACB9}">
      <p15:notesGuideLst xmlns:p15="http://schemas.microsoft.com/office/powerpoint/2012/main">
        <p15:guide id="1" orient="horz" pos="2925">
          <p15:clr>
            <a:srgbClr val="A4A3A4"/>
          </p15:clr>
        </p15:guide>
        <p15:guide id="2" pos="21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showGuides="1">
      <p:cViewPr varScale="1">
        <p:scale>
          <a:sx n="82" d="100"/>
          <a:sy n="82" d="100"/>
        </p:scale>
        <p:origin x="1363" y="72"/>
      </p:cViewPr>
      <p:guideLst>
        <p:guide orient="horz" pos="2158"/>
        <p:guide pos="2867"/>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25"/>
        <p:guide pos="219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11/13/2024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anose="02020603050405020304" pitchFamily="18" charset="0"/>
                <a:cs typeface="Times New Roman" panose="02020603050405020304"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11/13/2024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11/13/2024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November 2024</a:t>
            </a:r>
          </a:p>
        </p:txBody>
      </p:sp>
      <p:sp>
        <p:nvSpPr>
          <p:cNvPr id="13"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029200" y="152400"/>
            <a:ext cx="3657600" cy="338554"/>
          </a:xfrm>
          <a:prstGeom prst="rect">
            <a:avLst/>
          </a:prstGeom>
          <a:noFill/>
        </p:spPr>
        <p:txBody>
          <a:bodyPr wrap="square" rtlCol="0">
            <a:spAutoFit/>
          </a:bodyPr>
          <a:lstStyle/>
          <a:p>
            <a:pPr algn="r"/>
            <a:r>
              <a:rPr lang="it-IT" altLang="ko-KR" sz="1600" b="0" i="0" dirty="0">
                <a:solidFill>
                  <a:srgbClr val="000000"/>
                </a:solidFill>
                <a:effectLst/>
                <a:latin typeface="Verdana" panose="020B0604030504040204" pitchFamily="34" charset="0"/>
              </a:rPr>
              <a:t>DCN </a:t>
            </a:r>
            <a:r>
              <a:rPr lang="it-IT" altLang="ko-KR" sz="1600" b="1" i="0" dirty="0">
                <a:solidFill>
                  <a:srgbClr val="000000"/>
                </a:solidFill>
                <a:effectLst/>
                <a:latin typeface="Verdana" panose="020B0604030504040204" pitchFamily="34" charset="0"/>
              </a:rPr>
              <a:t>15-24-0625-00-07ma</a:t>
            </a:r>
            <a:r>
              <a:rPr lang="en-US" altLang="ko-KR" sz="1600" b="0" i="0" kern="1200" dirty="0">
                <a:solidFill>
                  <a:schemeClr val="tx1"/>
                </a:solidFill>
                <a:effectLst/>
                <a:latin typeface="+mn-lt"/>
                <a:ea typeface="+mn-ea"/>
                <a:cs typeface="+mn-cs"/>
              </a:rPr>
              <a:t> </a:t>
            </a:r>
            <a:endParaRPr lang="en-US" sz="1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11/13/2024</a:t>
            </a:fld>
            <a:endParaRPr lang="en-US"/>
          </a:p>
        </p:txBody>
      </p:sp>
      <p:sp>
        <p:nvSpPr>
          <p:cNvPr id="7"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11/13/2024</a:t>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11/13/2024</a:t>
            </a:fld>
            <a:endParaRPr lang="en-US"/>
          </a:p>
        </p:txBody>
      </p:sp>
      <p:sp>
        <p:nvSpPr>
          <p:cNvPr id="10"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11/13/2024</a:t>
            </a:fld>
            <a:endParaRPr lang="en-US"/>
          </a:p>
        </p:txBody>
      </p:sp>
      <p:sp>
        <p:nvSpPr>
          <p:cNvPr id="6"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11/13/2024</a:t>
            </a:fld>
            <a:endParaRPr lang="en-US"/>
          </a:p>
        </p:txBody>
      </p:sp>
      <p:sp>
        <p:nvSpPr>
          <p:cNvPr id="5"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11/13/2024</a:t>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11/13/2024</a:t>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33400" y="533400"/>
            <a:ext cx="8447926" cy="5293757"/>
          </a:xfrm>
          <a:prstGeom prst="rect">
            <a:avLst/>
          </a:prstGeom>
          <a:noFill/>
          <a:ln w="12700">
            <a:noFill/>
            <a:miter lim="800000"/>
            <a:headEnd type="none" w="sm" len="sm"/>
            <a:tailEnd type="none" w="sm" len="sm"/>
          </a:ln>
          <a:effectLst/>
        </p:spPr>
        <p:txBody>
          <a:bodyPr wrap="square">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Working Group for Wireless Specialty Networks (WSNs)</a:t>
            </a:r>
            <a:endParaRPr lang="en-US" altLang="en-US" sz="1600" b="1" dirty="0">
              <a:solidFill>
                <a:prstClr val="black"/>
              </a:solidFill>
              <a:latin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Submission Title:</a:t>
            </a:r>
            <a:r>
              <a:rPr lang="en-US" altLang="ja-JP" sz="1600" dirty="0">
                <a:latin typeface="Times New Roman" panose="02020603050405020304" pitchFamily="18" charset="0"/>
                <a:ea typeface="MS PGothic" panose="020B0600070205080204" charset="-128"/>
                <a:cs typeface="Times New Roman" panose="02020603050405020304" pitchFamily="18" charset="0"/>
              </a:rPr>
              <a:t> Advancing FSO Networks for Next-Generation Drone Communication Systems</a:t>
            </a: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Date Submitted: </a:t>
            </a:r>
            <a:r>
              <a:rPr lang="en-US" altLang="ja-JP" sz="1600" dirty="0">
                <a:latin typeface="Times New Roman" panose="02020603050405020304" pitchFamily="18" charset="0"/>
                <a:ea typeface="MS PGothic" panose="020B0600070205080204" charset="-128"/>
                <a:cs typeface="Times New Roman" panose="02020603050405020304" pitchFamily="18" charset="0"/>
              </a:rPr>
              <a:t>Nov. 12, 2024	</a:t>
            </a: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Source:</a:t>
            </a:r>
            <a:r>
              <a:rPr lang="en-US" altLang="ja-JP" sz="1600" dirty="0">
                <a:latin typeface="Times New Roman" panose="02020603050405020304" pitchFamily="18" charset="0"/>
                <a:ea typeface="MS PGothic" panose="020B0600070205080204" charset="-128"/>
                <a:cs typeface="Times New Roman" panose="02020603050405020304" pitchFamily="18" charset="0"/>
              </a:rPr>
              <a:t> Muhammad Ayaz</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MS PGothic" panose="020B0600070205080204" charset="-128"/>
                <a:cs typeface="Times New Roman" panose="02020603050405020304" pitchFamily="18" charset="0"/>
              </a:rPr>
              <a:t> (</a:t>
            </a:r>
            <a:r>
              <a:rPr lang="en-US" altLang="ko-KR" sz="1600" dirty="0" err="1">
                <a:latin typeface="Times New Roman" panose="02020603050405020304" pitchFamily="18" charset="0"/>
                <a:ea typeface="굴림" panose="020B0600000101010101" charset="-127"/>
                <a:cs typeface="Times New Roman" panose="02020603050405020304" pitchFamily="18" charset="0"/>
              </a:rPr>
              <a:t>Kookmin</a:t>
            </a:r>
            <a:r>
              <a:rPr lang="en-US" altLang="ko-KR" sz="1600" dirty="0">
                <a:latin typeface="Times New Roman" panose="02020603050405020304" pitchFamily="18" charset="0"/>
                <a:ea typeface="굴림" panose="020B0600000101010101" charset="-127"/>
                <a:cs typeface="Times New Roman" panose="02020603050405020304" pitchFamily="18" charset="0"/>
              </a:rPr>
              <a:t> University)</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Address: Room #603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Mirae</a:t>
            </a:r>
            <a:r>
              <a:rPr lang="en-US" altLang="ja-JP" sz="1600" dirty="0">
                <a:latin typeface="Times New Roman" panose="02020603050405020304" pitchFamily="18" charset="0"/>
                <a:ea typeface="MS PGothic" panose="020B0600070205080204" charset="-128"/>
                <a:cs typeface="Times New Roman" panose="02020603050405020304" pitchFamily="18" charset="0"/>
              </a:rPr>
              <a:t> Building,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Kookmin</a:t>
            </a:r>
            <a:r>
              <a:rPr lang="en-US" altLang="ja-JP" sz="1600" dirty="0">
                <a:latin typeface="Times New Roman" panose="02020603050405020304" pitchFamily="18" charset="0"/>
                <a:ea typeface="MS PGothic" panose="020B0600070205080204" charset="-128"/>
                <a:cs typeface="Times New Roman" panose="02020603050405020304" pitchFamily="18" charset="0"/>
              </a:rPr>
              <a:t> University, 77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Jeongneung</a:t>
            </a:r>
            <a:r>
              <a:rPr lang="en-US" altLang="ja-JP" sz="1600" dirty="0">
                <a:latin typeface="Times New Roman" panose="02020603050405020304" pitchFamily="18" charset="0"/>
                <a:ea typeface="MS PGothic" panose="020B0600070205080204" charset="-128"/>
                <a:cs typeface="Times New Roman" panose="02020603050405020304" pitchFamily="18" charset="0"/>
              </a:rPr>
              <a:t>-Ro,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Seongbuk</a:t>
            </a:r>
            <a:r>
              <a:rPr lang="en-US" altLang="ja-JP" sz="1600" dirty="0">
                <a:latin typeface="Times New Roman" panose="02020603050405020304" pitchFamily="18" charset="0"/>
                <a:ea typeface="MS PGothic" panose="020B0600070205080204" charset="-128"/>
                <a:cs typeface="Times New Roman" panose="02020603050405020304" pitchFamily="18" charset="0"/>
              </a:rPr>
              <a:t>-Gu, Seoul, 136702, Republic of Korea</a:t>
            </a: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굴림"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Abstract:</a:t>
            </a:r>
            <a:r>
              <a:rPr lang="en-US" altLang="ja-JP" sz="1600" dirty="0">
                <a:latin typeface="Times New Roman" panose="02020603050405020304" pitchFamily="18" charset="0"/>
                <a:ea typeface="MS PGothic" panose="020B0600070205080204" charset="-128"/>
                <a:cs typeface="Times New Roman" panose="02020603050405020304" pitchFamily="18" charset="0"/>
              </a:rPr>
              <a:t>	A</a:t>
            </a:r>
            <a:r>
              <a:rPr lang="en-US" altLang="ja-JP" sz="1600" dirty="0">
                <a:latin typeface="Times New Roman" panose="02020603050405020304" pitchFamily="18" charset="0"/>
                <a:ea typeface="MS PGothic" panose="020B0600070205080204" charset="-128"/>
                <a:cs typeface="Times New Roman" panose="02020603050405020304" pitchFamily="18" charset="0"/>
                <a:sym typeface="+mn-ea"/>
              </a:rPr>
              <a:t>dvancing FSO Networks for Next-Generation Drone Communication Systems</a:t>
            </a: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52803" y="533400"/>
            <a:ext cx="2438400" cy="70675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altLang="ja-JP" sz="4000" dirty="0">
                <a:ea typeface="MS PGothic" panose="020B0600070205080204" charset="-128"/>
                <a:cs typeface="Times New Roman" panose="02020603050405020304" pitchFamily="18" charset="0"/>
              </a:rPr>
              <a:t>References</a:t>
            </a:r>
          </a:p>
        </p:txBody>
      </p:sp>
      <p:sp>
        <p:nvSpPr>
          <p:cNvPr id="2" name="Rectangle 3"/>
          <p:cNvSpPr>
            <a:spLocks noGrp="1" noChangeArrowheads="1"/>
          </p:cNvSpPr>
          <p:nvPr>
            <p:ph idx="1"/>
          </p:nvPr>
        </p:nvSpPr>
        <p:spPr>
          <a:xfrm>
            <a:off x="457200" y="1227455"/>
            <a:ext cx="8229600" cy="5109210"/>
          </a:xfrm>
        </p:spPr>
        <p:txBody>
          <a:bodyPr>
            <a:normAutofit lnSpcReduction="10000"/>
          </a:bodyPr>
          <a:lstStyle/>
          <a:p>
            <a:pPr marL="0" lvl="0" indent="0" algn="just">
              <a:buClrTx/>
              <a:buSzTx/>
              <a:buNone/>
            </a:pPr>
            <a:r>
              <a:rPr lang="en-US" altLang="ja-JP" sz="1600" dirty="0">
                <a:latin typeface="Times New Roman" panose="02020603050405020304" pitchFamily="18" charset="0"/>
                <a:cs typeface="Times New Roman" panose="02020603050405020304" pitchFamily="18" charset="0"/>
                <a:sym typeface="+mn-ea"/>
              </a:rPr>
              <a:t>[1] Nzekwu, N. J., Fernandes, M. A., Fernandes, G. M., Monteiro, P. P., &amp; Guiomar, F. P. (2024). A comprehensive review of UAV-Assisted FSO relay systems. Photonics, 11(3), 274. https://doi.org/10.3390/photonics11030274</a:t>
            </a:r>
          </a:p>
          <a:p>
            <a:pPr marL="0" lvl="0" indent="0" algn="just">
              <a:buClrTx/>
              <a:buSzTx/>
              <a:buNone/>
            </a:pPr>
            <a:r>
              <a:rPr lang="en-US" altLang="ja-JP" sz="1600" dirty="0">
                <a:latin typeface="Times New Roman" panose="02020603050405020304" pitchFamily="18" charset="0"/>
                <a:cs typeface="Times New Roman" panose="02020603050405020304" pitchFamily="18" charset="0"/>
                <a:sym typeface="+mn-ea"/>
              </a:rPr>
              <a:t>[2] Choi, S., Joe, I., &amp; Kim, W. (2019). Data Pre-Caching Mechanism in NDN-based Drone Networks. Journal of IKEEE, 23(4), 1116–1121. https://doi.org/10.7471/ikeee.2019.23.4.1116</a:t>
            </a:r>
          </a:p>
          <a:p>
            <a:pPr marL="0" lvl="0" indent="0" algn="just">
              <a:buClrTx/>
              <a:buSzTx/>
              <a:buNone/>
            </a:pPr>
            <a:r>
              <a:rPr lang="en-US" altLang="ja-JP" sz="1600" dirty="0">
                <a:latin typeface="Times New Roman" panose="02020603050405020304" pitchFamily="18" charset="0"/>
                <a:cs typeface="Times New Roman" panose="02020603050405020304" pitchFamily="18" charset="0"/>
                <a:sym typeface="+mn-ea"/>
              </a:rPr>
              <a:t>[3] Yu, L., Sun, X., Shao, S., Chen, Y., &amp; Albelaihi, R. (2023). Backhaul-Aware Drone Base Station Placement and Resource Management for FSO-Based Drone-Assisted Mobile Networks. IEEE Transactions on Network Science and Engineering, 10(3), 1659–1668. https://doi.org/10.1109/tnse.2022.3233004</a:t>
            </a:r>
          </a:p>
          <a:p>
            <a:pPr marL="0" lvl="0" indent="0" algn="just">
              <a:buClrTx/>
              <a:buSzTx/>
              <a:buNone/>
            </a:pPr>
            <a:r>
              <a:rPr lang="en-US" altLang="ja-JP" sz="1600" dirty="0">
                <a:latin typeface="Times New Roman" panose="02020603050405020304" pitchFamily="18" charset="0"/>
                <a:cs typeface="Times New Roman" panose="02020603050405020304" pitchFamily="18" charset="0"/>
                <a:sym typeface="+mn-ea"/>
              </a:rPr>
              <a:t>[4] Gu, Z., Jiang, J., Dong, T., Liu, Z., &amp; Ji, Y. (2024). Cross-Layer Topology Control Mechanism for FSO-Based UAV Relay Networks. MDPI, 1274–1279. https://doi.org/10.1109/iccworkshops59551.2024.10615902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MS PGothic" panose="020B0600070205080204" charset="-128"/>
                <a:sym typeface="+mn-ea"/>
              </a:rPr>
              <a:t>Advancing FSO Networks for Next-Generation Drone Communication Systems </a:t>
            </a:r>
            <a:endParaRPr lang="en-US" altLang="ja-JP" b="1" dirty="0">
              <a:ea typeface="MS PGothic" panose="020B0600070205080204" charset="-128"/>
            </a:endParaRPr>
          </a:p>
          <a:p>
            <a:endParaRPr lang="en-US" altLang="ja-JP" b="1" dirty="0">
              <a:ea typeface="MS PGothic" panose="020B0600070205080204" charset="-128"/>
              <a:sym typeface="+mn-ea"/>
            </a:endParaRPr>
          </a:p>
          <a:p>
            <a:br>
              <a:rPr lang="en-US" altLang="ja-JP" b="1" dirty="0">
                <a:ea typeface="MS PGothic" panose="020B0600070205080204" charset="-128"/>
              </a:rPr>
            </a:br>
            <a:br>
              <a:rPr lang="en-US" altLang="ja-JP" dirty="0">
                <a:ea typeface="MS PGothic" panose="020B0600070205080204" charset="-128"/>
              </a:rPr>
            </a:br>
            <a:br>
              <a:rPr lang="en-US" altLang="ja-JP" dirty="0">
                <a:ea typeface="MS PGothic" panose="020B0600070205080204" charset="-128"/>
              </a:rPr>
            </a:br>
            <a:r>
              <a:rPr lang="en-US" altLang="ja-JP" dirty="0">
                <a:ea typeface="MS PGothic" panose="020B0600070205080204" charset="-128"/>
              </a:rPr>
              <a:t> </a:t>
            </a:r>
            <a:br>
              <a:rPr lang="en-US" altLang="ja-JP" dirty="0">
                <a:ea typeface="MS PGothic" panose="020B0600070205080204" charset="-128"/>
              </a:rPr>
            </a:br>
            <a:r>
              <a:rPr lang="en-US" altLang="ja-JP" dirty="0">
                <a:ea typeface="MS PGothic" panose="020B0600070205080204" charset="-128"/>
              </a:rPr>
              <a:t>Nov. 12, 2024</a:t>
            </a:r>
            <a:endParaRPr lang="ja-JP"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p:spPr>
        <p:txBody>
          <a:bodyPr>
            <a:normAutofit/>
          </a:bodyPr>
          <a:lstStyle/>
          <a:p>
            <a:pPr algn="just"/>
            <a:r>
              <a:rPr lang="en-US" altLang="ja-JP" sz="2400" dirty="0">
                <a:latin typeface="Times New Roman" panose="02020603050405020304" pitchFamily="18" charset="0"/>
                <a:cs typeface="Times New Roman" panose="02020603050405020304" pitchFamily="18" charset="0"/>
                <a:sym typeface="+mn-ea"/>
              </a:rPr>
              <a:t>Backgroud</a:t>
            </a:r>
          </a:p>
          <a:p>
            <a:pPr algn="just"/>
            <a:r>
              <a:rPr lang="en-US" altLang="ja-JP" sz="2400" dirty="0">
                <a:latin typeface="Times New Roman" panose="02020603050405020304" pitchFamily="18" charset="0"/>
                <a:ea typeface="MS PGothic" panose="020B0600070205080204" charset="-128"/>
                <a:cs typeface="Times New Roman" panose="02020603050405020304" pitchFamily="18" charset="0"/>
                <a:sym typeface="+mn-ea"/>
              </a:rPr>
              <a:t>UAV-FSO communication deployment</a:t>
            </a:r>
          </a:p>
          <a:p>
            <a:pPr algn="just"/>
            <a:r>
              <a:rPr lang="en-US" altLang="ja-JP" sz="2400" dirty="0">
                <a:latin typeface="Times New Roman" panose="02020603050405020304" pitchFamily="18" charset="0"/>
                <a:ea typeface="MS PGothic" panose="020B0600070205080204" charset="-128"/>
                <a:cs typeface="Times New Roman" panose="02020603050405020304" pitchFamily="18" charset="0"/>
                <a:sym typeface="+mn-ea"/>
              </a:rPr>
              <a:t>FSO-based drone-assisted mobile network architecture</a:t>
            </a:r>
          </a:p>
          <a:p>
            <a:pPr algn="just"/>
            <a:r>
              <a:rPr lang="en-US" altLang="ja-JP" sz="2400" dirty="0">
                <a:latin typeface="Times New Roman" panose="02020603050405020304" pitchFamily="18" charset="0"/>
                <a:cs typeface="Times New Roman" panose="02020603050405020304" pitchFamily="18" charset="0"/>
                <a:sym typeface="+mn-ea"/>
              </a:rPr>
              <a:t>Proposed System Model</a:t>
            </a:r>
          </a:p>
          <a:p>
            <a:pPr algn="just"/>
            <a:r>
              <a:rPr lang="en-US" altLang="ja-JP" sz="2400" dirty="0">
                <a:latin typeface="Times New Roman" panose="02020603050405020304" pitchFamily="18" charset="0"/>
                <a:cs typeface="Times New Roman" panose="02020603050405020304" pitchFamily="18" charset="0"/>
                <a:sym typeface="+mn-ea"/>
              </a:rPr>
              <a:t>Conclusion</a:t>
            </a:r>
          </a:p>
          <a:p>
            <a:pPr algn="just"/>
            <a:r>
              <a:rPr lang="en-US" altLang="ja-JP" sz="2400" dirty="0">
                <a:latin typeface="Times New Roman" panose="02020603050405020304" pitchFamily="18" charset="0"/>
                <a:cs typeface="Times New Roman" panose="02020603050405020304" pitchFamily="18" charset="0"/>
                <a:sym typeface="+mn-ea"/>
              </a:rPr>
              <a:t>References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Background  </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7" name="Rectangle 3"/>
          <p:cNvSpPr>
            <a:spLocks noGrp="1" noChangeArrowheads="1"/>
          </p:cNvSpPr>
          <p:nvPr>
            <p:ph idx="1"/>
          </p:nvPr>
        </p:nvSpPr>
        <p:spPr>
          <a:xfrm>
            <a:off x="381000" y="1061720"/>
            <a:ext cx="8230235" cy="5351145"/>
          </a:xfrm>
        </p:spPr>
        <p:txBody>
          <a:bodyPr>
            <a:normAutofit/>
          </a:bodyPr>
          <a:lstStyle/>
          <a:p>
            <a:pPr lvl="0" algn="just">
              <a:buClrTx/>
              <a:buSzTx/>
              <a:buFont typeface="Wingdings" panose="05000000000000000000" charset="0"/>
              <a:buChar char="Ø"/>
            </a:pPr>
            <a:r>
              <a:rPr lang="en-US" altLang="ja-JP" sz="2000" dirty="0">
                <a:latin typeface="Times New Roman" panose="02020603050405020304" pitchFamily="18" charset="0"/>
                <a:cs typeface="Times New Roman" panose="02020603050405020304" pitchFamily="18" charset="0"/>
                <a:sym typeface="+mn-ea"/>
              </a:rPr>
              <a:t>Free Space Optics (FSO), a wireless optical communication technology, presents a promising solution for high-speed, secure, and flexible communication networks.</a:t>
            </a:r>
          </a:p>
          <a:p>
            <a:pPr lvl="0" algn="just">
              <a:buClrTx/>
              <a:buSzTx/>
              <a:buFont typeface="Wingdings" panose="05000000000000000000" charset="0"/>
              <a:buChar char="Ø"/>
            </a:pPr>
            <a:r>
              <a:rPr lang="en-US" altLang="ja-JP" sz="2000" dirty="0">
                <a:latin typeface="Times New Roman" panose="02020603050405020304" pitchFamily="18" charset="0"/>
                <a:cs typeface="Times New Roman" panose="02020603050405020304" pitchFamily="18" charset="0"/>
                <a:sym typeface="+mn-ea"/>
              </a:rPr>
              <a:t>When integrated with Unmanned Aerial Vehicles (UAVs), or drones, FSO can revolutionize various applications, from emergency response and disaster relief to precision agriculture and remote sensing.</a:t>
            </a:r>
          </a:p>
          <a:p>
            <a:pPr lvl="0" algn="just">
              <a:buClrTx/>
              <a:buSzTx/>
              <a:buFont typeface="Wingdings" panose="05000000000000000000" charset="0"/>
              <a:buChar char="Ø"/>
            </a:pPr>
            <a:r>
              <a:rPr lang="en-US" altLang="ja-JP" sz="2000" dirty="0">
                <a:latin typeface="Times New Roman" panose="02020603050405020304" pitchFamily="18" charset="0"/>
                <a:cs typeface="Times New Roman" panose="02020603050405020304" pitchFamily="18" charset="0"/>
                <a:sym typeface="+mn-ea"/>
              </a:rPr>
              <a:t>Named Data Networking (NDN) is a revolutionary network architecture that leverages a content-centric approach, significantly enhancing network performance and efficiency</a:t>
            </a:r>
          </a:p>
          <a:p>
            <a:pPr lvl="0" algn="just">
              <a:buClrTx/>
              <a:buSzTx/>
              <a:buFont typeface="Wingdings" panose="05000000000000000000" charset="0"/>
              <a:buChar char="Ø"/>
            </a:pPr>
            <a:r>
              <a:rPr lang="en-US" altLang="ja-JP" sz="2000" dirty="0">
                <a:latin typeface="Times New Roman" panose="02020603050405020304" pitchFamily="18" charset="0"/>
                <a:cs typeface="Times New Roman" panose="02020603050405020304" pitchFamily="18" charset="0"/>
                <a:sym typeface="+mn-ea"/>
              </a:rPr>
              <a:t>NDN's in-network caching mechanism enables data to be cached at various network nodes. This reduces network congestion and latency, especially in scenarios where multiple drones require the same data.</a:t>
            </a: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11210" cy="701675"/>
          </a:xfrm>
        </p:spPr>
        <p:txBody>
          <a:bodyPr>
            <a:normAutofit/>
          </a:bodyPr>
          <a:lstStyle/>
          <a:p>
            <a:r>
              <a:rPr lang="en-US" altLang="ja-JP" sz="2665" dirty="0">
                <a:latin typeface="Times New Roman" panose="02020603050405020304" pitchFamily="18" charset="0"/>
                <a:ea typeface="MS PGothic" panose="020B0600070205080204" charset="-128"/>
                <a:cs typeface="Times New Roman" panose="02020603050405020304" pitchFamily="18" charset="0"/>
                <a:sym typeface="+mn-ea"/>
              </a:rPr>
              <a:t>A typical UAV-FSO communication deployment scenario. </a:t>
            </a:r>
            <a:endParaRPr lang="en-US" altLang="ja-JP" sz="2665" dirty="0">
              <a:latin typeface="Times New Roman" panose="02020603050405020304" pitchFamily="18" charset="0"/>
              <a:ea typeface="MS PGothic" panose="020B0600070205080204" charset="-128"/>
              <a:cs typeface="Times New Roman" panose="02020603050405020304" pitchFamily="18" charset="0"/>
            </a:endParaRPr>
          </a:p>
        </p:txBody>
      </p:sp>
      <p:sp>
        <p:nvSpPr>
          <p:cNvPr id="7" name="Rectangle 3"/>
          <p:cNvSpPr>
            <a:spLocks noGrp="1" noChangeArrowheads="1"/>
          </p:cNvSpPr>
          <p:nvPr>
            <p:ph idx="1"/>
          </p:nvPr>
        </p:nvSpPr>
        <p:spPr>
          <a:xfrm>
            <a:off x="381000" y="1061720"/>
            <a:ext cx="4268470" cy="5351145"/>
          </a:xfrm>
        </p:spPr>
        <p:txBody>
          <a:bodyPr>
            <a:normAutofit/>
          </a:bodyPr>
          <a:lstStyle/>
          <a:p>
            <a:pPr lvl="0" algn="just">
              <a:lnSpc>
                <a:spcPct val="100000"/>
              </a:lnSpc>
              <a:buClrTx/>
              <a:buSzTx/>
              <a:buFont typeface="Arial" panose="020B0604020202020204" pitchFamily="34" charset="0"/>
              <a:buChar char="•"/>
            </a:pPr>
            <a:r>
              <a:rPr lang="en-US" altLang="ja-JP" sz="1600" dirty="0">
                <a:latin typeface="Times New Roman Regular" panose="02020603050405020304" charset="0"/>
                <a:cs typeface="Times New Roman Regular" panose="02020603050405020304" charset="0"/>
                <a:sym typeface="+mn-ea"/>
              </a:rPr>
              <a:t>A combination of UAV-FSO can provide seamless connectivity with high-speed data and secured transmission</a:t>
            </a:r>
          </a:p>
          <a:p>
            <a:pPr lvl="0" algn="just">
              <a:lnSpc>
                <a:spcPct val="100000"/>
              </a:lnSpc>
              <a:buClrTx/>
              <a:buSzTx/>
              <a:buFont typeface="Arial" panose="020B0604020202020204" pitchFamily="34" charset="0"/>
              <a:buChar char="•"/>
            </a:pPr>
            <a:r>
              <a:rPr lang="en-US" altLang="ja-JP" sz="1600" dirty="0">
                <a:latin typeface="Times New Roman Regular" panose="02020603050405020304" charset="0"/>
                <a:cs typeface="Times New Roman Regular" panose="02020603050405020304" charset="0"/>
                <a:sym typeface="+mn-ea"/>
              </a:rPr>
              <a:t>A typical UAV-FSO deployment scenario with a wide range of applications i.e., inter UAV-FSO communication between UAVs for range enhancement, disaster management, last-mile access, satellite-to-ground communication, </a:t>
            </a:r>
          </a:p>
          <a:p>
            <a:pPr lvl="0" algn="just">
              <a:lnSpc>
                <a:spcPct val="100000"/>
              </a:lnSpc>
              <a:buClrTx/>
              <a:buSzTx/>
              <a:buFont typeface="Arial" panose="020B0604020202020204" pitchFamily="34" charset="0"/>
              <a:buChar char="•"/>
            </a:pPr>
            <a:r>
              <a:rPr lang="en-US" altLang="ja-JP" sz="1600" dirty="0">
                <a:latin typeface="Times New Roman Regular" panose="02020603050405020304" charset="0"/>
                <a:cs typeface="Times New Roman Regular" panose="02020603050405020304" charset="0"/>
                <a:sym typeface="+mn-ea"/>
              </a:rPr>
              <a:t>The integration of UAV-based FSO communication with cutting-edge advances in 5G and future 6G technology promises revolutionary potential.[1]</a:t>
            </a: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5410200" y="4572000"/>
            <a:ext cx="3048000" cy="330835"/>
          </a:xfrm>
          <a:prstGeom prst="rect">
            <a:avLst/>
          </a:prstGeom>
          <a:noFill/>
        </p:spPr>
        <p:txBody>
          <a:bodyPr wrap="square" rtlCol="0">
            <a:spAutoFit/>
          </a:bodyPr>
          <a:lstStyle/>
          <a:p>
            <a:r>
              <a:rPr lang="en-US" altLang="ja-JP" sz="1555" dirty="0">
                <a:latin typeface="Times New Roman" panose="02020603050405020304" pitchFamily="18" charset="0"/>
                <a:cs typeface="Times New Roman" panose="02020603050405020304" pitchFamily="18" charset="0"/>
                <a:sym typeface="+mn-ea"/>
              </a:rPr>
              <a:t>Fig.1: UAV-FSO Communication</a:t>
            </a:r>
            <a:endParaRPr lang="en-US" altLang="ja-JP" sz="1555" dirty="0">
              <a:latin typeface="Times New Roman" panose="02020603050405020304" pitchFamily="18" charset="0"/>
              <a:cs typeface="Times New Roman" panose="02020603050405020304" pitchFamily="18" charset="0"/>
            </a:endParaRPr>
          </a:p>
        </p:txBody>
      </p:sp>
      <p:pic>
        <p:nvPicPr>
          <p:cNvPr id="5" name="Picture 4" descr="Screen Shot 2024-11-12 at 3.33.29 PM"/>
          <p:cNvPicPr>
            <a:picLocks noChangeAspect="1"/>
          </p:cNvPicPr>
          <p:nvPr/>
        </p:nvPicPr>
        <p:blipFill>
          <a:blip r:embed="rId2"/>
          <a:stretch>
            <a:fillRect/>
          </a:stretch>
        </p:blipFill>
        <p:spPr>
          <a:xfrm>
            <a:off x="4800600" y="1371600"/>
            <a:ext cx="4017010" cy="30905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fontScale="90000"/>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FSO-based drone-assisted mobile network architecture. </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3429000" y="5558155"/>
            <a:ext cx="3505200" cy="570865"/>
          </a:xfrm>
          <a:prstGeom prst="rect">
            <a:avLst/>
          </a:prstGeom>
          <a:noFill/>
        </p:spPr>
        <p:txBody>
          <a:bodyPr wrap="square" rtlCol="0">
            <a:spAutoFit/>
          </a:bodyPr>
          <a:lstStyle/>
          <a:p>
            <a:r>
              <a:rPr lang="en-US" altLang="ja-JP" sz="1555" dirty="0">
                <a:latin typeface="Times New Roman" panose="02020603050405020304" pitchFamily="18" charset="0"/>
                <a:cs typeface="Times New Roman" panose="02020603050405020304" pitchFamily="18" charset="0"/>
                <a:sym typeface="+mn-ea"/>
              </a:rPr>
              <a:t>Fig.2: FSO-based drone-assisted mobile network architecture.[3]</a:t>
            </a:r>
          </a:p>
        </p:txBody>
      </p:sp>
      <p:pic>
        <p:nvPicPr>
          <p:cNvPr id="5" name="Picture 4" descr="Screen Shot 2024-11-12 at 5.34.29 PM"/>
          <p:cNvPicPr>
            <a:picLocks noChangeAspect="1"/>
          </p:cNvPicPr>
          <p:nvPr/>
        </p:nvPicPr>
        <p:blipFill>
          <a:blip r:embed="rId2"/>
          <a:stretch>
            <a:fillRect/>
          </a:stretch>
        </p:blipFill>
        <p:spPr>
          <a:xfrm>
            <a:off x="1295400" y="1066800"/>
            <a:ext cx="6441440" cy="44913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System Model</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7" name="Rectangle 3"/>
          <p:cNvSpPr>
            <a:spLocks noGrp="1" noChangeArrowheads="1"/>
          </p:cNvSpPr>
          <p:nvPr>
            <p:ph idx="1"/>
          </p:nvPr>
        </p:nvSpPr>
        <p:spPr>
          <a:xfrm>
            <a:off x="381000" y="1061720"/>
            <a:ext cx="7870825" cy="5351145"/>
          </a:xfrm>
        </p:spPr>
        <p:txBody>
          <a:bodyPr>
            <a:normAutofit lnSpcReduction="20000"/>
          </a:bodyPr>
          <a:lstStyle/>
          <a:p>
            <a:pPr lvl="0" algn="just">
              <a:buClrTx/>
              <a:buSzTx/>
              <a:buFont typeface="Wingdings" panose="05000000000000000000" charset="0"/>
              <a:buChar char="Ø"/>
            </a:pPr>
            <a:r>
              <a:rPr lang="en-US" altLang="ja-JP" sz="2400" dirty="0">
                <a:latin typeface="Times New Roman" panose="02020603050405020304" pitchFamily="18" charset="0"/>
                <a:cs typeface="Times New Roman" panose="02020603050405020304" pitchFamily="18" charset="0"/>
                <a:sym typeface="+mn-ea"/>
              </a:rPr>
              <a:t>Drone-based networking services may require frequent handovers due to their shorter coverage radius compared to traditional infrastructure like cellular networks. As a result, it handles frequent handovers by pre-caching data to the target network provider before handover via a content store.</a:t>
            </a:r>
          </a:p>
          <a:p>
            <a:pPr lvl="0" algn="just">
              <a:buClrTx/>
              <a:buSzTx/>
              <a:buFont typeface="Wingdings" panose="05000000000000000000" charset="0"/>
              <a:buChar char=""/>
            </a:pPr>
            <a:r>
              <a:rPr lang="en-US" altLang="ja-JP" sz="2400" dirty="0">
                <a:latin typeface="Times New Roman" panose="02020603050405020304" pitchFamily="18" charset="0"/>
                <a:cs typeface="Times New Roman" panose="02020603050405020304" pitchFamily="18" charset="0"/>
                <a:sym typeface="+mn-ea"/>
              </a:rPr>
              <a:t>The operation process occurs when a drone receives an Interest packet. </a:t>
            </a:r>
          </a:p>
          <a:p>
            <a:pPr lvl="0" algn="just">
              <a:buClrTx/>
              <a:buSzTx/>
              <a:buFont typeface="Wingdings" panose="05000000000000000000" charset="0"/>
              <a:buChar char=""/>
            </a:pPr>
            <a:r>
              <a:rPr lang="en-US" altLang="ja-JP" sz="2400" dirty="0">
                <a:latin typeface="Times New Roman" panose="02020603050405020304" pitchFamily="18" charset="0"/>
                <a:cs typeface="Times New Roman" panose="02020603050405020304" pitchFamily="18" charset="0"/>
                <a:sym typeface="+mn-ea"/>
              </a:rPr>
              <a:t>First, when it receives an interest of data, it determines if data exists in its CS. If data exists, it decides if it should be pre-cached. </a:t>
            </a:r>
          </a:p>
          <a:p>
            <a:pPr lvl="0" algn="just">
              <a:buClrTx/>
              <a:buSzTx/>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sym typeface="+mn-ea"/>
              </a:rPr>
              <a:t>Generates an Interest Packet (Request for Data)</a:t>
            </a:r>
          </a:p>
          <a:p>
            <a:pPr lvl="0" algn="just">
              <a:buClrTx/>
              <a:buSzTx/>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sym typeface="+mn-ea"/>
              </a:rPr>
              <a:t>Send Interest Packet (Request for Data)</a:t>
            </a:r>
          </a:p>
          <a:p>
            <a:pPr lvl="0" algn="just">
              <a:buClrTx/>
              <a:buSzTx/>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sym typeface="+mn-ea"/>
              </a:rPr>
              <a:t>Data Packet Response</a:t>
            </a:r>
          </a:p>
          <a:p>
            <a:pPr lvl="0" algn="just">
              <a:buClrTx/>
              <a:buSzTx/>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sym typeface="+mn-ea"/>
              </a:rPr>
              <a:t>Returning the Data Packet</a:t>
            </a:r>
          </a:p>
          <a:p>
            <a:pPr lvl="0" algn="just">
              <a:buClrTx/>
              <a:buSzTx/>
              <a:buFont typeface="Arial" panose="020B0604020202020204" pitchFamily="34" charset="0"/>
              <a:buChar char="•"/>
            </a:pPr>
            <a:endParaRPr lang="en-US" altLang="ja-JP" sz="24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endParaRPr lang="en-US" altLang="ja-JP" sz="1555" dirty="0">
              <a:latin typeface="Times New Roman" panose="02020603050405020304" pitchFamily="18" charset="0"/>
              <a:cs typeface="Times New Roman" panose="02020603050405020304" pitchFamily="18" charset="0"/>
              <a:sym typeface="+mn-ea"/>
            </a:endParaRPr>
          </a:p>
          <a:p>
            <a:pPr lvl="0" algn="just">
              <a:buClrTx/>
              <a:buSzTx/>
              <a:buFont typeface="Wingdings" panose="05000000000000000000" charset="0"/>
              <a:buChar char=""/>
            </a:pPr>
            <a:endParaRPr lang="en-US" altLang="ja-JP" sz="1555" dirty="0">
              <a:latin typeface="Times New Roman" panose="02020603050405020304" pitchFamily="18" charset="0"/>
              <a:cs typeface="Times New Roman" panose="02020603050405020304" pitchFamily="18" charset="0"/>
              <a:sym typeface="+mn-ea"/>
            </a:endParaRP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21945" y="1310640"/>
            <a:ext cx="8459470" cy="5026025"/>
          </a:xfrm>
        </p:spPr>
        <p:txBody>
          <a:bodyPr>
            <a:normAutofit lnSpcReduction="20000"/>
          </a:bodyPr>
          <a:lstStyle/>
          <a:p>
            <a:pPr lvl="1"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Reduced Latency</a:t>
            </a:r>
          </a:p>
          <a:p>
            <a:pPr marL="457200" lvl="1" indent="0" algn="just">
              <a:buClrTx/>
              <a:buSzTx/>
              <a:buFont typeface="Wingdings" panose="05000000000000000000" charset="0"/>
              <a:buNone/>
            </a:pPr>
            <a:r>
              <a:rPr lang="en-US" altLang="ja-JP" sz="2000" dirty="0">
                <a:latin typeface="Times New Roman" panose="02020603050405020304" pitchFamily="18" charset="0"/>
                <a:cs typeface="Times New Roman" panose="02020603050405020304" pitchFamily="18" charset="0"/>
                <a:sym typeface="+mn-ea"/>
              </a:rPr>
              <a:t>Once the alert data is cached in the network, other drones can receive the same information quickly, without waiting for it to be generated or fetched from the original source again.</a:t>
            </a:r>
          </a:p>
          <a:p>
            <a:pPr lvl="1"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Efficient Resource Usage</a:t>
            </a:r>
          </a:p>
          <a:p>
            <a:pPr marL="457200" lvl="1" indent="0" algn="just">
              <a:buClrTx/>
              <a:buSzTx/>
              <a:buFont typeface="Wingdings" panose="05000000000000000000" charset="0"/>
              <a:buNone/>
            </a:pPr>
            <a:r>
              <a:rPr lang="en-US" altLang="ja-JP" sz="2000" dirty="0">
                <a:latin typeface="Times New Roman" panose="02020603050405020304" pitchFamily="18" charset="0"/>
                <a:cs typeface="Times New Roman" panose="02020603050405020304" pitchFamily="18" charset="0"/>
                <a:sym typeface="+mn-ea"/>
              </a:rPr>
              <a:t>Caching reduces the need for repeated requests to the same source, which is especially useful in a highly mobile and dynamic environment like vehicular networks, where vehicles are constantly moving and changing locations.</a:t>
            </a:r>
          </a:p>
          <a:p>
            <a:pPr lvl="1"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Built-in Security</a:t>
            </a:r>
          </a:p>
          <a:p>
            <a:pPr marL="457200" lvl="1" indent="0" algn="just">
              <a:buClrTx/>
              <a:buSzTx/>
              <a:buFont typeface="Wingdings" panose="05000000000000000000" charset="0"/>
              <a:buNone/>
            </a:pPr>
            <a:r>
              <a:rPr lang="en-US" altLang="ja-JP" sz="2000" dirty="0">
                <a:latin typeface="Times New Roman" panose="02020603050405020304" pitchFamily="18" charset="0"/>
                <a:cs typeface="Times New Roman" panose="02020603050405020304" pitchFamily="18" charset="0"/>
                <a:sym typeface="+mn-ea"/>
              </a:rPr>
              <a:t>The Data packets are signed by the data producer (Vehicle A). This ensures that the alert message came from a legitimate source and hasn’t been tampered with, which is crucial for safety-critical applications in vehicular networks</a:t>
            </a:r>
          </a:p>
          <a:p>
            <a:pPr lvl="1"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Scalability</a:t>
            </a:r>
          </a:p>
          <a:p>
            <a:pPr marL="457200" lvl="1" indent="0" algn="just">
              <a:buClrTx/>
              <a:buSzTx/>
              <a:buFont typeface="Wingdings" panose="05000000000000000000" charset="0"/>
              <a:buNone/>
            </a:pPr>
            <a:r>
              <a:rPr lang="en-US" altLang="ja-JP" sz="2000" dirty="0">
                <a:latin typeface="Times New Roman" panose="02020603050405020304" pitchFamily="18" charset="0"/>
                <a:cs typeface="Times New Roman" panose="02020603050405020304" pitchFamily="18" charset="0"/>
                <a:sym typeface="+mn-ea"/>
              </a:rPr>
              <a:t>As more vehicles on the road request data, the network can scale effectively. The data is distributed across the network through caching and interest forwarding, allowing the system to handle a large number of vehicles without overwhelming central servers</a:t>
            </a:r>
          </a:p>
        </p:txBody>
      </p:sp>
      <p:sp>
        <p:nvSpPr>
          <p:cNvPr id="4" name="Title 3"/>
          <p:cNvSpPr>
            <a:spLocks noGrp="1"/>
          </p:cNvSpPr>
          <p:nvPr>
            <p:ph type="title"/>
            <p:custDataLst>
              <p:tags r:id="rId1"/>
            </p:custDataLst>
          </p:nvPr>
        </p:nvSpPr>
        <p:spPr>
          <a:xfrm>
            <a:off x="533400" y="457200"/>
            <a:ext cx="8229600" cy="850900"/>
          </a:xfrm>
        </p:spPr>
        <p:txBody>
          <a:bodyPr>
            <a:normAutofit/>
          </a:bodyPr>
          <a:lstStyle/>
          <a:p>
            <a:r>
              <a:rPr lang="en-US" sz="4000" dirty="0">
                <a:latin typeface="Times New Roman" panose="02020603050405020304" pitchFamily="18" charset="0"/>
                <a:cs typeface="Times New Roman" panose="02020603050405020304" pitchFamily="18" charset="0"/>
              </a:rPr>
              <a:t>Advantages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21945" y="1310640"/>
            <a:ext cx="8459470" cy="5026025"/>
          </a:xfrm>
        </p:spPr>
        <p:txBody>
          <a:bodyPr>
            <a:normAutofit/>
          </a:bodyPr>
          <a:lstStyle/>
          <a:p>
            <a:pPr lvl="0"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The integration of Named Data Networking (NDN) and Free Space Optics (FSO) presents a promising avenue for the development of advanced drone networks</a:t>
            </a:r>
          </a:p>
          <a:p>
            <a:pPr lvl="0"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NDN content-centric approach and in-network caching capabilities offer significant advantages in terms of scalability, flexibility, and resilience, particularly in dynamic and unpredictable drone environments</a:t>
            </a:r>
          </a:p>
          <a:p>
            <a:pPr lvl="0"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FSO provides high-speed communication links with minimal electromagnetic interference, making it ideal for drone-to-drone or drone-to-ground communication in environments where traditional RF-based communication might suffer from congestion or interference</a:t>
            </a:r>
          </a:p>
          <a:p>
            <a:pPr lvl="0" algn="just">
              <a:buClrTx/>
              <a:buSzTx/>
              <a:buFont typeface="Wingdings" panose="05000000000000000000" charset="0"/>
              <a:buChar char=""/>
            </a:pPr>
            <a:r>
              <a:rPr lang="en-US" altLang="ja-JP" sz="2000" dirty="0">
                <a:latin typeface="Times New Roman" panose="02020603050405020304" pitchFamily="18" charset="0"/>
                <a:cs typeface="Times New Roman" panose="02020603050405020304" pitchFamily="18" charset="0"/>
                <a:sym typeface="+mn-ea"/>
              </a:rPr>
              <a:t>By leveraging FSO's high-speed, secure, and license-free communication, we can further enhance the performance and reliability of drone networks.</a:t>
            </a:r>
          </a:p>
        </p:txBody>
      </p:sp>
      <p:sp>
        <p:nvSpPr>
          <p:cNvPr id="4" name="Title 3"/>
          <p:cNvSpPr>
            <a:spLocks noGrp="1"/>
          </p:cNvSpPr>
          <p:nvPr>
            <p:ph type="title"/>
            <p:custDataLst>
              <p:tags r:id="rId1"/>
            </p:custDataLst>
          </p:nvPr>
        </p:nvSpPr>
        <p:spPr>
          <a:xfrm>
            <a:off x="533400" y="457200"/>
            <a:ext cx="8229600" cy="850900"/>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Conclusion</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1063</Words>
  <Application>Microsoft Office PowerPoint</Application>
  <PresentationFormat>화면 슬라이드 쇼(4:3)</PresentationFormat>
  <Paragraphs>64</Paragraphs>
  <Slides>10</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10</vt:i4>
      </vt:variant>
    </vt:vector>
  </HeadingPairs>
  <TitlesOfParts>
    <vt:vector size="18" baseType="lpstr">
      <vt:lpstr>MS PGothic</vt:lpstr>
      <vt:lpstr>Times New Roman Regular</vt:lpstr>
      <vt:lpstr>Arial</vt:lpstr>
      <vt:lpstr>Calibri</vt:lpstr>
      <vt:lpstr>Times New Roman</vt:lpstr>
      <vt:lpstr>Verdana</vt:lpstr>
      <vt:lpstr>Wingdings</vt:lpstr>
      <vt:lpstr>Office Theme</vt:lpstr>
      <vt:lpstr>PowerPoint 프레젠테이션</vt:lpstr>
      <vt:lpstr>PowerPoint 프레젠테이션</vt:lpstr>
      <vt:lpstr>Contents</vt:lpstr>
      <vt:lpstr>Background  </vt:lpstr>
      <vt:lpstr>A typical UAV-FSO communication deployment scenario. </vt:lpstr>
      <vt:lpstr>FSO-based drone-assisted mobile network architecture. </vt:lpstr>
      <vt:lpstr>System Model</vt:lpstr>
      <vt:lpstr>Advantages</vt:lpstr>
      <vt:lpstr>Conclusion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1023</cp:revision>
  <cp:lastPrinted>2024-11-12T12:37:32Z</cp:lastPrinted>
  <dcterms:created xsi:type="dcterms:W3CDTF">2024-11-12T12:37:32Z</dcterms:created>
  <dcterms:modified xsi:type="dcterms:W3CDTF">2024-11-12T16:40:56Z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13816CEA3D91433D9EC1B13133ED8F43_13</vt:lpwstr>
  </property>
  <property fmtid="{D5CDD505-2E9C-101B-9397-08002B2CF9AE}" pid="3" name="KSOProductBuildVer">
    <vt:lpwstr>1033-5.7.1.8092</vt:lpwstr>
  </property>
</Properties>
</file>