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390" r:id="rId2"/>
    <p:sldId id="311" r:id="rId3"/>
    <p:sldId id="371" r:id="rId4"/>
    <p:sldId id="372" r:id="rId5"/>
    <p:sldId id="384" r:id="rId6"/>
    <p:sldId id="385" r:id="rId7"/>
    <p:sldId id="386" r:id="rId8"/>
    <p:sldId id="388" r:id="rId9"/>
    <p:sldId id="391" r:id="rId10"/>
    <p:sldId id="392" r:id="rId11"/>
    <p:sldId id="389" r:id="rId12"/>
    <p:sldId id="366"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5" autoAdjust="0"/>
    <p:restoredTop sz="93488" autoAdjust="0"/>
  </p:normalViewPr>
  <p:slideViewPr>
    <p:cSldViewPr>
      <p:cViewPr varScale="1">
        <p:scale>
          <a:sx n="82" d="100"/>
          <a:sy n="82" d="100"/>
        </p:scale>
        <p:origin x="1363" y="72"/>
      </p:cViewPr>
      <p:guideLst>
        <p:guide orient="horz" pos="2160"/>
        <p:guide pos="2880"/>
      </p:guideLst>
    </p:cSldViewPr>
  </p:slideViewPr>
  <p:notesTextViewPr>
    <p:cViewPr>
      <p:scale>
        <a:sx n="100" d="100"/>
        <a:sy n="100" d="100"/>
      </p:scale>
      <p:origin x="0" y="0"/>
    </p:cViewPr>
  </p:notesTextViewPr>
  <p:notesViewPr>
    <p:cSldViewPr>
      <p:cViewPr varScale="1">
        <p:scale>
          <a:sx n="84" d="100"/>
          <a:sy n="84" d="100"/>
        </p:scale>
        <p:origin x="3792"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11/13/2024</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a:t>January 2022</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11/13/2024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rgbClr val="FF0000"/>
                </a:solidFill>
                <a:latin typeface="Times New Roman" pitchFamily="18" charset="0"/>
                <a:cs typeface="Times New Roman" pitchFamily="18" charset="0"/>
              </a:rPr>
              <a:t>DCN 15-19-0551-00-0vat</a:t>
            </a:r>
          </a:p>
        </p:txBody>
      </p:sp>
      <p:sp>
        <p:nvSpPr>
          <p:cNvPr id="10" name="TextBox 9"/>
          <p:cNvSpPr txBox="1"/>
          <p:nvPr userDrawn="1"/>
        </p:nvSpPr>
        <p:spPr>
          <a:xfrm>
            <a:off x="457200" y="303311"/>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September 2020</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11/13/2024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11/13/2024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November 2024</a:t>
            </a: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07777"/>
          </a:xfrm>
          <a:prstGeom prst="rect">
            <a:avLst/>
          </a:prstGeom>
          <a:noFill/>
        </p:spPr>
        <p:txBody>
          <a:bodyPr wrap="square" rtlCol="0">
            <a:spAutoFit/>
          </a:bodyPr>
          <a:lstStyle/>
          <a:p>
            <a:pPr algn="r"/>
            <a:r>
              <a:rPr lang="it-IT" altLang="ko-KR" sz="1400" b="0" i="0" dirty="0">
                <a:solidFill>
                  <a:srgbClr val="000000"/>
                </a:solidFill>
                <a:effectLst/>
                <a:latin typeface="Verdana" panose="020B0604030504040204" pitchFamily="34" charset="0"/>
              </a:rPr>
              <a:t>DCN </a:t>
            </a:r>
            <a:r>
              <a:rPr lang="it-IT" altLang="ko-KR" sz="1400" b="1" i="0" dirty="0">
                <a:solidFill>
                  <a:srgbClr val="000000"/>
                </a:solidFill>
                <a:effectLst/>
                <a:latin typeface="Verdana" panose="020B0604030504040204" pitchFamily="34" charset="0"/>
              </a:rPr>
              <a:t>15-24-0626-00-07ma</a:t>
            </a:r>
            <a:endParaRPr lang="en-US" sz="1400" b="1" dirty="0">
              <a:solidFill>
                <a:schemeClr val="tx1"/>
              </a:solidFill>
              <a:latin typeface="Times New Roman" pitchFamily="18" charset="0"/>
              <a:cs typeface="Times New Roman"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11/13/2024</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11/13/2024</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11/13/2024</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11/13/2024</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11/13/2024</a:t>
            </a:fld>
            <a:endParaRPr lang="en-US"/>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11/13/2024</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11/13/2024</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itchFamily="18" charset="0"/>
                <a:cs typeface="Times New Roman" pitchFamily="18" charset="0"/>
              </a:rPr>
              <a:t>Slide</a:t>
            </a: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533400" y="533400"/>
            <a:ext cx="8447926" cy="5539978"/>
          </a:xfrm>
          <a:prstGeom prst="rect">
            <a:avLst/>
          </a:prstGeom>
          <a:noFill/>
          <a:ln w="12700">
            <a:noFill/>
            <a:miter lim="800000"/>
            <a:headEnd type="none" w="sm" len="sm"/>
            <a:tailEnd type="none" w="sm" len="sm"/>
          </a:ln>
          <a:effectLst/>
        </p:spPr>
        <p:txBody>
          <a:bodyPr wrap="square" lIns="91440" tIns="45720" rIns="91440" bIns="45720" anchor="t">
            <a:spAutoFit/>
          </a:bodyPr>
          <a:lstStyle/>
          <a:p>
            <a:pPr algn="ctr" eaLnBrk="0" fontAlgn="base" hangingPunct="0">
              <a:spcBef>
                <a:spcPct val="0"/>
              </a:spcBef>
              <a:spcAft>
                <a:spcPct val="0"/>
              </a:spcAft>
            </a:pPr>
            <a:r>
              <a:rPr lang="en-US" altLang="en-US" b="1" u="sng" dirty="0">
                <a:solidFill>
                  <a:prstClr val="black"/>
                </a:solidFill>
                <a:effectLst>
                  <a:outerShdw blurRad="38100" dist="38100" dir="2700000" algn="tl">
                    <a:srgbClr val="C0C0C0"/>
                  </a:outerShdw>
                </a:effectLst>
                <a:latin typeface="Times New Roman" panose="02020603050405020304" pitchFamily="18" charset="0"/>
              </a:rPr>
              <a:t>Project: IEEE P802.15 Working Group for Wireless Specialty Networks (WSNs)</a:t>
            </a:r>
            <a:endParaRPr lang="en-US" altLang="en-US" sz="1600" b="1" dirty="0">
              <a:solidFill>
                <a:prstClr val="black"/>
              </a:solidFill>
              <a:latin typeface="Times New Roman" panose="02020603050405020304" pitchFamily="18" charset="0"/>
            </a:endParaRPr>
          </a:p>
          <a:p>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b="1" dirty="0">
                <a:latin typeface="Times New Roman"/>
                <a:ea typeface="MS PGothic"/>
                <a:cs typeface="Times New Roman"/>
              </a:rPr>
              <a:t>Submission Title:</a:t>
            </a:r>
            <a:r>
              <a:rPr lang="en-US" altLang="ja-JP" sz="1600" dirty="0">
                <a:latin typeface="Times New Roman"/>
                <a:ea typeface="MS PGothic"/>
                <a:cs typeface="Times New Roman"/>
              </a:rPr>
              <a:t> </a:t>
            </a:r>
            <a:r>
              <a:rPr lang="en-US" altLang="ja-JP" sz="1600" dirty="0">
                <a:latin typeface="Times New Roman"/>
                <a:ea typeface="MS PGothic"/>
                <a:cs typeface="Times New Roman"/>
                <a:sym typeface="+mn-ea"/>
              </a:rPr>
              <a:t>Lightweight AI for NG-OWC in Constrained Environment</a:t>
            </a:r>
            <a:endParaRPr lang="en-US" altLang="ja-JP" sz="1600" dirty="0">
              <a:latin typeface="Times New Roman"/>
              <a:ea typeface="MS PGothic"/>
              <a:cs typeface="Times New Roman"/>
            </a:endParaRPr>
          </a:p>
          <a:p>
            <a:r>
              <a:rPr lang="en-US" altLang="ja-JP" sz="1600" b="1" dirty="0">
                <a:latin typeface="Times New Roman"/>
                <a:ea typeface="MS PGothic"/>
                <a:cs typeface="Times New Roman"/>
              </a:rPr>
              <a:t>Date Submitted: </a:t>
            </a:r>
            <a:r>
              <a:rPr lang="en-US" altLang="ja-JP" sz="1600" dirty="0">
                <a:latin typeface="Times New Roman"/>
                <a:ea typeface="MS PGothic"/>
                <a:cs typeface="Times New Roman"/>
              </a:rPr>
              <a:t>Nov 12, 2024	</a:t>
            </a:r>
          </a:p>
          <a:p>
            <a:r>
              <a:rPr lang="en-US" altLang="ja-JP" sz="1600" b="1" dirty="0">
                <a:latin typeface="Times New Roman"/>
                <a:ea typeface="MS PGothic"/>
                <a:cs typeface="Times New Roman"/>
              </a:rPr>
              <a:t>Source:</a:t>
            </a:r>
            <a:r>
              <a:rPr lang="en-US" altLang="ja-JP" sz="1600" dirty="0">
                <a:latin typeface="Times New Roman"/>
                <a:ea typeface="MS PGothic"/>
                <a:cs typeface="Times New Roman"/>
              </a:rPr>
              <a:t> Muhammad Rangga Aziz Nasution</a:t>
            </a:r>
            <a:r>
              <a:rPr lang="en-US" altLang="zh-CN" sz="1600" dirty="0">
                <a:latin typeface="Times New Roman"/>
                <a:ea typeface="宋体"/>
                <a:cs typeface="Times New Roman"/>
              </a:rPr>
              <a:t>, Ida Bagus Krishna Yoga Utama, Nguyen Ngoc Huy, Yeong Min Jang</a:t>
            </a:r>
            <a:r>
              <a:rPr lang="en-US" altLang="zh-CN" sz="1600" dirty="0">
                <a:latin typeface="Times New Roman"/>
                <a:ea typeface="MS PGothic"/>
                <a:cs typeface="Times New Roman"/>
              </a:rPr>
              <a:t> (</a:t>
            </a:r>
            <a:r>
              <a:rPr lang="en-US" altLang="ko-KR" sz="1600" dirty="0">
                <a:latin typeface="Times New Roman"/>
                <a:ea typeface="굴림"/>
                <a:cs typeface="Times New Roman"/>
              </a:rPr>
              <a:t>Kookmin University)</a:t>
            </a:r>
            <a:endParaRPr lang="en-US" altLang="ja-JP" sz="1600" dirty="0">
              <a:latin typeface="Times New Roman"/>
              <a:ea typeface="굴림"/>
              <a:cs typeface="Times New Roman"/>
            </a:endParaRPr>
          </a:p>
          <a:p>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dirty="0">
                <a:latin typeface="Times New Roman"/>
                <a:ea typeface="MS PGothic"/>
                <a:cs typeface="Times New Roman"/>
              </a:rPr>
              <a:t>Address: Room #603 Mirae Building, Kookmin University, 77 </a:t>
            </a:r>
            <a:r>
              <a:rPr lang="en-US" altLang="ja-JP" sz="1600" dirty="0" err="1">
                <a:latin typeface="Times New Roman"/>
                <a:ea typeface="MS PGothic"/>
                <a:cs typeface="Times New Roman"/>
              </a:rPr>
              <a:t>Jeongneung</a:t>
            </a:r>
            <a:r>
              <a:rPr lang="en-US" altLang="ja-JP" sz="1600" dirty="0">
                <a:latin typeface="Times New Roman"/>
                <a:ea typeface="MS PGothic"/>
                <a:cs typeface="Times New Roman"/>
              </a:rPr>
              <a:t>-Ro, </a:t>
            </a:r>
            <a:r>
              <a:rPr lang="en-US" altLang="ja-JP" sz="1600" dirty="0" err="1">
                <a:latin typeface="Times New Roman"/>
                <a:ea typeface="MS PGothic"/>
                <a:cs typeface="Times New Roman"/>
              </a:rPr>
              <a:t>Seongbuk</a:t>
            </a:r>
            <a:r>
              <a:rPr lang="en-US" altLang="ja-JP" sz="1600" dirty="0">
                <a:latin typeface="Times New Roman"/>
                <a:ea typeface="MS PGothic"/>
                <a:cs typeface="Times New Roman"/>
              </a:rPr>
              <a:t>-Gu, Seoul, 136702, Republic of Korea</a:t>
            </a:r>
          </a:p>
          <a:p>
            <a:r>
              <a:rPr lang="en-US" altLang="ja-JP" sz="1600" dirty="0">
                <a:latin typeface="Times New Roman" panose="02020603050405020304" pitchFamily="18" charset="0"/>
                <a:ea typeface="MS PGothic" panose="020B0600070205080204" charset="-128"/>
                <a:cs typeface="Times New Roman" panose="02020603050405020304" pitchFamily="18" charset="0"/>
              </a:rPr>
              <a:t>Voice: +82-2-910-5068  				E-Mail: yjang</a:t>
            </a:r>
            <a:r>
              <a:rPr lang="en-US" altLang="ko-KR" sz="1600" dirty="0">
                <a:latin typeface="Times New Roman" panose="02020603050405020304" pitchFamily="18" charset="0"/>
                <a:ea typeface="굴림" panose="020B0600000101010101" charset="-127"/>
                <a:cs typeface="Times New Roman" panose="02020603050405020304" pitchFamily="18" charset="0"/>
              </a:rPr>
              <a:t>@kookmin.ac.kr</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pPr>
              <a:spcBef>
                <a:spcPts val="600"/>
              </a:spcBef>
              <a:spcAft>
                <a:spcPts val="600"/>
              </a:spcAft>
            </a:pPr>
            <a:r>
              <a:rPr lang="en-US" altLang="ja-JP" sz="1600" b="1" dirty="0">
                <a:latin typeface="Times New Roman" panose="02020603050405020304" pitchFamily="18" charset="0"/>
                <a:ea typeface="MS PGothic" panose="020B0600070205080204" charset="-128"/>
                <a:cs typeface="Times New Roman" panose="02020603050405020304" pitchFamily="18" charset="0"/>
              </a:rPr>
              <a:t>Re:</a:t>
            </a:r>
            <a:r>
              <a:rPr lang="en-US" altLang="ja-JP" sz="1600" dirty="0">
                <a:latin typeface="Times New Roman" panose="02020603050405020304" pitchFamily="18" charset="0"/>
                <a:ea typeface="MS PGothic" panose="020B0600070205080204" charset="-128"/>
                <a:cs typeface="Times New Roman" panose="02020603050405020304" pitchFamily="18" charset="0"/>
              </a:rPr>
              <a:t> </a:t>
            </a:r>
            <a:r>
              <a:rPr lang="en-US" altLang="ja-JP" dirty="0">
                <a:latin typeface="Times New Roman" panose="02020603050405020304" pitchFamily="18" charset="0"/>
                <a:ea typeface="MS PGothic" panose="020B0600070205080204" charset="-128"/>
                <a:cs typeface="Times New Roman" panose="02020603050405020304" pitchFamily="18" charset="0"/>
              </a:rPr>
              <a:t>	</a:t>
            </a:r>
          </a:p>
          <a:p>
            <a:pPr>
              <a:spcBef>
                <a:spcPts val="600"/>
              </a:spcBef>
              <a:spcAft>
                <a:spcPts val="600"/>
              </a:spcAft>
            </a:pPr>
            <a:r>
              <a:rPr lang="en-US" altLang="ja-JP" sz="1600" b="1" dirty="0">
                <a:latin typeface="Times New Roman"/>
                <a:ea typeface="MS PGothic"/>
                <a:cs typeface="Times New Roman"/>
              </a:rPr>
              <a:t>Abstract:</a:t>
            </a:r>
            <a:r>
              <a:rPr lang="en-US" altLang="ja-JP" sz="1600" dirty="0">
                <a:latin typeface="Times New Roman"/>
                <a:ea typeface="MS PGothic"/>
                <a:cs typeface="Times New Roman"/>
              </a:rPr>
              <a:t>	Present the </a:t>
            </a:r>
            <a:r>
              <a:rPr lang="en-US" sz="1600" dirty="0">
                <a:latin typeface="Times New Roman"/>
                <a:ea typeface="MS PGothic"/>
                <a:cs typeface="Times New Roman"/>
                <a:sym typeface="+mn-ea"/>
              </a:rPr>
              <a:t>Lightweight AI for NG-OWC in Constrained Environment</a:t>
            </a:r>
            <a:endParaRPr lang="en-US" sz="1600" dirty="0">
              <a:latin typeface="Times New Roman"/>
              <a:ea typeface="MS PGothic"/>
              <a:cs typeface="Times New Roman"/>
            </a:endParaRPr>
          </a:p>
          <a:p>
            <a:pPr>
              <a:spcBef>
                <a:spcPts val="600"/>
              </a:spcBef>
              <a:spcAft>
                <a:spcPts val="600"/>
              </a:spcAft>
            </a:pPr>
            <a:r>
              <a:rPr lang="en-US" altLang="ja-JP" sz="1600" b="1" dirty="0">
                <a:latin typeface="Times New Roman" panose="02020603050405020304" pitchFamily="18" charset="0"/>
                <a:ea typeface="MS PGothic" panose="020B0600070205080204" charset="-128"/>
                <a:cs typeface="Times New Roman" panose="02020603050405020304" pitchFamily="18" charset="0"/>
              </a:rPr>
              <a:t>Purpose:</a:t>
            </a:r>
            <a:r>
              <a:rPr lang="en-US" altLang="ja-JP" sz="1600" dirty="0">
                <a:latin typeface="Times New Roman" panose="02020603050405020304" pitchFamily="18" charset="0"/>
                <a:ea typeface="MS PGothic" panose="020B0600070205080204" charset="-128"/>
                <a:cs typeface="Times New Roman" panose="02020603050405020304" pitchFamily="18" charset="0"/>
              </a:rPr>
              <a:t>	Presentation for contribution on IG NG-OWC</a:t>
            </a:r>
          </a:p>
          <a:p>
            <a:pPr algn="just"/>
            <a:r>
              <a:rPr lang="en-US" altLang="ja-JP" sz="1600" b="1" dirty="0">
                <a:latin typeface="Times New Roman" panose="02020603050405020304" pitchFamily="18" charset="0"/>
                <a:ea typeface="MS PGothic" panose="020B0600070205080204" charset="-128"/>
                <a:cs typeface="Times New Roman" panose="02020603050405020304" pitchFamily="18" charset="0"/>
              </a:rPr>
              <a:t>Notice:</a:t>
            </a:r>
            <a:r>
              <a:rPr lang="en-US" altLang="ja-JP" sz="1600" dirty="0">
                <a:latin typeface="Times New Roman" panose="02020603050405020304" pitchFamily="18" charset="0"/>
                <a:ea typeface="MS PGothic" panose="020B0600070205080204" charset="-128"/>
                <a:cs typeface="Times New Roman" panose="02020603050405020304" pitchFamily="18" charset="0"/>
              </a:rPr>
              <a:t>	This document has been prepared to assist the IG NG-OWC.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b="1" dirty="0">
                <a:latin typeface="Times New Roman" panose="02020603050405020304" pitchFamily="18" charset="0"/>
                <a:ea typeface="MS PGothic" panose="020B0600070205080204" charset="-128"/>
                <a:cs typeface="Times New Roman" panose="02020603050405020304" pitchFamily="18" charset="0"/>
              </a:rPr>
              <a:t>Release:</a:t>
            </a:r>
            <a:r>
              <a:rPr lang="en-US" altLang="ja-JP" sz="1600" dirty="0">
                <a:latin typeface="Times New Roman" panose="02020603050405020304" pitchFamily="18" charset="0"/>
                <a:ea typeface="MS PGothic" panose="020B0600070205080204" charset="-128"/>
                <a:cs typeface="Times New Roman" panose="02020603050405020304" pitchFamily="18" charset="0"/>
              </a:rPr>
              <a:t>	The contributor acknowledges and accepts that this contribution becomes the property of IEEE and may be made publicly available by IG NG-OWC.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38FAC5-A284-DCFA-2CC5-21DE48D6175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3F2811E-ED89-4726-67C6-7ECDEEED6BA6}"/>
              </a:ext>
            </a:extLst>
          </p:cNvPr>
          <p:cNvSpPr>
            <a:spLocks noGrp="1"/>
          </p:cNvSpPr>
          <p:nvPr>
            <p:ph type="title"/>
          </p:nvPr>
        </p:nvSpPr>
        <p:spPr/>
        <p:txBody>
          <a:bodyPr>
            <a:noAutofit/>
          </a:bodyPr>
          <a:lstStyle/>
          <a:p>
            <a:r>
              <a:rPr lang="en-US" sz="2800" dirty="0">
                <a:latin typeface="Times New Roman"/>
                <a:cs typeface="Times New Roman"/>
              </a:rPr>
              <a:t>Advantages of Lightweight AI for NG-OWC</a:t>
            </a:r>
            <a:endParaRPr lang="en-US" sz="2800" dirty="0">
              <a:cs typeface="Calibri"/>
            </a:endParaRPr>
          </a:p>
        </p:txBody>
      </p:sp>
      <p:sp>
        <p:nvSpPr>
          <p:cNvPr id="7" name="Rectangle 3">
            <a:extLst>
              <a:ext uri="{FF2B5EF4-FFF2-40B4-BE49-F238E27FC236}">
                <a16:creationId xmlns:a16="http://schemas.microsoft.com/office/drawing/2014/main" id="{5F04F945-9C6A-2097-F133-B2E887F77305}"/>
              </a:ext>
            </a:extLst>
          </p:cNvPr>
          <p:cNvSpPr>
            <a:spLocks noGrp="1" noChangeArrowheads="1"/>
          </p:cNvSpPr>
          <p:nvPr>
            <p:ph idx="1"/>
          </p:nvPr>
        </p:nvSpPr>
        <p:spPr>
          <a:xfrm>
            <a:off x="457200" y="1417638"/>
            <a:ext cx="8599140" cy="4918464"/>
          </a:xfrm>
          <a:ln/>
        </p:spPr>
        <p:txBody>
          <a:bodyPr vert="horz" lIns="91440" tIns="45720" rIns="91440" bIns="45720" rtlCol="0" anchor="t">
            <a:normAutofit/>
          </a:bodyPr>
          <a:lstStyle/>
          <a:p>
            <a:pPr algn="just">
              <a:buFont typeface="Arial"/>
              <a:buChar char="•"/>
            </a:pPr>
            <a:r>
              <a:rPr lang="en-US" sz="2200" b="1" dirty="0">
                <a:latin typeface="Times New Roman"/>
                <a:ea typeface="+mn-lt"/>
                <a:cs typeface="+mn-lt"/>
              </a:rPr>
              <a:t>Reduce latency in every communication layer</a:t>
            </a:r>
            <a:endParaRPr lang="en-US" b="1">
              <a:latin typeface="Times New Roman"/>
              <a:ea typeface="+mn-lt"/>
              <a:cs typeface="+mn-lt"/>
            </a:endParaRPr>
          </a:p>
          <a:p>
            <a:pPr marL="0" indent="0" algn="just">
              <a:buNone/>
            </a:pPr>
            <a:r>
              <a:rPr lang="en-US" sz="2200" dirty="0">
                <a:latin typeface="Times New Roman"/>
                <a:ea typeface="+mn-lt"/>
                <a:cs typeface="+mn-lt"/>
              </a:rPr>
              <a:t>Lightweight AI models process signals faster due to fewer parameters and lower computational complexity, which is crucial for low-latency applications like augmented reality and autonomous vehicles. Their ability to quickly adapt to changing conditions enhances communication speed without introducing delays.</a:t>
            </a:r>
            <a:endParaRPr lang="en-US">
              <a:latin typeface="Times New Roman"/>
              <a:ea typeface="+mn-lt"/>
              <a:cs typeface="+mn-lt"/>
            </a:endParaRPr>
          </a:p>
          <a:p>
            <a:pPr algn="just">
              <a:buFont typeface="Arial"/>
              <a:buChar char="•"/>
            </a:pPr>
            <a:endParaRPr lang="en-US" sz="2200" b="1" dirty="0">
              <a:latin typeface="Times New Roman"/>
              <a:cs typeface="Calibri"/>
            </a:endParaRPr>
          </a:p>
        </p:txBody>
      </p:sp>
      <p:pic>
        <p:nvPicPr>
          <p:cNvPr id="3" name="Picture 2" descr="A screen shot of a computer screen&#10;&#10;Description automatically generated">
            <a:extLst>
              <a:ext uri="{FF2B5EF4-FFF2-40B4-BE49-F238E27FC236}">
                <a16:creationId xmlns:a16="http://schemas.microsoft.com/office/drawing/2014/main" id="{924A307C-D7D3-7866-B747-6DCBD2A6E767}"/>
              </a:ext>
            </a:extLst>
          </p:cNvPr>
          <p:cNvPicPr>
            <a:picLocks noChangeAspect="1"/>
          </p:cNvPicPr>
          <p:nvPr/>
        </p:nvPicPr>
        <p:blipFill>
          <a:blip r:embed="rId2"/>
          <a:stretch>
            <a:fillRect/>
          </a:stretch>
        </p:blipFill>
        <p:spPr>
          <a:xfrm>
            <a:off x="2005445" y="3537921"/>
            <a:ext cx="5133109" cy="2577312"/>
          </a:xfrm>
          <a:prstGeom prst="rect">
            <a:avLst/>
          </a:prstGeom>
        </p:spPr>
      </p:pic>
    </p:spTree>
    <p:extLst>
      <p:ext uri="{BB962C8B-B14F-4D97-AF65-F5344CB8AC3E}">
        <p14:creationId xmlns:p14="http://schemas.microsoft.com/office/powerpoint/2010/main" val="8361996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a:latin typeface="Times New Roman"/>
                <a:cs typeface="Times New Roman"/>
              </a:rPr>
              <a:t>Conclusion</a:t>
            </a:r>
            <a:endParaRPr lang="en-US" dirty="0"/>
          </a:p>
        </p:txBody>
      </p:sp>
      <p:sp>
        <p:nvSpPr>
          <p:cNvPr id="7" name="Rectangle 3"/>
          <p:cNvSpPr>
            <a:spLocks noGrp="1" noChangeArrowheads="1"/>
          </p:cNvSpPr>
          <p:nvPr>
            <p:ph idx="1"/>
          </p:nvPr>
        </p:nvSpPr>
        <p:spPr>
          <a:xfrm>
            <a:off x="457200" y="1417638"/>
            <a:ext cx="8599140" cy="4918464"/>
          </a:xfrm>
          <a:ln/>
        </p:spPr>
        <p:txBody>
          <a:bodyPr vert="horz" lIns="91440" tIns="45720" rIns="91440" bIns="45720" rtlCol="0" anchor="t">
            <a:normAutofit/>
          </a:bodyPr>
          <a:lstStyle/>
          <a:p>
            <a:pPr algn="just">
              <a:buFont typeface="Arial"/>
              <a:buChar char="•"/>
            </a:pPr>
            <a:r>
              <a:rPr lang="en-US" sz="2200" dirty="0">
                <a:latin typeface="Times New Roman"/>
                <a:ea typeface="+mn-lt"/>
                <a:cs typeface="+mn-lt"/>
              </a:rPr>
              <a:t>Lightweight AI models have recently gained significant attention, driven by the need for efficient, scalable AI solutions across various fields.  Applying lightweight  AI model for OWC is crucial to enhance communication quality.</a:t>
            </a:r>
          </a:p>
          <a:p>
            <a:pPr algn="just">
              <a:buFont typeface="Arial"/>
              <a:buChar char="•"/>
            </a:pPr>
            <a:r>
              <a:rPr lang="en-US" sz="2200" dirty="0">
                <a:latin typeface="Times New Roman"/>
                <a:ea typeface="+mn-lt"/>
                <a:cs typeface="+mn-lt"/>
              </a:rPr>
              <a:t>Key techniques for creating these models include pruning, quantization, knowledge distillation, and neural architecture search, each focusing on reducing computational demands while maintaining performance.</a:t>
            </a:r>
            <a:endParaRPr lang="en-US">
              <a:latin typeface="Times New Roman"/>
              <a:ea typeface="+mn-lt"/>
              <a:cs typeface="+mn-lt"/>
            </a:endParaRPr>
          </a:p>
          <a:p>
            <a:pPr algn="just">
              <a:buFont typeface="Arial"/>
              <a:buChar char="•"/>
            </a:pPr>
            <a:r>
              <a:rPr lang="en-US" sz="2200" dirty="0">
                <a:latin typeface="Times New Roman"/>
                <a:ea typeface="+mn-lt"/>
                <a:cs typeface="+mn-lt"/>
              </a:rPr>
              <a:t>Applying Lightweight AI models in optical wireless communication (OWC) technology can reduce latency, allowing for faster transmitter detection and reduce latency of the communication itself.</a:t>
            </a:r>
            <a:endParaRPr lang="en-US">
              <a:latin typeface="Times New Roman"/>
              <a:cs typeface="Times New Roman"/>
            </a:endParaRPr>
          </a:p>
          <a:p>
            <a:pPr algn="just">
              <a:buFont typeface="Arial"/>
              <a:buChar char="•"/>
            </a:pPr>
            <a:r>
              <a:rPr lang="en-US" sz="2200" dirty="0">
                <a:latin typeface="Times New Roman"/>
                <a:ea typeface="+mn-lt"/>
                <a:cs typeface="+mn-lt"/>
              </a:rPr>
              <a:t>Lightweight models also offer the advantage of lower power consumption and optimized resource efficiency, making them ideal for battery-powered and edge devices.</a:t>
            </a:r>
            <a:endParaRPr lang="en-US">
              <a:latin typeface="Times New Roman"/>
              <a:cs typeface="Times New Roman"/>
            </a:endParaRPr>
          </a:p>
        </p:txBody>
      </p:sp>
    </p:spTree>
    <p:extLst>
      <p:ext uri="{BB962C8B-B14F-4D97-AF65-F5344CB8AC3E}">
        <p14:creationId xmlns:p14="http://schemas.microsoft.com/office/powerpoint/2010/main" val="26834850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566758" y="533400"/>
            <a:ext cx="2010487" cy="584775"/>
          </a:xfrm>
          <a:prstGeom prst="rect">
            <a:avLst/>
          </a:prstGeom>
          <a:noFill/>
        </p:spPr>
        <p:txBody>
          <a:bodyPr wrap="none" lIns="91440" tIns="45720" rIns="91440" bIns="45720" rtlCol="0" anchor="t">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latin typeface="Times New Roman"/>
                <a:cs typeface="Times New Roman"/>
              </a:rPr>
              <a:t>References</a:t>
            </a:r>
            <a:endParaRPr lang="en-US" sz="2400" dirty="0"/>
          </a:p>
        </p:txBody>
      </p:sp>
      <p:sp>
        <p:nvSpPr>
          <p:cNvPr id="2" name="TextBox 1">
            <a:extLst>
              <a:ext uri="{FF2B5EF4-FFF2-40B4-BE49-F238E27FC236}">
                <a16:creationId xmlns:a16="http://schemas.microsoft.com/office/drawing/2014/main" id="{039CD237-43DD-F1EC-B2FC-0B12B7E9AB33}"/>
              </a:ext>
            </a:extLst>
          </p:cNvPr>
          <p:cNvSpPr txBox="1"/>
          <p:nvPr/>
        </p:nvSpPr>
        <p:spPr>
          <a:xfrm>
            <a:off x="273625" y="1168944"/>
            <a:ext cx="8763000" cy="4939814"/>
          </a:xfrm>
          <a:prstGeom prst="rect">
            <a:avLst/>
          </a:prstGeom>
          <a:noFill/>
        </p:spPr>
        <p:txBody>
          <a:bodyPr wrap="square" lIns="91440" tIns="45720" rIns="91440" bIns="45720" rtlCol="0" anchor="t">
            <a:spAutoFit/>
          </a:bodyPr>
          <a:lstStyle/>
          <a:p>
            <a:pPr marL="342900" indent="-342900">
              <a:buAutoNum type="arabicPeriod"/>
            </a:pPr>
            <a:r>
              <a:rPr lang="en-GB" sz="1500" dirty="0">
                <a:solidFill>
                  <a:srgbClr val="000000"/>
                </a:solidFill>
                <a:latin typeface="Times New Roman"/>
                <a:ea typeface="+mn-lt"/>
                <a:cs typeface="Calibri"/>
              </a:rPr>
              <a:t>S. A. </a:t>
            </a:r>
            <a:r>
              <a:rPr lang="en-GB" sz="1500" err="1">
                <a:solidFill>
                  <a:srgbClr val="000000"/>
                </a:solidFill>
                <a:latin typeface="Times New Roman"/>
                <a:ea typeface="+mn-lt"/>
                <a:cs typeface="Calibri"/>
              </a:rPr>
              <a:t>Celtek</a:t>
            </a:r>
            <a:r>
              <a:rPr lang="en-GB" sz="1500" dirty="0">
                <a:solidFill>
                  <a:srgbClr val="000000"/>
                </a:solidFill>
                <a:latin typeface="Times New Roman"/>
                <a:ea typeface="+mn-lt"/>
                <a:cs typeface="Calibri"/>
              </a:rPr>
              <a:t>, A. Durdu, and E. Kurnaz, “Design and simulation of the hierarchical tree topology based wireless drone networks,” in 2018 International Conference on Artificial Intelligence and Data Processing (IDAP), 2018, pp. 1–5.</a:t>
            </a:r>
          </a:p>
          <a:p>
            <a:pPr marL="342900" indent="-342900">
              <a:buAutoNum type="arabicPeriod"/>
            </a:pPr>
            <a:r>
              <a:rPr lang="en-GB" sz="1500" dirty="0">
                <a:solidFill>
                  <a:srgbClr val="000000"/>
                </a:solidFill>
                <a:latin typeface="Times New Roman"/>
                <a:ea typeface="+mn-lt"/>
                <a:cs typeface="+mn-lt"/>
              </a:rPr>
              <a:t>C.-H. Wang, K.-Y. Huang, Y. Yao, J.-C. Chen, H.-H. Shuai, and W.-H. Cheng, “Lightweight AI: An overview,” IEEE </a:t>
            </a:r>
            <a:r>
              <a:rPr lang="en-GB" sz="1500" err="1">
                <a:solidFill>
                  <a:srgbClr val="000000"/>
                </a:solidFill>
                <a:latin typeface="Times New Roman"/>
                <a:ea typeface="+mn-lt"/>
                <a:cs typeface="+mn-lt"/>
              </a:rPr>
              <a:t>Consum</a:t>
            </a:r>
            <a:r>
              <a:rPr lang="en-GB" sz="1500" dirty="0">
                <a:solidFill>
                  <a:srgbClr val="000000"/>
                </a:solidFill>
                <a:latin typeface="Times New Roman"/>
                <a:ea typeface="+mn-lt"/>
                <a:cs typeface="+mn-lt"/>
              </a:rPr>
              <a:t>. Electron. Mag., vol. 13, no. 4, pp. 51–64, 2024.</a:t>
            </a:r>
            <a:endParaRPr lang="en-GB" sz="1500">
              <a:latin typeface="Times New Roman"/>
              <a:ea typeface="Calibri"/>
              <a:cs typeface="Calibri"/>
            </a:endParaRPr>
          </a:p>
          <a:p>
            <a:pPr marL="342900" indent="-342900">
              <a:buAutoNum type="arabicPeriod"/>
            </a:pPr>
            <a:r>
              <a:rPr lang="en-GB" sz="1500" dirty="0">
                <a:solidFill>
                  <a:srgbClr val="000000"/>
                </a:solidFill>
                <a:latin typeface="Times New Roman"/>
                <a:ea typeface="+mn-lt"/>
                <a:cs typeface="+mn-lt"/>
              </a:rPr>
              <a:t>H.-I. Liu et al., “Lightweight AI for resource-constrained environments: A survey,” ACM </a:t>
            </a:r>
            <a:r>
              <a:rPr lang="en-GB" sz="1500" err="1">
                <a:solidFill>
                  <a:srgbClr val="000000"/>
                </a:solidFill>
                <a:latin typeface="Times New Roman"/>
                <a:ea typeface="+mn-lt"/>
                <a:cs typeface="+mn-lt"/>
              </a:rPr>
              <a:t>Comput</a:t>
            </a:r>
            <a:r>
              <a:rPr lang="en-GB" sz="1500" dirty="0">
                <a:solidFill>
                  <a:srgbClr val="000000"/>
                </a:solidFill>
                <a:latin typeface="Times New Roman"/>
                <a:ea typeface="+mn-lt"/>
                <a:cs typeface="+mn-lt"/>
              </a:rPr>
              <a:t>. </a:t>
            </a:r>
            <a:r>
              <a:rPr lang="en-GB" sz="1500" err="1">
                <a:solidFill>
                  <a:srgbClr val="000000"/>
                </a:solidFill>
                <a:latin typeface="Times New Roman"/>
                <a:ea typeface="+mn-lt"/>
                <a:cs typeface="+mn-lt"/>
              </a:rPr>
              <a:t>Surv</a:t>
            </a:r>
            <a:r>
              <a:rPr lang="en-GB" sz="1500" dirty="0">
                <a:solidFill>
                  <a:srgbClr val="000000"/>
                </a:solidFill>
                <a:latin typeface="Times New Roman"/>
                <a:ea typeface="+mn-lt"/>
                <a:cs typeface="+mn-lt"/>
              </a:rPr>
              <a:t>., vol. 56, no. 10, pp. 1–42, 2024.</a:t>
            </a:r>
          </a:p>
          <a:p>
            <a:pPr marL="342900" indent="-342900">
              <a:buAutoNum type="arabicPeriod"/>
            </a:pPr>
            <a:r>
              <a:rPr lang="en-GB" sz="1500" dirty="0">
                <a:solidFill>
                  <a:srgbClr val="000000"/>
                </a:solidFill>
                <a:latin typeface="Times New Roman"/>
                <a:ea typeface="+mn-lt"/>
                <a:cs typeface="+mn-lt"/>
              </a:rPr>
              <a:t>J. </a:t>
            </a:r>
            <a:r>
              <a:rPr lang="en-GB" sz="1500" err="1">
                <a:solidFill>
                  <a:srgbClr val="000000"/>
                </a:solidFill>
                <a:latin typeface="Times New Roman"/>
                <a:ea typeface="+mn-lt"/>
                <a:cs typeface="+mn-lt"/>
              </a:rPr>
              <a:t>Tmamna</a:t>
            </a:r>
            <a:r>
              <a:rPr lang="en-GB" sz="1500" dirty="0">
                <a:solidFill>
                  <a:srgbClr val="000000"/>
                </a:solidFill>
                <a:latin typeface="Times New Roman"/>
                <a:ea typeface="+mn-lt"/>
                <a:cs typeface="+mn-lt"/>
              </a:rPr>
              <a:t> et al., “Pruning deep neural networks for green energy-efficient models: A survey,” Cognit. </a:t>
            </a:r>
            <a:r>
              <a:rPr lang="en-GB" sz="1500" err="1">
                <a:solidFill>
                  <a:srgbClr val="000000"/>
                </a:solidFill>
                <a:latin typeface="Times New Roman"/>
                <a:ea typeface="+mn-lt"/>
                <a:cs typeface="+mn-lt"/>
              </a:rPr>
              <a:t>Comput</a:t>
            </a:r>
            <a:r>
              <a:rPr lang="en-GB" sz="1500" dirty="0">
                <a:solidFill>
                  <a:srgbClr val="000000"/>
                </a:solidFill>
                <a:latin typeface="Times New Roman"/>
                <a:ea typeface="+mn-lt"/>
                <a:cs typeface="+mn-lt"/>
              </a:rPr>
              <a:t>., vol. 16, no. 6, pp. 2931–2952, 2024.</a:t>
            </a:r>
          </a:p>
          <a:p>
            <a:pPr marL="342900" indent="-342900">
              <a:buAutoNum type="arabicPeriod"/>
            </a:pPr>
            <a:r>
              <a:rPr lang="en-GB" sz="1500" dirty="0">
                <a:solidFill>
                  <a:srgbClr val="000000"/>
                </a:solidFill>
                <a:latin typeface="Times New Roman"/>
                <a:ea typeface="+mn-lt"/>
                <a:cs typeface="+mn-lt"/>
              </a:rPr>
              <a:t>J. </a:t>
            </a:r>
            <a:r>
              <a:rPr lang="en-GB" sz="1500" err="1">
                <a:solidFill>
                  <a:srgbClr val="000000"/>
                </a:solidFill>
                <a:latin typeface="Times New Roman"/>
                <a:ea typeface="+mn-lt"/>
                <a:cs typeface="+mn-lt"/>
              </a:rPr>
              <a:t>Tmamna</a:t>
            </a:r>
            <a:r>
              <a:rPr lang="en-GB" sz="1500" dirty="0">
                <a:solidFill>
                  <a:srgbClr val="000000"/>
                </a:solidFill>
                <a:latin typeface="Times New Roman"/>
                <a:ea typeface="+mn-lt"/>
                <a:cs typeface="+mn-lt"/>
              </a:rPr>
              <a:t>, E. B. Ayed, R. Fourati, A. Hussain, and M. B. Ayed, “Bare‐Bones particle Swarm optimization‐based quantization for fast and energy efficient convolutional neural networks,” Expert Syst., vol. 41, no. 4, 2024.</a:t>
            </a:r>
          </a:p>
          <a:p>
            <a:pPr marL="342900" indent="-342900">
              <a:buAutoNum type="arabicPeriod"/>
            </a:pPr>
            <a:r>
              <a:rPr lang="en-GB" sz="1500" dirty="0">
                <a:solidFill>
                  <a:srgbClr val="000000"/>
                </a:solidFill>
                <a:latin typeface="Times New Roman"/>
                <a:ea typeface="+mn-lt"/>
                <a:cs typeface="+mn-lt"/>
              </a:rPr>
              <a:t>F. He, C. Liu, M. Wang, E. Yang, and X. Liu, “Network lightweight method based on knowledge distillation is applied to RV reducer fault diagnosis,” Meas. Sci. Technol., vol. 34, no. 9, p. 095110, 2023.</a:t>
            </a:r>
          </a:p>
          <a:p>
            <a:pPr marL="342900" indent="-342900">
              <a:buAutoNum type="arabicPeriod"/>
            </a:pPr>
            <a:r>
              <a:rPr lang="en-GB" sz="1500" dirty="0">
                <a:solidFill>
                  <a:srgbClr val="000000"/>
                </a:solidFill>
                <a:latin typeface="Times New Roman"/>
                <a:ea typeface="+mn-lt"/>
                <a:cs typeface="+mn-lt"/>
              </a:rPr>
              <a:t>Y. Tian, S. Peng, S. Yang, X. Zhang, K. C. Tan, and Y. Jin, “Action command encoding for surrogate-assisted neural architecture search,” IEEE Trans. </a:t>
            </a:r>
            <a:r>
              <a:rPr lang="en-GB" sz="1500" err="1">
                <a:solidFill>
                  <a:srgbClr val="000000"/>
                </a:solidFill>
                <a:latin typeface="Times New Roman"/>
                <a:ea typeface="+mn-lt"/>
                <a:cs typeface="+mn-lt"/>
              </a:rPr>
              <a:t>Cogn</a:t>
            </a:r>
            <a:r>
              <a:rPr lang="en-GB" sz="1500" dirty="0">
                <a:solidFill>
                  <a:srgbClr val="000000"/>
                </a:solidFill>
                <a:latin typeface="Times New Roman"/>
                <a:ea typeface="+mn-lt"/>
                <a:cs typeface="+mn-lt"/>
              </a:rPr>
              <a:t>. Dev. Syst., vol. 14, no. 3, pp. 1129–1142, 2022.</a:t>
            </a:r>
          </a:p>
          <a:p>
            <a:pPr marL="342900" indent="-342900">
              <a:buAutoNum type="arabicPeriod"/>
            </a:pPr>
            <a:r>
              <a:rPr lang="en-GB" sz="1500" dirty="0">
                <a:solidFill>
                  <a:srgbClr val="000000"/>
                </a:solidFill>
                <a:latin typeface="Times New Roman"/>
                <a:ea typeface="+mn-lt"/>
                <a:cs typeface="+mn-lt"/>
              </a:rPr>
              <a:t>A. S. Elgamal, O. Z. </a:t>
            </a:r>
            <a:r>
              <a:rPr lang="en-GB" sz="1500" err="1">
                <a:solidFill>
                  <a:srgbClr val="000000"/>
                </a:solidFill>
                <a:latin typeface="Times New Roman"/>
                <a:ea typeface="+mn-lt"/>
                <a:cs typeface="+mn-lt"/>
              </a:rPr>
              <a:t>Aletri</a:t>
            </a:r>
            <a:r>
              <a:rPr lang="en-GB" sz="1500" dirty="0">
                <a:solidFill>
                  <a:srgbClr val="000000"/>
                </a:solidFill>
                <a:latin typeface="Times New Roman"/>
                <a:ea typeface="+mn-lt"/>
                <a:cs typeface="+mn-lt"/>
              </a:rPr>
              <a:t>, B. A. Yosuf, A. Adnan </a:t>
            </a:r>
            <a:r>
              <a:rPr lang="en-GB" sz="1500" err="1">
                <a:solidFill>
                  <a:srgbClr val="000000"/>
                </a:solidFill>
                <a:latin typeface="Times New Roman"/>
                <a:ea typeface="+mn-lt"/>
                <a:cs typeface="+mn-lt"/>
              </a:rPr>
              <a:t>Qidan</a:t>
            </a:r>
            <a:r>
              <a:rPr lang="en-GB" sz="1500" dirty="0">
                <a:solidFill>
                  <a:srgbClr val="000000"/>
                </a:solidFill>
                <a:latin typeface="Times New Roman"/>
                <a:ea typeface="+mn-lt"/>
                <a:cs typeface="+mn-lt"/>
              </a:rPr>
              <a:t>, T. El-</a:t>
            </a:r>
            <a:r>
              <a:rPr lang="en-GB" sz="1500" err="1">
                <a:solidFill>
                  <a:srgbClr val="000000"/>
                </a:solidFill>
                <a:latin typeface="Times New Roman"/>
                <a:ea typeface="+mn-lt"/>
                <a:cs typeface="+mn-lt"/>
              </a:rPr>
              <a:t>Gorashi</a:t>
            </a:r>
            <a:r>
              <a:rPr lang="en-GB" sz="1500" dirty="0">
                <a:solidFill>
                  <a:srgbClr val="000000"/>
                </a:solidFill>
                <a:latin typeface="Times New Roman"/>
                <a:ea typeface="+mn-lt"/>
                <a:cs typeface="+mn-lt"/>
              </a:rPr>
              <a:t>, and J. M. H. </a:t>
            </a:r>
            <a:r>
              <a:rPr lang="en-GB" sz="1500" err="1">
                <a:solidFill>
                  <a:srgbClr val="000000"/>
                </a:solidFill>
                <a:latin typeface="Times New Roman"/>
                <a:ea typeface="+mn-lt"/>
                <a:cs typeface="+mn-lt"/>
              </a:rPr>
              <a:t>Elmirghani</a:t>
            </a:r>
            <a:r>
              <a:rPr lang="en-GB" sz="1500" dirty="0">
                <a:solidFill>
                  <a:srgbClr val="000000"/>
                </a:solidFill>
                <a:latin typeface="Times New Roman"/>
                <a:ea typeface="+mn-lt"/>
                <a:cs typeface="+mn-lt"/>
              </a:rPr>
              <a:t>, “AI-driven resource allocation in optical wireless communication systems,” in 2023 23rd International Conference on Transparent Optical Networks (ICTON), 2023, pp. 1–5.</a:t>
            </a:r>
          </a:p>
          <a:p>
            <a:pPr marL="342900" indent="-342900">
              <a:buAutoNum type="arabicPeriod"/>
            </a:pPr>
            <a:r>
              <a:rPr lang="en-GB" sz="1500">
                <a:solidFill>
                  <a:srgbClr val="000000"/>
                </a:solidFill>
                <a:latin typeface="Times New Roman"/>
                <a:ea typeface="Calibri"/>
                <a:cs typeface="Calibri"/>
              </a:rPr>
              <a:t>J. Vrana, “The core of the fourth revolutions: Industrial internet of things, digital twin, and cyber-physical loops,” J. </a:t>
            </a:r>
            <a:r>
              <a:rPr lang="en-GB" sz="1500" err="1">
                <a:solidFill>
                  <a:srgbClr val="000000"/>
                </a:solidFill>
                <a:latin typeface="Times New Roman"/>
                <a:ea typeface="Calibri"/>
                <a:cs typeface="Calibri"/>
              </a:rPr>
              <a:t>Nondestruct</a:t>
            </a:r>
            <a:r>
              <a:rPr lang="en-GB" sz="1500">
                <a:solidFill>
                  <a:srgbClr val="000000"/>
                </a:solidFill>
                <a:latin typeface="Times New Roman"/>
                <a:ea typeface="Calibri"/>
                <a:cs typeface="Calibri"/>
              </a:rPr>
              <a:t>. Eval., vol. 40, no. 2, 2021.</a:t>
            </a:r>
          </a:p>
        </p:txBody>
      </p:sp>
    </p:spTree>
    <p:extLst>
      <p:ext uri="{BB962C8B-B14F-4D97-AF65-F5344CB8AC3E}">
        <p14:creationId xmlns:p14="http://schemas.microsoft.com/office/powerpoint/2010/main" val="17450064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4722996F-B83C-9E7F-BBEC-D13A89FA41EA}"/>
              </a:ext>
            </a:extLst>
          </p:cNvPr>
          <p:cNvSpPr txBox="1">
            <a:spLocks noChangeArrowheads="1"/>
          </p:cNvSpPr>
          <p:nvPr/>
        </p:nvSpPr>
        <p:spPr>
          <a:xfrm>
            <a:off x="762000" y="1371600"/>
            <a:ext cx="7632848" cy="3816424"/>
          </a:xfrm>
          <a:prstGeom prst="rect">
            <a:avLst/>
          </a:prstGeom>
        </p:spPr>
        <p:txBody>
          <a:bodyPr vert="horz" lIns="91440" tIns="45720" rIns="91440" bIns="45720" rtlCol="0" anchor="ctr">
            <a:normAutofit fontScale="9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ja-JP" b="1" dirty="0">
                <a:ea typeface="MS PGothic"/>
                <a:sym typeface="+mn-ea"/>
              </a:rPr>
              <a:t>Lightweight AI for NG-OWC in Constrained Environment</a:t>
            </a:r>
          </a:p>
          <a:p>
            <a:br>
              <a:rPr lang="en-US" altLang="ja-JP" b="1" dirty="0">
                <a:ea typeface="MS PGothic" panose="020B0600070205080204" charset="-128"/>
              </a:rPr>
            </a:br>
            <a:br>
              <a:rPr lang="en-US" altLang="ja-JP" dirty="0">
                <a:ea typeface="MS PGothic" panose="020B0600070205080204" charset="-128"/>
              </a:rPr>
            </a:br>
            <a:br>
              <a:rPr lang="en-US" altLang="ja-JP" dirty="0">
                <a:ea typeface="MS PGothic" panose="020B0600070205080204" charset="-128"/>
              </a:rPr>
            </a:br>
            <a:r>
              <a:rPr lang="en-US" altLang="ja-JP" dirty="0">
                <a:ea typeface="MS PGothic"/>
              </a:rPr>
              <a:t> </a:t>
            </a:r>
            <a:br>
              <a:rPr lang="en-US" altLang="ja-JP" dirty="0">
                <a:ea typeface="MS PGothic" panose="020B0600070205080204" charset="-128"/>
              </a:rPr>
            </a:br>
            <a:r>
              <a:rPr lang="en-US" altLang="ja-JP" dirty="0">
                <a:ea typeface="MS PGothic"/>
              </a:rPr>
              <a:t>Nov. 12, 2024</a:t>
            </a:r>
            <a:endParaRPr lang="ja-JP" altLang="ja-JP" dirty="0">
              <a:ea typeface="MS PGothic"/>
            </a:endParaRPr>
          </a:p>
        </p:txBody>
      </p:sp>
    </p:spTree>
    <p:extLst>
      <p:ext uri="{BB962C8B-B14F-4D97-AF65-F5344CB8AC3E}">
        <p14:creationId xmlns:p14="http://schemas.microsoft.com/office/powerpoint/2010/main" val="35074183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Contents</a:t>
            </a:r>
          </a:p>
        </p:txBody>
      </p:sp>
      <p:sp>
        <p:nvSpPr>
          <p:cNvPr id="7" name="Rectangle 3"/>
          <p:cNvSpPr>
            <a:spLocks noGrp="1" noChangeArrowheads="1"/>
          </p:cNvSpPr>
          <p:nvPr>
            <p:ph idx="1"/>
          </p:nvPr>
        </p:nvSpPr>
        <p:spPr>
          <a:xfrm>
            <a:off x="457200" y="1417638"/>
            <a:ext cx="8599140" cy="4918464"/>
          </a:xfrm>
          <a:ln/>
        </p:spPr>
        <p:txBody>
          <a:bodyPr vert="horz" lIns="91440" tIns="45720" rIns="91440" bIns="45720" rtlCol="0" anchor="t">
            <a:normAutofit/>
          </a:bodyPr>
          <a:lstStyle/>
          <a:p>
            <a:pPr algn="just"/>
            <a:r>
              <a:rPr lang="en-US" altLang="ja-JP" sz="2800" dirty="0">
                <a:latin typeface="Times New Roman"/>
                <a:ea typeface="ＭＳ Ｐゴシック"/>
                <a:cs typeface="Times New Roman"/>
              </a:rPr>
              <a:t>Background</a:t>
            </a:r>
          </a:p>
          <a:p>
            <a:pPr algn="just"/>
            <a:r>
              <a:rPr lang="en-US" altLang="ja-JP" sz="2800" dirty="0">
                <a:latin typeface="Times New Roman"/>
                <a:ea typeface="ＭＳ Ｐゴシック"/>
                <a:cs typeface="Times New Roman"/>
              </a:rPr>
              <a:t>Techniques for making deep learning models lightweight</a:t>
            </a:r>
          </a:p>
          <a:p>
            <a:pPr algn="just"/>
            <a:r>
              <a:rPr lang="en-US" sz="2800" dirty="0">
                <a:latin typeface="Times New Roman"/>
                <a:cs typeface="Times New Roman"/>
              </a:rPr>
              <a:t>Advantages of Lightweight AI for NG-OWC</a:t>
            </a:r>
          </a:p>
          <a:p>
            <a:pPr algn="just"/>
            <a:r>
              <a:rPr lang="en-US" altLang="ja-JP" sz="2800" dirty="0">
                <a:latin typeface="Times New Roman" panose="02020603050405020304" pitchFamily="18" charset="0"/>
                <a:cs typeface="Times New Roman" panose="02020603050405020304" pitchFamily="18" charset="0"/>
              </a:rPr>
              <a:t>Conclusion</a:t>
            </a:r>
          </a:p>
          <a:p>
            <a:pPr algn="just"/>
            <a:endParaRPr lang="en-US" altLang="ja-JP" sz="2800" dirty="0">
              <a:latin typeface="Times New Roman" panose="02020603050405020304" pitchFamily="18" charset="0"/>
              <a:cs typeface="Times New Roman" panose="02020603050405020304" pitchFamily="18" charset="0"/>
            </a:endParaRPr>
          </a:p>
          <a:p>
            <a:pPr marL="536575" lvl="0" indent="-536575" algn="just">
              <a:buNone/>
            </a:pPr>
            <a:endParaRPr lang="en-US" altLang="ja-JP" sz="2800"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515961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Background</a:t>
            </a:r>
          </a:p>
        </p:txBody>
      </p:sp>
      <p:sp>
        <p:nvSpPr>
          <p:cNvPr id="7" name="Rectangle 3"/>
          <p:cNvSpPr>
            <a:spLocks noGrp="1" noChangeArrowheads="1"/>
          </p:cNvSpPr>
          <p:nvPr>
            <p:ph idx="1"/>
          </p:nvPr>
        </p:nvSpPr>
        <p:spPr>
          <a:xfrm>
            <a:off x="457200" y="1417638"/>
            <a:ext cx="8599140" cy="2806636"/>
          </a:xfrm>
          <a:ln/>
        </p:spPr>
        <p:txBody>
          <a:bodyPr vert="horz" lIns="91440" tIns="45720" rIns="91440" bIns="45720" rtlCol="0" anchor="t">
            <a:normAutofit fontScale="85000" lnSpcReduction="20000"/>
          </a:bodyPr>
          <a:lstStyle/>
          <a:p>
            <a:pPr algn="just"/>
            <a:r>
              <a:rPr lang="en-US" altLang="ja-JP" sz="2400" dirty="0">
                <a:latin typeface="Times New Roman"/>
                <a:ea typeface="ＭＳ Ｐゴシック"/>
                <a:cs typeface="Times New Roman"/>
              </a:rPr>
              <a:t>Deep learning models have become increasingly mature, demonstrating remarkable capabilities across a wide range of applications. As the deep learning grows, its integration to constrained systems is gaining attention.</a:t>
            </a:r>
            <a:endParaRPr lang="en-US" altLang="ja-JP" sz="2400" dirty="0">
              <a:latin typeface="Times New Roman" panose="02020603050405020304" pitchFamily="18" charset="0"/>
              <a:ea typeface="ＭＳ Ｐゴシック" panose="020B0600070205080204" pitchFamily="34" charset="-128"/>
              <a:cs typeface="Times New Roman" panose="02020603050405020304" pitchFamily="18" charset="0"/>
            </a:endParaRPr>
          </a:p>
          <a:p>
            <a:pPr algn="just"/>
            <a:r>
              <a:rPr lang="en-US" altLang="ja-JP" sz="2400" dirty="0">
                <a:latin typeface="Times New Roman"/>
                <a:ea typeface="ＭＳ Ｐゴシック"/>
                <a:cs typeface="Times New Roman"/>
              </a:rPr>
              <a:t>As a result, current research is focused on making these models more lightweight without sacrificing performance, driven by the growing demand for AI on edge devices where efficient operation in constrained environments is essential.</a:t>
            </a:r>
            <a:endParaRPr lang="en-US" altLang="ja-JP" sz="2400" dirty="0">
              <a:latin typeface="Times New Roman" panose="02020603050405020304" pitchFamily="18" charset="0"/>
              <a:ea typeface="ＭＳ Ｐゴシック" panose="020B0600070205080204" pitchFamily="34" charset="-128"/>
              <a:cs typeface="Times New Roman" panose="02020603050405020304" pitchFamily="18" charset="0"/>
            </a:endParaRPr>
          </a:p>
          <a:p>
            <a:pPr algn="just"/>
            <a:r>
              <a:rPr lang="en-US" altLang="ja-JP" sz="2400" dirty="0">
                <a:latin typeface="Times New Roman"/>
                <a:ea typeface="ＭＳ Ｐゴシック"/>
                <a:cs typeface="Times New Roman"/>
              </a:rPr>
              <a:t>Similarly, advancements in Optical Wireless Communication (OWC) require lightweight models that can process data efficiently and operate in real time, even on devices with limited processing power and memory.</a:t>
            </a:r>
            <a:endParaRPr lang="en-US" altLang="ja-JP" sz="2400" dirty="0">
              <a:latin typeface="Times New Roman" panose="02020603050405020304" pitchFamily="18" charset="0"/>
              <a:ea typeface="ＭＳ Ｐゴシック" panose="020B0600070205080204" pitchFamily="34" charset="-128"/>
              <a:cs typeface="Times New Roman" panose="02020603050405020304" pitchFamily="18" charset="0"/>
            </a:endParaRPr>
          </a:p>
        </p:txBody>
      </p:sp>
      <p:pic>
        <p:nvPicPr>
          <p:cNvPr id="3" name="Picture 2" descr="A black and white image of a drone&#10;&#10;Description automatically generated">
            <a:extLst>
              <a:ext uri="{FF2B5EF4-FFF2-40B4-BE49-F238E27FC236}">
                <a16:creationId xmlns:a16="http://schemas.microsoft.com/office/drawing/2014/main" id="{9F6D9091-28F4-1D50-47C6-D03ED5C20405}"/>
              </a:ext>
            </a:extLst>
          </p:cNvPr>
          <p:cNvPicPr>
            <a:picLocks noChangeAspect="1"/>
          </p:cNvPicPr>
          <p:nvPr/>
        </p:nvPicPr>
        <p:blipFill>
          <a:blip r:embed="rId2"/>
          <a:stretch>
            <a:fillRect/>
          </a:stretch>
        </p:blipFill>
        <p:spPr>
          <a:xfrm>
            <a:off x="2950028" y="4215843"/>
            <a:ext cx="3624943" cy="1855311"/>
          </a:xfrm>
          <a:prstGeom prst="rect">
            <a:avLst/>
          </a:prstGeom>
        </p:spPr>
      </p:pic>
    </p:spTree>
    <p:extLst>
      <p:ext uri="{BB962C8B-B14F-4D97-AF65-F5344CB8AC3E}">
        <p14:creationId xmlns:p14="http://schemas.microsoft.com/office/powerpoint/2010/main" val="8374097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a:latin typeface="Times New Roman"/>
                <a:cs typeface="Times New Roman"/>
              </a:rPr>
              <a:t>Techniques for making deep learning models lightweight</a:t>
            </a:r>
            <a:endParaRPr lang="en-US" sz="2800">
              <a:cs typeface="Calibri"/>
            </a:endParaRPr>
          </a:p>
        </p:txBody>
      </p:sp>
      <p:sp>
        <p:nvSpPr>
          <p:cNvPr id="7" name="Rectangle 3"/>
          <p:cNvSpPr>
            <a:spLocks noGrp="1" noChangeArrowheads="1"/>
          </p:cNvSpPr>
          <p:nvPr>
            <p:ph idx="1"/>
          </p:nvPr>
        </p:nvSpPr>
        <p:spPr>
          <a:xfrm>
            <a:off x="457200" y="1417638"/>
            <a:ext cx="8599140" cy="4918464"/>
          </a:xfrm>
          <a:ln/>
        </p:spPr>
        <p:txBody>
          <a:bodyPr vert="horz" lIns="91440" tIns="45720" rIns="91440" bIns="45720" rtlCol="0" anchor="t">
            <a:normAutofit/>
          </a:bodyPr>
          <a:lstStyle/>
          <a:p>
            <a:pPr marL="457200" indent="-457200" algn="just"/>
            <a:r>
              <a:rPr lang="en-US" sz="2200" b="1" dirty="0">
                <a:latin typeface="Times New Roman"/>
                <a:cs typeface="Times New Roman"/>
              </a:rPr>
              <a:t>Pruning</a:t>
            </a:r>
            <a:endParaRPr lang="en-US" sz="2200" b="1">
              <a:latin typeface="Times New Roman"/>
              <a:cs typeface="Times New Roman"/>
            </a:endParaRPr>
          </a:p>
          <a:p>
            <a:pPr marL="0" indent="0" algn="just">
              <a:buNone/>
            </a:pPr>
            <a:r>
              <a:rPr lang="en-US" sz="2200" dirty="0">
                <a:latin typeface="Times New Roman"/>
                <a:cs typeface="Times New Roman"/>
              </a:rPr>
              <a:t>Model</a:t>
            </a:r>
            <a:r>
              <a:rPr lang="en-US" sz="2200" dirty="0">
                <a:latin typeface="Times New Roman"/>
                <a:cs typeface="Calibri"/>
              </a:rPr>
              <a:t> pruning entails reducing the parameter count by eliminating less significant weights, neurons, channels, or entire layers. This process can be unstructured (removing individual weights) or structured (removing groups), substantially enhancing model efficiency with minimal impact on performance.</a:t>
            </a:r>
          </a:p>
        </p:txBody>
      </p:sp>
      <p:grpSp>
        <p:nvGrpSpPr>
          <p:cNvPr id="13" name="Group 12">
            <a:extLst>
              <a:ext uri="{FF2B5EF4-FFF2-40B4-BE49-F238E27FC236}">
                <a16:creationId xmlns:a16="http://schemas.microsoft.com/office/drawing/2014/main" id="{1FD0DB77-88A3-2303-9D08-4B0AAF50EAC9}"/>
              </a:ext>
            </a:extLst>
          </p:cNvPr>
          <p:cNvGrpSpPr/>
          <p:nvPr/>
        </p:nvGrpSpPr>
        <p:grpSpPr>
          <a:xfrm>
            <a:off x="4753763" y="3716233"/>
            <a:ext cx="3485933" cy="1848612"/>
            <a:chOff x="4753763" y="3716233"/>
            <a:chExt cx="3485933" cy="1848612"/>
          </a:xfrm>
        </p:grpSpPr>
        <p:pic>
          <p:nvPicPr>
            <p:cNvPr id="11" name="Picture 10" descr="A diagram of a layer of layers&#10;&#10;Description automatically generated">
              <a:extLst>
                <a:ext uri="{FF2B5EF4-FFF2-40B4-BE49-F238E27FC236}">
                  <a16:creationId xmlns:a16="http://schemas.microsoft.com/office/drawing/2014/main" id="{EC9FB6D0-7B11-8C97-760C-AB247135C011}"/>
                </a:ext>
              </a:extLst>
            </p:cNvPr>
            <p:cNvPicPr>
              <a:picLocks noChangeAspect="1"/>
            </p:cNvPicPr>
            <p:nvPr/>
          </p:nvPicPr>
          <p:blipFill>
            <a:blip r:embed="rId2"/>
            <a:srcRect t="813" r="-259" b="-692"/>
            <a:stretch/>
          </p:blipFill>
          <p:spPr>
            <a:xfrm>
              <a:off x="4753763" y="3716233"/>
              <a:ext cx="3485933" cy="1848612"/>
            </a:xfrm>
            <a:prstGeom prst="rect">
              <a:avLst/>
            </a:prstGeom>
          </p:spPr>
        </p:pic>
        <p:sp>
          <p:nvSpPr>
            <p:cNvPr id="12" name="Rectangle 11">
              <a:extLst>
                <a:ext uri="{FF2B5EF4-FFF2-40B4-BE49-F238E27FC236}">
                  <a16:creationId xmlns:a16="http://schemas.microsoft.com/office/drawing/2014/main" id="{0A8D4680-1AE1-BC50-B58D-148C1E9E410A}"/>
                </a:ext>
              </a:extLst>
            </p:cNvPr>
            <p:cNvSpPr/>
            <p:nvPr/>
          </p:nvSpPr>
          <p:spPr>
            <a:xfrm>
              <a:off x="5539429" y="5324445"/>
              <a:ext cx="143322" cy="186319"/>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6" name="Group 15">
            <a:extLst>
              <a:ext uri="{FF2B5EF4-FFF2-40B4-BE49-F238E27FC236}">
                <a16:creationId xmlns:a16="http://schemas.microsoft.com/office/drawing/2014/main" id="{DBE3207E-BB9F-C4D7-5DE9-D4E52FF4BB07}"/>
              </a:ext>
            </a:extLst>
          </p:cNvPr>
          <p:cNvGrpSpPr/>
          <p:nvPr/>
        </p:nvGrpSpPr>
        <p:grpSpPr>
          <a:xfrm>
            <a:off x="1668373" y="3714340"/>
            <a:ext cx="1205350" cy="1849824"/>
            <a:chOff x="1668373" y="3714340"/>
            <a:chExt cx="1205350" cy="1849824"/>
          </a:xfrm>
        </p:grpSpPr>
        <p:pic>
          <p:nvPicPr>
            <p:cNvPr id="6" name="Picture 5">
              <a:extLst>
                <a:ext uri="{FF2B5EF4-FFF2-40B4-BE49-F238E27FC236}">
                  <a16:creationId xmlns:a16="http://schemas.microsoft.com/office/drawing/2014/main" id="{2381A9BA-15B4-DB22-F828-0FF48FCD8225}"/>
                </a:ext>
              </a:extLst>
            </p:cNvPr>
            <p:cNvPicPr>
              <a:picLocks noChangeAspect="1"/>
            </p:cNvPicPr>
            <p:nvPr/>
          </p:nvPicPr>
          <p:blipFill>
            <a:blip r:embed="rId3"/>
            <a:srcRect r="62254"/>
            <a:stretch/>
          </p:blipFill>
          <p:spPr>
            <a:xfrm>
              <a:off x="1668373" y="3714340"/>
              <a:ext cx="1205350" cy="1846650"/>
            </a:xfrm>
            <a:prstGeom prst="rect">
              <a:avLst/>
            </a:prstGeom>
          </p:spPr>
        </p:pic>
        <p:sp>
          <p:nvSpPr>
            <p:cNvPr id="15" name="Rectangle 14">
              <a:extLst>
                <a:ext uri="{FF2B5EF4-FFF2-40B4-BE49-F238E27FC236}">
                  <a16:creationId xmlns:a16="http://schemas.microsoft.com/office/drawing/2014/main" id="{EA503CC4-0564-0C70-3B2A-BF1FFFF30E65}"/>
                </a:ext>
              </a:extLst>
            </p:cNvPr>
            <p:cNvSpPr/>
            <p:nvPr/>
          </p:nvSpPr>
          <p:spPr>
            <a:xfrm>
              <a:off x="1875829" y="5377845"/>
              <a:ext cx="143322" cy="186319"/>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 name="Group 18">
            <a:extLst>
              <a:ext uri="{FF2B5EF4-FFF2-40B4-BE49-F238E27FC236}">
                <a16:creationId xmlns:a16="http://schemas.microsoft.com/office/drawing/2014/main" id="{9B095A5F-A41E-99BD-3084-8F98A720123D}"/>
              </a:ext>
            </a:extLst>
          </p:cNvPr>
          <p:cNvGrpSpPr/>
          <p:nvPr/>
        </p:nvGrpSpPr>
        <p:grpSpPr>
          <a:xfrm>
            <a:off x="2874373" y="3714339"/>
            <a:ext cx="1088415" cy="1849825"/>
            <a:chOff x="2874373" y="3714339"/>
            <a:chExt cx="1088415" cy="1849825"/>
          </a:xfrm>
        </p:grpSpPr>
        <p:pic>
          <p:nvPicPr>
            <p:cNvPr id="8" name="Picture 7">
              <a:extLst>
                <a:ext uri="{FF2B5EF4-FFF2-40B4-BE49-F238E27FC236}">
                  <a16:creationId xmlns:a16="http://schemas.microsoft.com/office/drawing/2014/main" id="{A4DDD063-5E1E-2019-6772-CE98DC9EB110}"/>
                </a:ext>
              </a:extLst>
            </p:cNvPr>
            <p:cNvPicPr>
              <a:picLocks noChangeAspect="1"/>
            </p:cNvPicPr>
            <p:nvPr/>
          </p:nvPicPr>
          <p:blipFill>
            <a:blip r:embed="rId3"/>
            <a:srcRect l="65915"/>
            <a:stretch/>
          </p:blipFill>
          <p:spPr>
            <a:xfrm>
              <a:off x="2874373" y="3714339"/>
              <a:ext cx="1088415" cy="1846650"/>
            </a:xfrm>
            <a:prstGeom prst="rect">
              <a:avLst/>
            </a:prstGeom>
          </p:spPr>
        </p:pic>
        <p:sp>
          <p:nvSpPr>
            <p:cNvPr id="18" name="Rectangle 17">
              <a:extLst>
                <a:ext uri="{FF2B5EF4-FFF2-40B4-BE49-F238E27FC236}">
                  <a16:creationId xmlns:a16="http://schemas.microsoft.com/office/drawing/2014/main" id="{A043D8D5-5D84-019C-ADC2-F46843FE7D1C}"/>
                </a:ext>
              </a:extLst>
            </p:cNvPr>
            <p:cNvSpPr/>
            <p:nvPr/>
          </p:nvSpPr>
          <p:spPr>
            <a:xfrm>
              <a:off x="3072829" y="5377845"/>
              <a:ext cx="143322" cy="186319"/>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1300033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a:latin typeface="Times New Roman"/>
                <a:cs typeface="Times New Roman"/>
              </a:rPr>
              <a:t>Techniques for making deep learning models lightweight</a:t>
            </a:r>
            <a:endParaRPr lang="en-US" sz="2800">
              <a:cs typeface="Calibri"/>
            </a:endParaRPr>
          </a:p>
        </p:txBody>
      </p:sp>
      <p:sp>
        <p:nvSpPr>
          <p:cNvPr id="7" name="Rectangle 3"/>
          <p:cNvSpPr>
            <a:spLocks noGrp="1" noChangeArrowheads="1"/>
          </p:cNvSpPr>
          <p:nvPr>
            <p:ph idx="1"/>
          </p:nvPr>
        </p:nvSpPr>
        <p:spPr>
          <a:xfrm>
            <a:off x="457200" y="1417638"/>
            <a:ext cx="8599140" cy="4918464"/>
          </a:xfrm>
          <a:ln/>
        </p:spPr>
        <p:txBody>
          <a:bodyPr vert="horz" lIns="91440" tIns="45720" rIns="91440" bIns="45720" rtlCol="0" anchor="t">
            <a:normAutofit/>
          </a:bodyPr>
          <a:lstStyle/>
          <a:p>
            <a:pPr marL="457200" indent="-457200" algn="just">
              <a:buFont typeface="Arial"/>
            </a:pPr>
            <a:r>
              <a:rPr lang="en-US" sz="2200" b="1" dirty="0">
                <a:latin typeface="Times New Roman"/>
                <a:cs typeface="Times New Roman"/>
              </a:rPr>
              <a:t>Quantization</a:t>
            </a:r>
            <a:endParaRPr lang="en-US" b="1">
              <a:latin typeface="Times New Roman"/>
              <a:cs typeface="Times New Roman"/>
            </a:endParaRPr>
          </a:p>
          <a:p>
            <a:pPr marL="0" indent="0" algn="just">
              <a:buNone/>
            </a:pPr>
            <a:r>
              <a:rPr lang="en-US" sz="2200" dirty="0">
                <a:latin typeface="Times New Roman"/>
                <a:cs typeface="Times New Roman"/>
              </a:rPr>
              <a:t>Quantization involves lowering </a:t>
            </a:r>
            <a:r>
              <a:rPr lang="en-US" sz="2200" dirty="0">
                <a:latin typeface="Times New Roman"/>
                <a:cs typeface="Calibri"/>
              </a:rPr>
              <a:t>the numerical precision of model weights and activations, often from 32-bit floating-point to 8-bit integer formats, to reduce memory and computational demands. Post-training quantization is frequently employed, enabling models to retain acceptable accuracy while operating efficiently on low-power devices.</a:t>
            </a:r>
            <a:endParaRPr lang="en-US" dirty="0">
              <a:latin typeface="Times New Roman"/>
              <a:cs typeface="Calibri"/>
            </a:endParaRPr>
          </a:p>
        </p:txBody>
      </p:sp>
      <p:pic>
        <p:nvPicPr>
          <p:cNvPr id="4" name="Picture 3" descr="A diagram of a diagram of a weight quantization&#10;&#10;Description automatically generated">
            <a:extLst>
              <a:ext uri="{FF2B5EF4-FFF2-40B4-BE49-F238E27FC236}">
                <a16:creationId xmlns:a16="http://schemas.microsoft.com/office/drawing/2014/main" id="{895BD60E-A9F6-E132-E12B-5400D847E6DA}"/>
              </a:ext>
            </a:extLst>
          </p:cNvPr>
          <p:cNvPicPr>
            <a:picLocks noChangeAspect="1"/>
          </p:cNvPicPr>
          <p:nvPr/>
        </p:nvPicPr>
        <p:blipFill>
          <a:blip r:embed="rId2"/>
          <a:stretch>
            <a:fillRect/>
          </a:stretch>
        </p:blipFill>
        <p:spPr>
          <a:xfrm>
            <a:off x="1942610" y="3627865"/>
            <a:ext cx="5621794" cy="2408259"/>
          </a:xfrm>
          <a:prstGeom prst="rect">
            <a:avLst/>
          </a:prstGeom>
        </p:spPr>
      </p:pic>
    </p:spTree>
    <p:extLst>
      <p:ext uri="{BB962C8B-B14F-4D97-AF65-F5344CB8AC3E}">
        <p14:creationId xmlns:p14="http://schemas.microsoft.com/office/powerpoint/2010/main" val="21109868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a:latin typeface="Times New Roman"/>
                <a:cs typeface="Times New Roman"/>
              </a:rPr>
              <a:t>Techniques for making deep learning models lightweight</a:t>
            </a:r>
            <a:endParaRPr lang="en-US" sz="2800">
              <a:cs typeface="Calibri"/>
            </a:endParaRPr>
          </a:p>
        </p:txBody>
      </p:sp>
      <p:sp>
        <p:nvSpPr>
          <p:cNvPr id="7" name="Rectangle 3"/>
          <p:cNvSpPr>
            <a:spLocks noGrp="1" noChangeArrowheads="1"/>
          </p:cNvSpPr>
          <p:nvPr>
            <p:ph idx="1"/>
          </p:nvPr>
        </p:nvSpPr>
        <p:spPr>
          <a:xfrm>
            <a:off x="457200" y="1417638"/>
            <a:ext cx="8599140" cy="4918464"/>
          </a:xfrm>
          <a:ln/>
        </p:spPr>
        <p:txBody>
          <a:bodyPr vert="horz" lIns="91440" tIns="45720" rIns="91440" bIns="45720" rtlCol="0" anchor="t">
            <a:normAutofit/>
          </a:bodyPr>
          <a:lstStyle/>
          <a:p>
            <a:pPr marL="457200" indent="-457200" algn="just">
              <a:buFont typeface="Arial"/>
            </a:pPr>
            <a:r>
              <a:rPr lang="en-US" sz="2200" b="1" dirty="0">
                <a:latin typeface="Times New Roman"/>
                <a:cs typeface="Times New Roman"/>
              </a:rPr>
              <a:t>Knowledge Distillation</a:t>
            </a:r>
            <a:endParaRPr lang="en-US" b="1">
              <a:latin typeface="Times New Roman"/>
              <a:cs typeface="Times New Roman"/>
            </a:endParaRPr>
          </a:p>
          <a:p>
            <a:pPr marL="0" indent="0" algn="just">
              <a:buNone/>
            </a:pPr>
            <a:r>
              <a:rPr lang="en-US" sz="2200" dirty="0">
                <a:latin typeface="Times New Roman"/>
                <a:ea typeface="+mn-lt"/>
                <a:cs typeface="+mn-lt"/>
              </a:rPr>
              <a:t>Knowledge distillation transfers knowledge from a larger, more complex “teacher” model to a smaller “student” model by using the teacher’s outputs or intermediate layers to guide the student’s training. This technique is effective for model compression, allowing the student model to approach the teacher’s performance with significantly less parameters.</a:t>
            </a:r>
            <a:endParaRPr lang="en-US">
              <a:latin typeface="Times New Roman"/>
              <a:ea typeface="+mn-lt"/>
              <a:cs typeface="+mn-lt"/>
            </a:endParaRPr>
          </a:p>
        </p:txBody>
      </p:sp>
      <p:pic>
        <p:nvPicPr>
          <p:cNvPr id="3" name="Picture 2" descr="A diagram of a knowledge transfer&#10;&#10;Description automatically generated">
            <a:extLst>
              <a:ext uri="{FF2B5EF4-FFF2-40B4-BE49-F238E27FC236}">
                <a16:creationId xmlns:a16="http://schemas.microsoft.com/office/drawing/2014/main" id="{FB8D534B-E119-65C1-BE85-9D561E962A2D}"/>
              </a:ext>
            </a:extLst>
          </p:cNvPr>
          <p:cNvPicPr>
            <a:picLocks noChangeAspect="1"/>
          </p:cNvPicPr>
          <p:nvPr/>
        </p:nvPicPr>
        <p:blipFill>
          <a:blip r:embed="rId2"/>
          <a:stretch>
            <a:fillRect/>
          </a:stretch>
        </p:blipFill>
        <p:spPr>
          <a:xfrm>
            <a:off x="1648468" y="3686782"/>
            <a:ext cx="5850000" cy="2424346"/>
          </a:xfrm>
          <a:prstGeom prst="rect">
            <a:avLst/>
          </a:prstGeom>
        </p:spPr>
      </p:pic>
    </p:spTree>
    <p:extLst>
      <p:ext uri="{BB962C8B-B14F-4D97-AF65-F5344CB8AC3E}">
        <p14:creationId xmlns:p14="http://schemas.microsoft.com/office/powerpoint/2010/main" val="21707475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a:latin typeface="Times New Roman"/>
                <a:cs typeface="Times New Roman"/>
              </a:rPr>
              <a:t>Techniques for making deep learning models lightweight</a:t>
            </a:r>
            <a:endParaRPr lang="en-US" sz="2800">
              <a:cs typeface="Calibri"/>
            </a:endParaRPr>
          </a:p>
        </p:txBody>
      </p:sp>
      <p:sp>
        <p:nvSpPr>
          <p:cNvPr id="7" name="Rectangle 3"/>
          <p:cNvSpPr>
            <a:spLocks noGrp="1" noChangeArrowheads="1"/>
          </p:cNvSpPr>
          <p:nvPr>
            <p:ph idx="1"/>
          </p:nvPr>
        </p:nvSpPr>
        <p:spPr>
          <a:xfrm>
            <a:off x="457200" y="1417638"/>
            <a:ext cx="8599140" cy="4918464"/>
          </a:xfrm>
          <a:ln/>
        </p:spPr>
        <p:txBody>
          <a:bodyPr vert="horz" lIns="91440" tIns="45720" rIns="91440" bIns="45720" rtlCol="0" anchor="t">
            <a:normAutofit/>
          </a:bodyPr>
          <a:lstStyle/>
          <a:p>
            <a:pPr marL="457200" indent="-457200" algn="just">
              <a:buFont typeface="Arial"/>
            </a:pPr>
            <a:r>
              <a:rPr lang="en-US" sz="2200" b="1" dirty="0">
                <a:latin typeface="Times New Roman"/>
                <a:cs typeface="Times New Roman"/>
              </a:rPr>
              <a:t>Neural Architecture Search</a:t>
            </a:r>
            <a:endParaRPr lang="en-US" b="1">
              <a:latin typeface="Times New Roman"/>
              <a:cs typeface="Times New Roman"/>
            </a:endParaRPr>
          </a:p>
          <a:p>
            <a:pPr marL="0" indent="0" algn="just">
              <a:buNone/>
            </a:pPr>
            <a:r>
              <a:rPr lang="en-US" sz="2200" dirty="0">
                <a:latin typeface="Times New Roman"/>
                <a:ea typeface="+mn-lt"/>
                <a:cs typeface="+mn-lt"/>
              </a:rPr>
              <a:t>Neural Architecture Search (NAS) automates the design of model architectures by exploring configurations that balance accuracy and computational cost. Employing methods like reinforcement learning or evolutionary algorithms, NAS discovers efficient architectures suited to specific hardware constraints.</a:t>
            </a:r>
          </a:p>
        </p:txBody>
      </p:sp>
      <p:pic>
        <p:nvPicPr>
          <p:cNvPr id="4" name="Picture 3" descr="A diagram of a performance evaluation&#10;&#10;Description automatically generated">
            <a:extLst>
              <a:ext uri="{FF2B5EF4-FFF2-40B4-BE49-F238E27FC236}">
                <a16:creationId xmlns:a16="http://schemas.microsoft.com/office/drawing/2014/main" id="{D5144D96-89A4-AC80-D83A-424111643B63}"/>
              </a:ext>
            </a:extLst>
          </p:cNvPr>
          <p:cNvPicPr>
            <a:picLocks noChangeAspect="1"/>
          </p:cNvPicPr>
          <p:nvPr/>
        </p:nvPicPr>
        <p:blipFill>
          <a:blip r:embed="rId2"/>
          <a:stretch>
            <a:fillRect/>
          </a:stretch>
        </p:blipFill>
        <p:spPr>
          <a:xfrm>
            <a:off x="2286000" y="3537257"/>
            <a:ext cx="4572000" cy="2679085"/>
          </a:xfrm>
          <a:prstGeom prst="rect">
            <a:avLst/>
          </a:prstGeom>
        </p:spPr>
      </p:pic>
    </p:spTree>
    <p:extLst>
      <p:ext uri="{BB962C8B-B14F-4D97-AF65-F5344CB8AC3E}">
        <p14:creationId xmlns:p14="http://schemas.microsoft.com/office/powerpoint/2010/main" val="20963400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38FAC5-A284-DCFA-2CC5-21DE48D6175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3F2811E-ED89-4726-67C6-7ECDEEED6BA6}"/>
              </a:ext>
            </a:extLst>
          </p:cNvPr>
          <p:cNvSpPr>
            <a:spLocks noGrp="1"/>
          </p:cNvSpPr>
          <p:nvPr>
            <p:ph type="title"/>
          </p:nvPr>
        </p:nvSpPr>
        <p:spPr/>
        <p:txBody>
          <a:bodyPr>
            <a:noAutofit/>
          </a:bodyPr>
          <a:lstStyle/>
          <a:p>
            <a:r>
              <a:rPr lang="en-US" sz="2800" dirty="0">
                <a:latin typeface="Times New Roman"/>
                <a:cs typeface="Times New Roman"/>
              </a:rPr>
              <a:t>Advantages of Lightweight AI for NG-OWC</a:t>
            </a:r>
            <a:endParaRPr lang="en-US" sz="2800" dirty="0">
              <a:cs typeface="Calibri"/>
            </a:endParaRPr>
          </a:p>
        </p:txBody>
      </p:sp>
      <p:sp>
        <p:nvSpPr>
          <p:cNvPr id="7" name="Rectangle 3">
            <a:extLst>
              <a:ext uri="{FF2B5EF4-FFF2-40B4-BE49-F238E27FC236}">
                <a16:creationId xmlns:a16="http://schemas.microsoft.com/office/drawing/2014/main" id="{5F04F945-9C6A-2097-F133-B2E887F77305}"/>
              </a:ext>
            </a:extLst>
          </p:cNvPr>
          <p:cNvSpPr>
            <a:spLocks noGrp="1" noChangeArrowheads="1"/>
          </p:cNvSpPr>
          <p:nvPr>
            <p:ph idx="1"/>
          </p:nvPr>
        </p:nvSpPr>
        <p:spPr>
          <a:xfrm>
            <a:off x="457200" y="1417638"/>
            <a:ext cx="8599140" cy="4918464"/>
          </a:xfrm>
          <a:ln/>
        </p:spPr>
        <p:txBody>
          <a:bodyPr vert="horz" lIns="91440" tIns="45720" rIns="91440" bIns="45720" rtlCol="0" anchor="t">
            <a:normAutofit/>
          </a:bodyPr>
          <a:lstStyle/>
          <a:p>
            <a:pPr algn="just">
              <a:buFont typeface="Arial"/>
              <a:buChar char="•"/>
            </a:pPr>
            <a:r>
              <a:rPr lang="en-US" sz="2200" b="1" dirty="0">
                <a:latin typeface="Times New Roman"/>
                <a:ea typeface="+mn-lt"/>
                <a:cs typeface="+mn-lt"/>
              </a:rPr>
              <a:t>Faster transmitter detection</a:t>
            </a:r>
          </a:p>
          <a:p>
            <a:pPr marL="0" indent="0" algn="just">
              <a:buNone/>
            </a:pPr>
            <a:r>
              <a:rPr lang="en-US" sz="2200" dirty="0">
                <a:latin typeface="Times New Roman"/>
                <a:ea typeface="+mn-lt"/>
                <a:cs typeface="+mn-lt"/>
              </a:rPr>
              <a:t>Optical wireless communication (OWC) employs line-of-sight (</a:t>
            </a:r>
            <a:r>
              <a:rPr lang="en-US" sz="2200" dirty="0" err="1">
                <a:latin typeface="Times New Roman"/>
                <a:ea typeface="+mn-lt"/>
                <a:cs typeface="+mn-lt"/>
              </a:rPr>
              <a:t>LoS</a:t>
            </a:r>
            <a:r>
              <a:rPr lang="en-US" sz="2200" dirty="0">
                <a:latin typeface="Times New Roman"/>
                <a:ea typeface="+mn-lt"/>
                <a:cs typeface="+mn-lt"/>
              </a:rPr>
              <a:t>) based communication to transfer data. Lightweight models are designed for minimal computational overhead, enabling faster detection of transmitter signals in real time </a:t>
            </a:r>
            <a:r>
              <a:rPr lang="en-US" sz="2200" dirty="0" err="1">
                <a:latin typeface="Times New Roman"/>
                <a:ea typeface="+mn-lt"/>
                <a:cs typeface="+mn-lt"/>
              </a:rPr>
              <a:t>LoS</a:t>
            </a:r>
            <a:r>
              <a:rPr lang="en-US" sz="2200" dirty="0">
                <a:latin typeface="Times New Roman"/>
                <a:ea typeface="+mn-lt"/>
                <a:cs typeface="+mn-lt"/>
              </a:rPr>
              <a:t> system.</a:t>
            </a:r>
          </a:p>
          <a:p>
            <a:pPr marL="0" indent="0" algn="just">
              <a:buNone/>
            </a:pPr>
            <a:endParaRPr lang="en-US" sz="2200" dirty="0">
              <a:latin typeface="Times New Roman"/>
              <a:ea typeface="+mn-lt"/>
              <a:cs typeface="+mn-lt"/>
            </a:endParaRPr>
          </a:p>
          <a:p>
            <a:pPr algn="just">
              <a:buFont typeface="Arial,Sans-Serif"/>
              <a:buChar char="•"/>
            </a:pPr>
            <a:r>
              <a:rPr lang="en-US" sz="2200" b="1" dirty="0">
                <a:latin typeface="Times New Roman"/>
                <a:ea typeface="+mn-lt"/>
                <a:cs typeface="+mn-lt"/>
              </a:rPr>
              <a:t>Lower power consumption and resource efficiency</a:t>
            </a:r>
            <a:endParaRPr lang="en-US" sz="2200" dirty="0">
              <a:latin typeface="Times New Roman"/>
              <a:ea typeface="+mn-lt"/>
              <a:cs typeface="+mn-lt"/>
            </a:endParaRPr>
          </a:p>
          <a:p>
            <a:pPr marL="0" indent="0" algn="just">
              <a:buNone/>
            </a:pPr>
            <a:r>
              <a:rPr lang="en-US" sz="2200" dirty="0">
                <a:latin typeface="Times New Roman"/>
                <a:ea typeface="+mn-lt"/>
                <a:cs typeface="+mn-lt"/>
              </a:rPr>
              <a:t>These models consume less power, enabling battery-powered devices to operate longer without recharging. They are optimized for resource-constrained hardware, making them ideal for edge devices in optical wireless communication.</a:t>
            </a:r>
            <a:endParaRPr lang="en-US" dirty="0">
              <a:latin typeface="Times New Roman"/>
              <a:cs typeface="Times New Roman"/>
            </a:endParaRPr>
          </a:p>
        </p:txBody>
      </p:sp>
    </p:spTree>
    <p:extLst>
      <p:ext uri="{BB962C8B-B14F-4D97-AF65-F5344CB8AC3E}">
        <p14:creationId xmlns:p14="http://schemas.microsoft.com/office/powerpoint/2010/main" val="11318986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21802</TotalTime>
  <Words>1311</Words>
  <Application>Microsoft Office PowerPoint</Application>
  <PresentationFormat>화면 슬라이드 쇼(4:3)</PresentationFormat>
  <Paragraphs>61</Paragraphs>
  <Slides>12</Slides>
  <Notes>0</Notes>
  <HiddenSlides>0</HiddenSlides>
  <MMClips>0</MMClips>
  <ScaleCrop>false</ScaleCrop>
  <HeadingPairs>
    <vt:vector size="6" baseType="variant">
      <vt:variant>
        <vt:lpstr>사용한 글꼴</vt:lpstr>
      </vt:variant>
      <vt:variant>
        <vt:i4>6</vt:i4>
      </vt:variant>
      <vt:variant>
        <vt:lpstr>테마</vt:lpstr>
      </vt:variant>
      <vt:variant>
        <vt:i4>1</vt:i4>
      </vt:variant>
      <vt:variant>
        <vt:lpstr>슬라이드 제목</vt:lpstr>
      </vt:variant>
      <vt:variant>
        <vt:i4>12</vt:i4>
      </vt:variant>
    </vt:vector>
  </HeadingPairs>
  <TitlesOfParts>
    <vt:vector size="19" baseType="lpstr">
      <vt:lpstr>Arial,Sans-Serif</vt:lpstr>
      <vt:lpstr>MS PGothic</vt:lpstr>
      <vt:lpstr>Arial</vt:lpstr>
      <vt:lpstr>Calibri</vt:lpstr>
      <vt:lpstr>Times New Roman</vt:lpstr>
      <vt:lpstr>Verdana</vt:lpstr>
      <vt:lpstr>Office Theme</vt:lpstr>
      <vt:lpstr>PowerPoint 프레젠테이션</vt:lpstr>
      <vt:lpstr>PowerPoint 프레젠테이션</vt:lpstr>
      <vt:lpstr>Contents</vt:lpstr>
      <vt:lpstr>Background</vt:lpstr>
      <vt:lpstr>Techniques for making deep learning models lightweight</vt:lpstr>
      <vt:lpstr>Techniques for making deep learning models lightweight</vt:lpstr>
      <vt:lpstr>Techniques for making deep learning models lightweight</vt:lpstr>
      <vt:lpstr>Techniques for making deep learning models lightweight</vt:lpstr>
      <vt:lpstr>Advantages of Lightweight AI for NG-OWC</vt:lpstr>
      <vt:lpstr>Advantages of Lightweight AI for NG-OWC</vt:lpstr>
      <vt:lpstr>Conclusion</vt:lpstr>
      <vt:lpstr>PowerPoint 프레젠테이션</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장영민(교원-전자시스템공학전공)</cp:lastModifiedBy>
  <cp:revision>1297</cp:revision>
  <cp:lastPrinted>2017-05-07T15:48:38Z</cp:lastPrinted>
  <dcterms:created xsi:type="dcterms:W3CDTF">2010-05-15T17:50:32Z</dcterms:created>
  <dcterms:modified xsi:type="dcterms:W3CDTF">2024-11-12T16:43:36Z</dcterms:modified>
</cp:coreProperties>
</file>