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87" r:id="rId3"/>
    <p:sldId id="288" r:id="rId4"/>
    <p:sldId id="289" r:id="rId5"/>
    <p:sldId id="29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178"/>
    <p:restoredTop sz="96405"/>
  </p:normalViewPr>
  <p:slideViewPr>
    <p:cSldViewPr>
      <p:cViewPr varScale="1">
        <p:scale>
          <a:sx n="94" d="100"/>
          <a:sy n="94" d="100"/>
        </p:scale>
        <p:origin x="384" y="200"/>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dirty="0"/>
              <a:t>Nov. 2024</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dirty="0"/>
              <a:t>Nov. 2024</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dirty="0"/>
              <a:t>Nov. 2024</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 Lim and 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15-24-0630-01-04ad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Times New Roman" panose="02020603050405020304" pitchFamily="18" charset="0"/>
                <a:cs typeface="Times New Roman" panose="02020603050405020304" pitchFamily="18" charset="0"/>
              </a:rPr>
              <a:t>Items that should be evaluated by the proposers of the 802.15.4ad PHY</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12 November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a:t>
            </a:r>
            <a:r>
              <a:rPr kumimoji="0" lang="en-US"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Clarify</a:t>
            </a:r>
            <a:r>
              <a:rPr kumimoji="0" lang="ja-JP" altLang="en-US" sz="160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lang="en-US" altLang="ja-JP" sz="1600" dirty="0">
                <a:solidFill>
                  <a:srgbClr val="000000"/>
                </a:solidFill>
                <a:cs typeface="Times New Roman" panose="02020603050405020304" pitchFamily="18" charset="0"/>
              </a:rPr>
              <a:t>items </a:t>
            </a:r>
            <a:r>
              <a:rPr kumimoji="0" lang="en"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that should be evaluated by the proposer of the 802.15.4ad PHY. </a:t>
            </a:r>
            <a:r>
              <a:rPr lang="en-US" altLang="ja-JP" sz="1600" dirty="0">
                <a:ea typeface="ＭＳ Ｐゴシック" panose="020B0600070205080204" pitchFamily="34" charset="-128"/>
              </a:rPr>
              <a:t>A part of this contribution supported from the commissioned research (No. JPJ012368C05101) by National Institute of Information and Communications Technology (NICT) , Japan is included.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Clarify items that should be evaluated by the proposer of the 802.15.4ad PHY.</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40813C0-ACF0-3D3D-057C-C7D59B3532E6}"/>
              </a:ext>
            </a:extLst>
          </p:cNvPr>
          <p:cNvSpPr>
            <a:spLocks noGrp="1"/>
          </p:cNvSpPr>
          <p:nvPr>
            <p:ph type="dt" sz="half" idx="10"/>
          </p:nvPr>
        </p:nvSpPr>
        <p:spPr/>
        <p:txBody>
          <a:bodyPr/>
          <a:lstStyle/>
          <a:p>
            <a:r>
              <a:rPr lang="en-US" altLang="ja-JP"/>
              <a:t>Nov. 2024</a:t>
            </a:r>
            <a:endParaRPr lang="en-US" altLang="ja-JP" dirty="0"/>
          </a:p>
        </p:txBody>
      </p:sp>
      <p:sp>
        <p:nvSpPr>
          <p:cNvPr id="5" name="フッター プレースホルダー 4">
            <a:extLst>
              <a:ext uri="{FF2B5EF4-FFF2-40B4-BE49-F238E27FC236}">
                <a16:creationId xmlns:a16="http://schemas.microsoft.com/office/drawing/2014/main" id="{B43F158F-AA71-9197-B305-AED5283EE878}"/>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スライド番号プレースホルダー 5">
            <a:extLst>
              <a:ext uri="{FF2B5EF4-FFF2-40B4-BE49-F238E27FC236}">
                <a16:creationId xmlns:a16="http://schemas.microsoft.com/office/drawing/2014/main" id="{59A370D8-8407-1E95-681D-59D56A15CF46}"/>
              </a:ext>
            </a:extLst>
          </p:cNvPr>
          <p:cNvSpPr>
            <a:spLocks noGrp="1"/>
          </p:cNvSpPr>
          <p:nvPr>
            <p:ph type="sldNum" sz="quarter" idx="12"/>
          </p:nvPr>
        </p:nvSpPr>
        <p:spPr/>
        <p:txBody>
          <a:bodyPr/>
          <a:lstStyle/>
          <a:p>
            <a:r>
              <a:rPr lang="en-US" altLang="ja-JP"/>
              <a:t>Slide </a:t>
            </a:r>
            <a:fld id="{4DCCDCFB-B5C7-5D48-9D1A-3B7C5A935EFC}" type="slidenum">
              <a:rPr lang="en-US" altLang="ja-JP" smtClean="0"/>
              <a:pPr/>
              <a:t>2</a:t>
            </a:fld>
            <a:endParaRPr lang="en-US" altLang="ja-JP"/>
          </a:p>
        </p:txBody>
      </p:sp>
      <p:sp>
        <p:nvSpPr>
          <p:cNvPr id="9" name="Rectangle 2">
            <a:extLst>
              <a:ext uri="{FF2B5EF4-FFF2-40B4-BE49-F238E27FC236}">
                <a16:creationId xmlns:a16="http://schemas.microsoft.com/office/drawing/2014/main" id="{083634FC-F598-B9DA-3BC9-2A61D83A3C5B}"/>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Items that should be evaluated by the proposers of the 802.15.4ad PHY</a:t>
            </a:r>
            <a:endParaRPr lang="ja-JP" altLang="ja-JP" sz="3600">
              <a:latin typeface="Times New Roman" panose="02020603050405020304" pitchFamily="18" charset="0"/>
              <a:cs typeface="Times New Roman" panose="02020603050405020304" pitchFamily="18" charset="0"/>
            </a:endParaRPr>
          </a:p>
        </p:txBody>
      </p:sp>
      <p:sp>
        <p:nvSpPr>
          <p:cNvPr id="10" name="Rectangle 3">
            <a:extLst>
              <a:ext uri="{FF2B5EF4-FFF2-40B4-BE49-F238E27FC236}">
                <a16:creationId xmlns:a16="http://schemas.microsoft.com/office/drawing/2014/main" id="{39EAFA94-0FD8-B5FE-8381-BC5721FCB218}"/>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Nov. </a:t>
            </a:r>
            <a:r>
              <a:rPr lang="en-US" altLang="ja-JP" sz="3200">
                <a:latin typeface="+mj-lt"/>
              </a:rPr>
              <a:t>13, </a:t>
            </a:r>
            <a:r>
              <a:rPr lang="en-US" altLang="ja-JP" sz="3200" dirty="0">
                <a:latin typeface="+mj-lt"/>
              </a:rPr>
              <a:t>2024</a:t>
            </a:r>
          </a:p>
          <a:p>
            <a:r>
              <a:rPr lang="en-US" altLang="ja-JP" sz="3200" dirty="0">
                <a:latin typeface="+mj-lt"/>
              </a:rPr>
              <a:t>Hiroshi Harada, Ph.D.</a:t>
            </a:r>
            <a:endParaRPr lang="ja-JP" altLang="ja-JP" sz="3200">
              <a:latin typeface="+mj-lt"/>
            </a:endParaRPr>
          </a:p>
        </p:txBody>
      </p:sp>
    </p:spTree>
    <p:extLst>
      <p:ext uri="{BB962C8B-B14F-4D97-AF65-F5344CB8AC3E}">
        <p14:creationId xmlns:p14="http://schemas.microsoft.com/office/powerpoint/2010/main" val="144597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AE3921DF-FECC-1F80-EEDF-4595C243AF50}"/>
              </a:ext>
            </a:extLst>
          </p:cNvPr>
          <p:cNvSpPr>
            <a:spLocks noGrp="1"/>
          </p:cNvSpPr>
          <p:nvPr>
            <p:ph type="dt" sz="half" idx="10"/>
          </p:nvPr>
        </p:nvSpPr>
        <p:spPr/>
        <p:txBody>
          <a:bodyPr/>
          <a:lstStyle/>
          <a:p>
            <a:r>
              <a:rPr lang="en-US" altLang="ja-JP"/>
              <a:t>Nov. 2024</a:t>
            </a:r>
            <a:endParaRPr lang="en-US" altLang="ja-JP" dirty="0"/>
          </a:p>
        </p:txBody>
      </p:sp>
      <p:sp>
        <p:nvSpPr>
          <p:cNvPr id="4" name="スライド番号プレースホルダー 3">
            <a:extLst>
              <a:ext uri="{FF2B5EF4-FFF2-40B4-BE49-F238E27FC236}">
                <a16:creationId xmlns:a16="http://schemas.microsoft.com/office/drawing/2014/main" id="{98C4EC90-8CA6-0424-8A85-1D023E29FBE1}"/>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3</a:t>
            </a:fld>
            <a:endParaRPr lang="en-US" altLang="ja-JP"/>
          </a:p>
        </p:txBody>
      </p:sp>
      <p:sp>
        <p:nvSpPr>
          <p:cNvPr id="5" name="フッター プレースホルダー 4">
            <a:extLst>
              <a:ext uri="{FF2B5EF4-FFF2-40B4-BE49-F238E27FC236}">
                <a16:creationId xmlns:a16="http://schemas.microsoft.com/office/drawing/2014/main" id="{302F7AE1-DFDA-182B-CE2D-A9E22EDEEB46}"/>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タイトル 1">
            <a:extLst>
              <a:ext uri="{FF2B5EF4-FFF2-40B4-BE49-F238E27FC236}">
                <a16:creationId xmlns:a16="http://schemas.microsoft.com/office/drawing/2014/main" id="{37497ED4-EFAE-5C7F-2396-81D33252E90F}"/>
              </a:ext>
            </a:extLst>
          </p:cNvPr>
          <p:cNvSpPr>
            <a:spLocks noGrp="1"/>
          </p:cNvSpPr>
          <p:nvPr>
            <p:ph type="title"/>
          </p:nvPr>
        </p:nvSpPr>
        <p:spPr>
          <a:xfrm>
            <a:off x="685800" y="685800"/>
            <a:ext cx="7772400" cy="1066800"/>
          </a:xfrm>
        </p:spPr>
        <p:txBody>
          <a:bodyPr/>
          <a:lstStyle/>
          <a:p>
            <a:r>
              <a:rPr kumimoji="1" lang="en-US" altLang="ja-JP" dirty="0"/>
              <a:t>Background</a:t>
            </a:r>
            <a:endParaRPr kumimoji="1" lang="ja-JP" altLang="en-US"/>
          </a:p>
        </p:txBody>
      </p:sp>
      <p:sp>
        <p:nvSpPr>
          <p:cNvPr id="7" name="コンテンツ プレースホルダー 2">
            <a:extLst>
              <a:ext uri="{FF2B5EF4-FFF2-40B4-BE49-F238E27FC236}">
                <a16:creationId xmlns:a16="http://schemas.microsoft.com/office/drawing/2014/main" id="{34FDB3A9-AF70-B5A7-C1CF-112B06864CEC}"/>
              </a:ext>
            </a:extLst>
          </p:cNvPr>
          <p:cNvSpPr txBox="1">
            <a:spLocks/>
          </p:cNvSpPr>
          <p:nvPr/>
        </p:nvSpPr>
        <p:spPr>
          <a:xfrm>
            <a:off x="685800" y="1981200"/>
            <a:ext cx="7772400" cy="4328120"/>
          </a:xfrm>
          <a:prstGeom prst="rect">
            <a:avLst/>
          </a:prstGeom>
        </p:spPr>
        <p:txBody>
          <a:bodyPr/>
          <a:lst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sz="1800" dirty="0">
                <a:latin typeface="Times New Roman" panose="02020603050405020304" pitchFamily="18" charset="0"/>
                <a:ea typeface="+mj-ea"/>
                <a:cs typeface="Times New Roman" panose="02020603050405020304" pitchFamily="18" charset="0"/>
              </a:rPr>
              <a:t>In the 802.15.4ad TG, the propagation channel and interference model for computer simulations have been discussed and summarized, but the evaluation items and simulation parameters have not been clarified.</a:t>
            </a:r>
          </a:p>
          <a:p>
            <a:r>
              <a:rPr lang="en-US" altLang="ja-JP" sz="1800" dirty="0">
                <a:latin typeface="Times New Roman" panose="02020603050405020304" pitchFamily="18" charset="0"/>
                <a:ea typeface="+mj-ea"/>
                <a:cs typeface="Times New Roman" panose="02020603050405020304" pitchFamily="18" charset="0"/>
              </a:rPr>
              <a:t>This contribution document clarifies parameters used for the computer simulations and items that should be evaluated by computer simulation by the proposer of the 802.15.4ad PHY</a:t>
            </a:r>
            <a:endParaRPr lang="en" altLang="ja-JP" sz="10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264245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FCBBA1-F398-D0E3-61AF-6FBF93EB0F8F}"/>
              </a:ext>
            </a:extLst>
          </p:cNvPr>
          <p:cNvSpPr>
            <a:spLocks noGrp="1"/>
          </p:cNvSpPr>
          <p:nvPr>
            <p:ph type="title"/>
          </p:nvPr>
        </p:nvSpPr>
        <p:spPr/>
        <p:txBody>
          <a:bodyPr/>
          <a:lstStyle/>
          <a:p>
            <a:r>
              <a:rPr kumimoji="1" lang="en-US" altLang="ja-JP" dirty="0"/>
              <a:t>Packet format and evaluation items</a:t>
            </a:r>
            <a:endParaRPr kumimoji="1" lang="ja-JP" altLang="en-US"/>
          </a:p>
        </p:txBody>
      </p:sp>
      <p:sp>
        <p:nvSpPr>
          <p:cNvPr id="3" name="コンテンツ プレースホルダー 2">
            <a:extLst>
              <a:ext uri="{FF2B5EF4-FFF2-40B4-BE49-F238E27FC236}">
                <a16:creationId xmlns:a16="http://schemas.microsoft.com/office/drawing/2014/main" id="{33F4A877-CA43-EADB-08E9-A2D5BA134FFA}"/>
              </a:ext>
            </a:extLst>
          </p:cNvPr>
          <p:cNvSpPr>
            <a:spLocks noGrp="1"/>
          </p:cNvSpPr>
          <p:nvPr>
            <p:ph idx="1"/>
          </p:nvPr>
        </p:nvSpPr>
        <p:spPr>
          <a:xfrm>
            <a:off x="685800" y="1752600"/>
            <a:ext cx="7772400" cy="4256112"/>
          </a:xfrm>
        </p:spPr>
        <p:txBody>
          <a:bodyPr/>
          <a:lstStyle/>
          <a:p>
            <a:r>
              <a:rPr kumimoji="1" lang="en-US" altLang="ja-JP" sz="2000" dirty="0">
                <a:latin typeface="Times New Roman" panose="02020603050405020304" pitchFamily="18" charset="0"/>
                <a:cs typeface="Times New Roman" panose="02020603050405020304" pitchFamily="18" charset="0"/>
              </a:rPr>
              <a:t>When proposing their own PHY, the proposers need to propose the packet format clearly.</a:t>
            </a:r>
          </a:p>
          <a:p>
            <a:r>
              <a:rPr kumimoji="1" lang="en" altLang="ja-JP" sz="2000" dirty="0">
                <a:latin typeface="Times New Roman" panose="02020603050405020304" pitchFamily="18" charset="0"/>
                <a:cs typeface="Times New Roman" panose="02020603050405020304" pitchFamily="18" charset="0"/>
              </a:rPr>
              <a:t>The proposer shall show the packet synchronization error rate (SER) and </a:t>
            </a:r>
            <a:r>
              <a:rPr lang="en" altLang="ja-JP" sz="2000" dirty="0">
                <a:latin typeface="Times New Roman" panose="02020603050405020304" pitchFamily="18" charset="0"/>
                <a:cs typeface="Times New Roman" panose="02020603050405020304" pitchFamily="18" charset="0"/>
              </a:rPr>
              <a:t>p</a:t>
            </a:r>
            <a:r>
              <a:rPr kumimoji="1" lang="en" altLang="ja-JP" sz="2000" dirty="0">
                <a:latin typeface="Times New Roman" panose="02020603050405020304" pitchFamily="18" charset="0"/>
                <a:cs typeface="Times New Roman" panose="02020603050405020304" pitchFamily="18" charset="0"/>
              </a:rPr>
              <a:t>acket error rate (PER) in an AWGN/multipath fading environments and interference environment defined by the technical guidance document for the proposed system using computer simulation.</a:t>
            </a:r>
          </a:p>
          <a:p>
            <a:r>
              <a:rPr lang="en" altLang="ja-JP" sz="2000" dirty="0">
                <a:latin typeface="Times New Roman" panose="02020603050405020304" pitchFamily="18" charset="0"/>
                <a:cs typeface="Times New Roman" panose="02020603050405020304" pitchFamily="18" charset="0"/>
              </a:rPr>
              <a:t>When performing computer simulations</a:t>
            </a:r>
            <a:r>
              <a:rPr lang="en" altLang="ja-JP" sz="2000" b="1" dirty="0">
                <a:solidFill>
                  <a:srgbClr val="C00000"/>
                </a:solidFill>
                <a:latin typeface="Times New Roman" panose="02020603050405020304" pitchFamily="18" charset="0"/>
                <a:cs typeface="Times New Roman" panose="02020603050405020304" pitchFamily="18" charset="0"/>
              </a:rPr>
              <a:t>, </a:t>
            </a:r>
            <a:r>
              <a:rPr lang="en" altLang="ja-JP" sz="2000" b="1" dirty="0">
                <a:solidFill>
                  <a:schemeClr val="accent2">
                    <a:lumMod val="50000"/>
                  </a:schemeClr>
                </a:solidFill>
                <a:latin typeface="Times New Roman" panose="02020603050405020304" pitchFamily="18" charset="0"/>
                <a:cs typeface="Times New Roman" panose="02020603050405020304" pitchFamily="18" charset="0"/>
              </a:rPr>
              <a:t>the packet length should be 250 bytes for transmission rates faster than the current 802.15.4-2020 SUN-defined transmission rate, and 64 and 20 bytes for slower transmission rates than 50 kbit/s.</a:t>
            </a:r>
          </a:p>
          <a:p>
            <a:r>
              <a:rPr kumimoji="1" lang="en" altLang="ja-JP" sz="2000" dirty="0">
                <a:latin typeface="Times New Roman" panose="02020603050405020304" pitchFamily="18" charset="0"/>
                <a:cs typeface="Times New Roman" panose="02020603050405020304" pitchFamily="18" charset="0"/>
              </a:rPr>
              <a:t>Following on the previous discussion on 802.15.4 SUN</a:t>
            </a:r>
            <a:r>
              <a:rPr lang="en-US" altLang="ja-JP" sz="2000" dirty="0">
                <a:latin typeface="Times New Roman" panose="02020603050405020304" pitchFamily="18" charset="0"/>
                <a:cs typeface="Times New Roman" panose="02020603050405020304" pitchFamily="18" charset="0"/>
              </a:rPr>
              <a:t> standardization group</a:t>
            </a:r>
            <a:r>
              <a:rPr kumimoji="1" lang="en" altLang="ja-JP" sz="2000" dirty="0">
                <a:latin typeface="Times New Roman" panose="02020603050405020304" pitchFamily="18" charset="0"/>
                <a:cs typeface="Times New Roman" panose="02020603050405020304" pitchFamily="18" charset="0"/>
              </a:rPr>
              <a:t>, </a:t>
            </a:r>
            <a:r>
              <a:rPr kumimoji="1" lang="en" altLang="ja-JP" sz="2000" b="1" dirty="0">
                <a:solidFill>
                  <a:srgbClr val="002060"/>
                </a:solidFill>
                <a:latin typeface="Times New Roman" panose="02020603050405020304" pitchFamily="18" charset="0"/>
                <a:cs typeface="Times New Roman" panose="02020603050405020304" pitchFamily="18" charset="0"/>
              </a:rPr>
              <a:t>the required PER should be 1% when transmitting 64 and 20 bytes </a:t>
            </a:r>
            <a:r>
              <a:rPr lang="en" altLang="ja-JP" sz="2000" b="1" dirty="0">
                <a:solidFill>
                  <a:srgbClr val="002060"/>
                </a:solidFill>
                <a:latin typeface="Times New Roman" panose="02020603050405020304" pitchFamily="18" charset="0"/>
                <a:cs typeface="Times New Roman" panose="02020603050405020304" pitchFamily="18" charset="0"/>
              </a:rPr>
              <a:t>for slower transmission rates than 50 kbit/s </a:t>
            </a:r>
            <a:r>
              <a:rPr kumimoji="1" lang="en" altLang="ja-JP" sz="2000" b="1" dirty="0">
                <a:solidFill>
                  <a:srgbClr val="002060"/>
                </a:solidFill>
                <a:latin typeface="Times New Roman" panose="02020603050405020304" pitchFamily="18" charset="0"/>
                <a:cs typeface="Times New Roman" panose="02020603050405020304" pitchFamily="18" charset="0"/>
              </a:rPr>
              <a:t> and 10% when transmitting 250 bytes for the rest of the transmission rates.</a:t>
            </a:r>
            <a:endParaRPr kumimoji="1" lang="ja-JP" altLang="en-US" sz="2000" b="1">
              <a:solidFill>
                <a:srgbClr val="002060"/>
              </a:solidFill>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1C0BFBBD-5A54-DC7C-4E5C-DD1442859072}"/>
              </a:ext>
            </a:extLst>
          </p:cNvPr>
          <p:cNvSpPr>
            <a:spLocks noGrp="1"/>
          </p:cNvSpPr>
          <p:nvPr>
            <p:ph type="dt" sz="half" idx="10"/>
          </p:nvPr>
        </p:nvSpPr>
        <p:spPr/>
        <p:txBody>
          <a:bodyPr/>
          <a:lstStyle/>
          <a:p>
            <a:r>
              <a:rPr lang="en-US" altLang="ja-JP"/>
              <a:t>Nov. 2024</a:t>
            </a:r>
            <a:endParaRPr lang="en-US" altLang="ja-JP" dirty="0"/>
          </a:p>
        </p:txBody>
      </p:sp>
      <p:sp>
        <p:nvSpPr>
          <p:cNvPr id="5" name="スライド番号プレースホルダー 4">
            <a:extLst>
              <a:ext uri="{FF2B5EF4-FFF2-40B4-BE49-F238E27FC236}">
                <a16:creationId xmlns:a16="http://schemas.microsoft.com/office/drawing/2014/main" id="{370A9728-0C61-C8C4-D8FA-CBB94A4F8C4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F1E08FAE-91AD-AD37-6CE6-D2FF8D869AF8}"/>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1620999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D3E0D7-390B-BB5F-7040-2D73767485DC}"/>
              </a:ext>
            </a:extLst>
          </p:cNvPr>
          <p:cNvSpPr>
            <a:spLocks noGrp="1"/>
          </p:cNvSpPr>
          <p:nvPr>
            <p:ph type="title"/>
          </p:nvPr>
        </p:nvSpPr>
        <p:spPr/>
        <p:txBody>
          <a:bodyPr/>
          <a:lstStyle/>
          <a:p>
            <a:r>
              <a:rPr kumimoji="1" lang="en-US" altLang="ja-JP" dirty="0"/>
              <a:t>Doppler Frequency</a:t>
            </a:r>
            <a:endParaRPr kumimoji="1" lang="ja-JP" altLang="en-US"/>
          </a:p>
        </p:txBody>
      </p:sp>
      <p:sp>
        <p:nvSpPr>
          <p:cNvPr id="3" name="コンテンツ プレースホルダー 2">
            <a:extLst>
              <a:ext uri="{FF2B5EF4-FFF2-40B4-BE49-F238E27FC236}">
                <a16:creationId xmlns:a16="http://schemas.microsoft.com/office/drawing/2014/main" id="{6A5F7345-013E-E89C-D915-D4AC3C63A418}"/>
              </a:ext>
            </a:extLst>
          </p:cNvPr>
          <p:cNvSpPr>
            <a:spLocks noGrp="1"/>
          </p:cNvSpPr>
          <p:nvPr>
            <p:ph idx="1"/>
          </p:nvPr>
        </p:nvSpPr>
        <p:spPr/>
        <p:txBody>
          <a:bodyPr/>
          <a:lstStyle/>
          <a:p>
            <a:r>
              <a:rPr kumimoji="1" lang="en" altLang="ja-JP" sz="2000" dirty="0">
                <a:latin typeface="Times New Roman" panose="02020603050405020304" pitchFamily="18" charset="0"/>
                <a:cs typeface="Times New Roman" panose="02020603050405020304" pitchFamily="18" charset="0"/>
              </a:rPr>
              <a:t>It is desirable to determine one Doppler frequency for the frequency </a:t>
            </a:r>
            <a:r>
              <a:rPr lang="en" altLang="ja-JP" sz="2000" dirty="0">
                <a:latin typeface="Times New Roman" panose="02020603050405020304" pitchFamily="18" charset="0"/>
                <a:cs typeface="Times New Roman" panose="02020603050405020304" pitchFamily="18" charset="0"/>
              </a:rPr>
              <a:t> of 500 MHz or more and </a:t>
            </a:r>
            <a:r>
              <a:rPr kumimoji="1" lang="en" altLang="ja-JP" sz="2000" dirty="0">
                <a:latin typeface="Times New Roman" panose="02020603050405020304" pitchFamily="18" charset="0"/>
                <a:cs typeface="Times New Roman" panose="02020603050405020304" pitchFamily="18" charset="0"/>
              </a:rPr>
              <a:t>below 500 MHz, respectively.</a:t>
            </a:r>
          </a:p>
          <a:p>
            <a:r>
              <a:rPr kumimoji="1" lang="en-US" altLang="ja-JP" sz="2000" dirty="0">
                <a:latin typeface="Times New Roman" panose="02020603050405020304" pitchFamily="18" charset="0"/>
                <a:cs typeface="Times New Roman" panose="02020603050405020304" pitchFamily="18" charset="0"/>
              </a:rPr>
              <a:t>The author</a:t>
            </a:r>
            <a:r>
              <a:rPr kumimoji="1" lang="en" altLang="ja-JP" sz="2000" dirty="0">
                <a:latin typeface="Times New Roman" panose="02020603050405020304" pitchFamily="18" charset="0"/>
                <a:cs typeface="Times New Roman" panose="02020603050405020304" pitchFamily="18" charset="0"/>
              </a:rPr>
              <a:t> proposes the 200MHz band as a representative of less than 500MHz, and the 900MHz band as a representative of 500MHz or more.</a:t>
            </a:r>
          </a:p>
          <a:p>
            <a:r>
              <a:rPr kumimoji="1" lang="en-US" altLang="ja-JP" sz="2000" dirty="0">
                <a:latin typeface="Times New Roman" panose="02020603050405020304" pitchFamily="18" charset="0"/>
                <a:cs typeface="Times New Roman" panose="02020603050405020304" pitchFamily="18" charset="0"/>
              </a:rPr>
              <a:t>The group is defining </a:t>
            </a:r>
            <a:r>
              <a:rPr kumimoji="1" lang="en" altLang="ja-JP" sz="2000" dirty="0">
                <a:latin typeface="Times New Roman" panose="02020603050405020304" pitchFamily="18" charset="0"/>
                <a:cs typeface="Times New Roman" panose="02020603050405020304" pitchFamily="18" charset="0"/>
              </a:rPr>
              <a:t>the speed of the radio at 3km/h in the technical guidance document.</a:t>
            </a:r>
          </a:p>
          <a:p>
            <a:r>
              <a:rPr kumimoji="1" lang="en" altLang="ja-JP" sz="2000" dirty="0">
                <a:latin typeface="Times New Roman" panose="02020603050405020304" pitchFamily="18" charset="0"/>
                <a:cs typeface="Times New Roman" panose="02020603050405020304" pitchFamily="18" charset="0"/>
              </a:rPr>
              <a:t>Using the above parameters, the author proposes that the Doppler frequency should be </a:t>
            </a:r>
            <a:r>
              <a:rPr kumimoji="1" lang="en" altLang="ja-JP" sz="2000" b="1" dirty="0">
                <a:solidFill>
                  <a:schemeClr val="accent2">
                    <a:lumMod val="50000"/>
                  </a:schemeClr>
                </a:solidFill>
                <a:latin typeface="Times New Roman" panose="02020603050405020304" pitchFamily="18" charset="0"/>
                <a:cs typeface="Times New Roman" panose="02020603050405020304" pitchFamily="18" charset="0"/>
              </a:rPr>
              <a:t>2.5 Hz for 500 MHz or more</a:t>
            </a:r>
            <a:r>
              <a:rPr kumimoji="1" lang="en" altLang="ja-JP" sz="2000" dirty="0">
                <a:latin typeface="Times New Roman" panose="02020603050405020304" pitchFamily="18" charset="0"/>
                <a:cs typeface="Times New Roman" panose="02020603050405020304" pitchFamily="18" charset="0"/>
              </a:rPr>
              <a:t>, and </a:t>
            </a:r>
            <a:r>
              <a:rPr kumimoji="1" lang="en" altLang="ja-JP" sz="2000" b="1" dirty="0">
                <a:solidFill>
                  <a:schemeClr val="accent2">
                    <a:lumMod val="50000"/>
                  </a:schemeClr>
                </a:solidFill>
                <a:latin typeface="Times New Roman" panose="02020603050405020304" pitchFamily="18" charset="0"/>
                <a:cs typeface="Times New Roman" panose="02020603050405020304" pitchFamily="18" charset="0"/>
              </a:rPr>
              <a:t>0.6 Hz for less than 500 </a:t>
            </a:r>
            <a:r>
              <a:rPr kumimoji="1" lang="en" altLang="ja-JP" sz="2000" b="1" dirty="0" err="1">
                <a:solidFill>
                  <a:schemeClr val="accent2">
                    <a:lumMod val="50000"/>
                  </a:schemeClr>
                </a:solidFill>
                <a:latin typeface="Times New Roman" panose="02020603050405020304" pitchFamily="18" charset="0"/>
                <a:cs typeface="Times New Roman" panose="02020603050405020304" pitchFamily="18" charset="0"/>
              </a:rPr>
              <a:t>MHz</a:t>
            </a:r>
            <a:r>
              <a:rPr kumimoji="1" lang="en" altLang="ja-JP" sz="2000" dirty="0" err="1">
                <a:latin typeface="Times New Roman" panose="02020603050405020304" pitchFamily="18" charset="0"/>
                <a:cs typeface="Times New Roman" panose="02020603050405020304" pitchFamily="18" charset="0"/>
              </a:rPr>
              <a:t>.</a:t>
            </a:r>
            <a:endParaRPr kumimoji="1" lang="en" altLang="ja-JP" sz="2000" dirty="0">
              <a:latin typeface="Times New Roman" panose="02020603050405020304" pitchFamily="18" charset="0"/>
              <a:cs typeface="Times New Roman" panose="02020603050405020304" pitchFamily="18" charset="0"/>
            </a:endParaRPr>
          </a:p>
          <a:p>
            <a:endParaRPr kumimoji="1" lang="ja-JP" altLang="en-US" sz="20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A08914FD-30E2-2919-AE11-47EEC344C295}"/>
              </a:ext>
            </a:extLst>
          </p:cNvPr>
          <p:cNvSpPr>
            <a:spLocks noGrp="1"/>
          </p:cNvSpPr>
          <p:nvPr>
            <p:ph type="dt" sz="half" idx="10"/>
          </p:nvPr>
        </p:nvSpPr>
        <p:spPr/>
        <p:txBody>
          <a:bodyPr/>
          <a:lstStyle/>
          <a:p>
            <a:r>
              <a:rPr lang="en-US" altLang="ja-JP"/>
              <a:t>Nov. 2024</a:t>
            </a:r>
            <a:endParaRPr lang="en-US" altLang="ja-JP" dirty="0"/>
          </a:p>
        </p:txBody>
      </p:sp>
      <p:sp>
        <p:nvSpPr>
          <p:cNvPr id="5" name="スライド番号プレースホルダー 4">
            <a:extLst>
              <a:ext uri="{FF2B5EF4-FFF2-40B4-BE49-F238E27FC236}">
                <a16:creationId xmlns:a16="http://schemas.microsoft.com/office/drawing/2014/main" id="{D2CB1BD3-DD69-7E37-9F2B-46C53125ABCA}"/>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5</a:t>
            </a:fld>
            <a:endParaRPr lang="en-US" altLang="ja-JP"/>
          </a:p>
        </p:txBody>
      </p:sp>
      <p:sp>
        <p:nvSpPr>
          <p:cNvPr id="6" name="フッター プレースホルダー 5">
            <a:extLst>
              <a:ext uri="{FF2B5EF4-FFF2-40B4-BE49-F238E27FC236}">
                <a16:creationId xmlns:a16="http://schemas.microsoft.com/office/drawing/2014/main" id="{6BF7D740-115C-D196-8DE6-1D2435CC657A}"/>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2599049152"/>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1721</TotalTime>
  <Words>651</Words>
  <Application>Microsoft Macintosh PowerPoint</Application>
  <PresentationFormat>画面に合わせる (4:3)</PresentationFormat>
  <Paragraphs>42</Paragraphs>
  <Slides>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ＭＳ Ｐゴシック</vt:lpstr>
      <vt:lpstr>Arial</vt:lpstr>
      <vt:lpstr>Times New Roman</vt:lpstr>
      <vt:lpstr>Office テーマ</vt:lpstr>
      <vt:lpstr>PowerPoint プレゼンテーション</vt:lpstr>
      <vt:lpstr>Items that should be evaluated by the proposers of the 802.15.4ad PHY</vt:lpstr>
      <vt:lpstr>Background</vt:lpstr>
      <vt:lpstr>Packet format and evaluation items</vt:lpstr>
      <vt:lpstr>Doppler Frequency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109</cp:revision>
  <cp:lastPrinted>2024-07-16T17:36:35Z</cp:lastPrinted>
  <dcterms:created xsi:type="dcterms:W3CDTF">2023-07-11T09:26:43Z</dcterms:created>
  <dcterms:modified xsi:type="dcterms:W3CDTF">2024-11-13T17:53:10Z</dcterms:modified>
  <cp:category/>
</cp:coreProperties>
</file>