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6"/>
  </p:notesMasterIdLst>
  <p:handoutMasterIdLst>
    <p:handoutMasterId r:id="rId7"/>
  </p:handoutMasterIdLst>
  <p:sldIdLst>
    <p:sldId id="256" r:id="rId2"/>
    <p:sldId id="2139118849" r:id="rId3"/>
    <p:sldId id="2139118827" r:id="rId4"/>
    <p:sldId id="2139118855" r:id="rId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D6D6"/>
    <a:srgbClr val="FF6600"/>
    <a:srgbClr val="0432FF"/>
    <a:srgbClr val="C2FFF0"/>
    <a:srgbClr val="EEF7CC"/>
    <a:srgbClr val="99FFCC"/>
    <a:srgbClr val="AAABC4"/>
    <a:srgbClr val="D6D6F5"/>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6" autoAdjust="0"/>
    <p:restoredTop sz="95285" autoAdjust="0"/>
  </p:normalViewPr>
  <p:slideViewPr>
    <p:cSldViewPr>
      <p:cViewPr varScale="1">
        <p:scale>
          <a:sx n="87" d="100"/>
          <a:sy n="87" d="100"/>
        </p:scale>
        <p:origin x="595" y="77"/>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dirty="0"/>
              <a:t>November 12</a:t>
            </a:r>
            <a:r>
              <a:rPr lang="en-US" altLang="en-US" baseline="30000" dirty="0"/>
              <a:t>th</a:t>
            </a:r>
            <a:r>
              <a:rPr lang="en-US" altLang="en-US" dirty="0"/>
              <a:t>,  2024</a:t>
            </a:r>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 </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4719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Non-interleaved NBA MMS</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November 12, 2024</a:t>
            </a:r>
            <a:endParaRPr lang="en-US" altLang="en-US" sz="1800" dirty="0"/>
          </a:p>
          <a:p>
            <a:pPr>
              <a:spcBef>
                <a:spcPts val="500"/>
              </a:spcBef>
            </a:pPr>
            <a:r>
              <a:rPr lang="en-US" altLang="en-US" sz="1800" b="1" dirty="0"/>
              <a:t>Source:</a:t>
            </a:r>
            <a:r>
              <a:rPr lang="en-US" altLang="en-US" sz="1800" dirty="0"/>
              <a:t> 	Riku Pirhonen (NXP) </a:t>
            </a:r>
          </a:p>
          <a:p>
            <a:pPr>
              <a:spcBef>
                <a:spcPts val="500"/>
              </a:spcBef>
            </a:pPr>
            <a:r>
              <a:rPr lang="en-US" altLang="en-US" sz="1800" b="1" dirty="0"/>
              <a:t>Abstract: </a:t>
            </a:r>
            <a:r>
              <a:rPr lang="en-US" altLang="en-US" sz="1800" dirty="0"/>
              <a:t>Current UWB Multi-millisecond (MMS) operation supports interleaved transmission of initiator and responder ranging packets. This proposals introduces minimal changes to allow also non-interleaved operation to support traditional SS-TWR and DS-TWR.   </a:t>
            </a:r>
          </a:p>
          <a:p>
            <a:pPr>
              <a:spcBef>
                <a:spcPts val="500"/>
              </a:spcBef>
              <a:spcAft>
                <a:spcPts val="600"/>
              </a:spcAft>
            </a:pPr>
            <a:r>
              <a:rPr lang="en-US" altLang="en-US" sz="1800" b="1" dirty="0"/>
              <a:t>Purpose:	</a:t>
            </a:r>
            <a:r>
              <a:rPr lang="en-US" altLang="en-US" sz="1800" dirty="0"/>
              <a:t> Propose non-interleaved option for MMS by introducing ExtendedRpDuration.</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DCN 15-24-0634-00-04ab</a:t>
            </a:r>
          </a:p>
        </p:txBody>
      </p:sp>
    </p:spTree>
    <p:extLst>
      <p:ext uri="{BB962C8B-B14F-4D97-AF65-F5344CB8AC3E}">
        <p14:creationId xmlns:p14="http://schemas.microsoft.com/office/powerpoint/2010/main" val="2234145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Non-Interleaved SS- and DS-TWR for NBA-MMS</a:t>
            </a:r>
          </a:p>
        </p:txBody>
      </p:sp>
      <p:grpSp>
        <p:nvGrpSpPr>
          <p:cNvPr id="7" name="Group 6">
            <a:extLst>
              <a:ext uri="{FF2B5EF4-FFF2-40B4-BE49-F238E27FC236}">
                <a16:creationId xmlns:a16="http://schemas.microsoft.com/office/drawing/2014/main" id="{5EF8FCA3-9BB0-B5DA-DFC6-198FC33D3160}"/>
              </a:ext>
            </a:extLst>
          </p:cNvPr>
          <p:cNvGrpSpPr/>
          <p:nvPr/>
        </p:nvGrpSpPr>
        <p:grpSpPr>
          <a:xfrm>
            <a:off x="9829800" y="3961006"/>
            <a:ext cx="2105467" cy="2287394"/>
            <a:chOff x="9829800" y="3961006"/>
            <a:chExt cx="2105467" cy="2287394"/>
          </a:xfrm>
        </p:grpSpPr>
        <p:sp>
          <p:nvSpPr>
            <p:cNvPr id="95" name="Rectangle 94">
              <a:extLst>
                <a:ext uri="{FF2B5EF4-FFF2-40B4-BE49-F238E27FC236}">
                  <a16:creationId xmlns:a16="http://schemas.microsoft.com/office/drawing/2014/main" id="{219D3044-3310-E03E-CD96-2E647E1D5F26}"/>
                </a:ext>
              </a:extLst>
            </p:cNvPr>
            <p:cNvSpPr/>
            <p:nvPr/>
          </p:nvSpPr>
          <p:spPr bwMode="auto">
            <a:xfrm>
              <a:off x="9829800" y="3961006"/>
              <a:ext cx="2105467" cy="2287394"/>
            </a:xfrm>
            <a:prstGeom prst="rect">
              <a:avLst/>
            </a:prstGeom>
            <a:solidFill>
              <a:srgbClr val="C2FF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82" name="Straight Arrow Connector 81">
              <a:extLst>
                <a:ext uri="{FF2B5EF4-FFF2-40B4-BE49-F238E27FC236}">
                  <a16:creationId xmlns:a16="http://schemas.microsoft.com/office/drawing/2014/main" id="{DD7ED57E-1543-266B-8742-581562D655DA}"/>
                </a:ext>
              </a:extLst>
            </p:cNvPr>
            <p:cNvCxnSpPr/>
            <p:nvPr/>
          </p:nvCxnSpPr>
          <p:spPr bwMode="auto">
            <a:xfrm>
              <a:off x="10035900" y="4302607"/>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TextBox 84">
              <a:extLst>
                <a:ext uri="{FF2B5EF4-FFF2-40B4-BE49-F238E27FC236}">
                  <a16:creationId xmlns:a16="http://schemas.microsoft.com/office/drawing/2014/main" id="{01E5AA62-CB17-FB9C-7B91-8A608C8FFF1E}"/>
                </a:ext>
              </a:extLst>
            </p:cNvPr>
            <p:cNvSpPr txBox="1"/>
            <p:nvPr/>
          </p:nvSpPr>
          <p:spPr>
            <a:xfrm>
              <a:off x="10672954" y="4122608"/>
              <a:ext cx="740908" cy="276999"/>
            </a:xfrm>
            <a:prstGeom prst="rect">
              <a:avLst/>
            </a:prstGeom>
            <a:noFill/>
          </p:spPr>
          <p:txBody>
            <a:bodyPr wrap="none" rtlCol="0">
              <a:spAutoFit/>
            </a:bodyPr>
            <a:lstStyle/>
            <a:p>
              <a:r>
                <a:rPr lang="fi-FI" dirty="0"/>
                <a:t>1 ms slot</a:t>
              </a:r>
              <a:endParaRPr lang="en-US" dirty="0"/>
            </a:p>
          </p:txBody>
        </p:sp>
        <p:sp>
          <p:nvSpPr>
            <p:cNvPr id="87" name="Rectangle 86">
              <a:extLst>
                <a:ext uri="{FF2B5EF4-FFF2-40B4-BE49-F238E27FC236}">
                  <a16:creationId xmlns:a16="http://schemas.microsoft.com/office/drawing/2014/main" id="{410930F9-733A-A40D-DA46-0E439E20D427}"/>
                </a:ext>
              </a:extLst>
            </p:cNvPr>
            <p:cNvSpPr/>
            <p:nvPr/>
          </p:nvSpPr>
          <p:spPr bwMode="auto">
            <a:xfrm>
              <a:off x="10134600" y="49976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88" name="TextBox 87">
              <a:extLst>
                <a:ext uri="{FF2B5EF4-FFF2-40B4-BE49-F238E27FC236}">
                  <a16:creationId xmlns:a16="http://schemas.microsoft.com/office/drawing/2014/main" id="{1A9A4E84-79AE-DF72-E43B-679B5AB1F701}"/>
                </a:ext>
              </a:extLst>
            </p:cNvPr>
            <p:cNvSpPr txBox="1"/>
            <p:nvPr/>
          </p:nvSpPr>
          <p:spPr>
            <a:xfrm>
              <a:off x="10668000" y="5150011"/>
              <a:ext cx="1136850" cy="276999"/>
            </a:xfrm>
            <a:prstGeom prst="rect">
              <a:avLst/>
            </a:prstGeom>
            <a:noFill/>
          </p:spPr>
          <p:txBody>
            <a:bodyPr wrap="none" rtlCol="0">
              <a:spAutoFit/>
            </a:bodyPr>
            <a:lstStyle/>
            <a:p>
              <a:r>
                <a:rPr lang="fi-FI" dirty="0"/>
                <a:t>UWB RSF/RIF</a:t>
              </a:r>
              <a:endParaRPr lang="en-US" dirty="0"/>
            </a:p>
          </p:txBody>
        </p:sp>
        <p:sp>
          <p:nvSpPr>
            <p:cNvPr id="89" name="Rectangle 88">
              <a:extLst>
                <a:ext uri="{FF2B5EF4-FFF2-40B4-BE49-F238E27FC236}">
                  <a16:creationId xmlns:a16="http://schemas.microsoft.com/office/drawing/2014/main" id="{291F09BC-F2F4-3A7C-6C10-4C518E7AD437}"/>
                </a:ext>
              </a:extLst>
            </p:cNvPr>
            <p:cNvSpPr/>
            <p:nvPr/>
          </p:nvSpPr>
          <p:spPr bwMode="auto">
            <a:xfrm>
              <a:off x="10142220" y="4712597"/>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4" name="TextBox 93">
              <a:extLst>
                <a:ext uri="{FF2B5EF4-FFF2-40B4-BE49-F238E27FC236}">
                  <a16:creationId xmlns:a16="http://schemas.microsoft.com/office/drawing/2014/main" id="{E9A578C7-3312-6AF2-EC2F-8944F2A4018D}"/>
                </a:ext>
              </a:extLst>
            </p:cNvPr>
            <p:cNvSpPr txBox="1"/>
            <p:nvPr/>
          </p:nvSpPr>
          <p:spPr>
            <a:xfrm>
              <a:off x="10668000" y="4599801"/>
              <a:ext cx="840295" cy="276999"/>
            </a:xfrm>
            <a:prstGeom prst="rect">
              <a:avLst/>
            </a:prstGeom>
            <a:noFill/>
          </p:spPr>
          <p:txBody>
            <a:bodyPr wrap="none" rtlCol="0">
              <a:spAutoFit/>
            </a:bodyPr>
            <a:lstStyle/>
            <a:p>
              <a:r>
                <a:rPr lang="fi-FI" dirty="0"/>
                <a:t>NB packet</a:t>
              </a:r>
              <a:endParaRPr lang="en-US" dirty="0"/>
            </a:p>
          </p:txBody>
        </p:sp>
      </p:grpSp>
      <p:sp>
        <p:nvSpPr>
          <p:cNvPr id="51" name="Text Placeholder 2">
            <a:extLst>
              <a:ext uri="{FF2B5EF4-FFF2-40B4-BE49-F238E27FC236}">
                <a16:creationId xmlns:a16="http://schemas.microsoft.com/office/drawing/2014/main" id="{3395F3FB-723A-6A0E-54B3-7E32CE2A3D7A}"/>
              </a:ext>
            </a:extLst>
          </p:cNvPr>
          <p:cNvSpPr>
            <a:spLocks noGrp="1"/>
          </p:cNvSpPr>
          <p:nvPr>
            <p:ph type="body" sz="quarter" idx="10"/>
          </p:nvPr>
        </p:nvSpPr>
        <p:spPr>
          <a:xfrm>
            <a:off x="533400" y="5267397"/>
            <a:ext cx="9199093" cy="843502"/>
          </a:xfrm>
        </p:spPr>
        <p:txBody>
          <a:bodyPr/>
          <a:lstStyle/>
          <a:p>
            <a:r>
              <a:rPr lang="en-US" sz="1800" dirty="0"/>
              <a:t>Initiator NB slots length is defined by </a:t>
            </a:r>
            <a:r>
              <a:rPr lang="en-US" sz="1800" i="1" dirty="0"/>
              <a:t>macMmsRcpPollNSlots</a:t>
            </a:r>
          </a:p>
          <a:p>
            <a:r>
              <a:rPr lang="en-US" sz="1800" dirty="0"/>
              <a:t>Responder NB slot length is defined be </a:t>
            </a:r>
            <a:r>
              <a:rPr lang="en-US" sz="1800" i="1" dirty="0"/>
              <a:t>macMmsRcpRespNSlots</a:t>
            </a:r>
          </a:p>
          <a:p>
            <a:r>
              <a:rPr lang="en-US" sz="1800" i="1" dirty="0"/>
              <a:t>ExtendedRpDuration</a:t>
            </a:r>
            <a:r>
              <a:rPr lang="en-US" sz="1800" dirty="0"/>
              <a:t> defines the number of UWB MMS packets</a:t>
            </a:r>
          </a:p>
          <a:p>
            <a:endParaRPr lang="en-US" sz="1800" dirty="0"/>
          </a:p>
          <a:p>
            <a:endParaRPr lang="en-US" sz="1800" dirty="0"/>
          </a:p>
          <a:p>
            <a:endParaRPr lang="en-US" sz="1800" dirty="0"/>
          </a:p>
        </p:txBody>
      </p:sp>
      <p:grpSp>
        <p:nvGrpSpPr>
          <p:cNvPr id="13" name="Group 12">
            <a:extLst>
              <a:ext uri="{FF2B5EF4-FFF2-40B4-BE49-F238E27FC236}">
                <a16:creationId xmlns:a16="http://schemas.microsoft.com/office/drawing/2014/main" id="{77CCBCBD-4B44-F8E9-DEF9-DF08B04300FA}"/>
              </a:ext>
            </a:extLst>
          </p:cNvPr>
          <p:cNvGrpSpPr/>
          <p:nvPr/>
        </p:nvGrpSpPr>
        <p:grpSpPr>
          <a:xfrm>
            <a:off x="290261" y="1313549"/>
            <a:ext cx="11359125" cy="3702346"/>
            <a:chOff x="256275" y="1399401"/>
            <a:chExt cx="11359125" cy="3702346"/>
          </a:xfrm>
        </p:grpSpPr>
        <p:cxnSp>
          <p:nvCxnSpPr>
            <p:cNvPr id="11" name="Straight Arrow Connector 10">
              <a:extLst>
                <a:ext uri="{FF2B5EF4-FFF2-40B4-BE49-F238E27FC236}">
                  <a16:creationId xmlns:a16="http://schemas.microsoft.com/office/drawing/2014/main" id="{3B0186DA-9B13-D0F5-C459-74537E879577}"/>
                </a:ext>
              </a:extLst>
            </p:cNvPr>
            <p:cNvCxnSpPr/>
            <p:nvPr/>
          </p:nvCxnSpPr>
          <p:spPr bwMode="auto">
            <a:xfrm>
              <a:off x="39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a:extLst>
                <a:ext uri="{FF2B5EF4-FFF2-40B4-BE49-F238E27FC236}">
                  <a16:creationId xmlns:a16="http://schemas.microsoft.com/office/drawing/2014/main" id="{8374F423-DD65-E7AA-268F-2A2D5F278C67}"/>
                </a:ext>
              </a:extLst>
            </p:cNvPr>
            <p:cNvCxnSpPr/>
            <p:nvPr/>
          </p:nvCxnSpPr>
          <p:spPr bwMode="auto">
            <a:xfrm>
              <a:off x="450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2D1EDEEB-B710-3E78-2F38-9E62192BC40C}"/>
                </a:ext>
              </a:extLst>
            </p:cNvPr>
            <p:cNvCxnSpPr/>
            <p:nvPr/>
          </p:nvCxnSpPr>
          <p:spPr bwMode="auto">
            <a:xfrm>
              <a:off x="504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348447F7-FB6D-238F-2EDE-E55CC2375F73}"/>
                </a:ext>
              </a:extLst>
            </p:cNvPr>
            <p:cNvCxnSpPr/>
            <p:nvPr/>
          </p:nvCxnSpPr>
          <p:spPr bwMode="auto">
            <a:xfrm>
              <a:off x="55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672D590E-113C-B4F0-D750-E9AE6CB3CC8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8027A5AD-E69C-D6B6-300D-31BD0A38A0B1}"/>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a:extLst>
                <a:ext uri="{FF2B5EF4-FFF2-40B4-BE49-F238E27FC236}">
                  <a16:creationId xmlns:a16="http://schemas.microsoft.com/office/drawing/2014/main" id="{78CD05EC-2B3F-CD9E-FCB0-19C8C9E7401B}"/>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Arrow Connector 4">
              <a:extLst>
                <a:ext uri="{FF2B5EF4-FFF2-40B4-BE49-F238E27FC236}">
                  <a16:creationId xmlns:a16="http://schemas.microsoft.com/office/drawing/2014/main" id="{C5A51835-47BC-C620-19EC-3BCCDE4A640F}"/>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a:extLst>
                <a:ext uri="{FF2B5EF4-FFF2-40B4-BE49-F238E27FC236}">
                  <a16:creationId xmlns:a16="http://schemas.microsoft.com/office/drawing/2014/main" id="{B7FEB85B-F84C-669B-4364-5FC5F77A2AB3}"/>
                </a:ext>
              </a:extLst>
            </p:cNvPr>
            <p:cNvCxnSpPr/>
            <p:nvPr/>
          </p:nvCxnSpPr>
          <p:spPr bwMode="auto">
            <a:xfrm>
              <a:off x="12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a:extLst>
                <a:ext uri="{FF2B5EF4-FFF2-40B4-BE49-F238E27FC236}">
                  <a16:creationId xmlns:a16="http://schemas.microsoft.com/office/drawing/2014/main" id="{5D001197-929E-D025-375E-7FD8F01659B8}"/>
                </a:ext>
              </a:extLst>
            </p:cNvPr>
            <p:cNvSpPr/>
            <p:nvPr/>
          </p:nvSpPr>
          <p:spPr bwMode="auto">
            <a:xfrm>
              <a:off x="719999" y="350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6" name="Rectangle 35">
              <a:extLst>
                <a:ext uri="{FF2B5EF4-FFF2-40B4-BE49-F238E27FC236}">
                  <a16:creationId xmlns:a16="http://schemas.microsoft.com/office/drawing/2014/main" id="{F2705CD9-74FF-9AB3-5D52-C72A1F369A4F}"/>
                </a:ext>
              </a:extLst>
            </p:cNvPr>
            <p:cNvSpPr/>
            <p:nvPr/>
          </p:nvSpPr>
          <p:spPr bwMode="auto">
            <a:xfrm>
              <a:off x="126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38" name="Group 37">
              <a:extLst>
                <a:ext uri="{FF2B5EF4-FFF2-40B4-BE49-F238E27FC236}">
                  <a16:creationId xmlns:a16="http://schemas.microsoft.com/office/drawing/2014/main" id="{3900710B-C3A5-2708-B08A-8EFA103F0BD9}"/>
                </a:ext>
              </a:extLst>
            </p:cNvPr>
            <p:cNvGrpSpPr/>
            <p:nvPr/>
          </p:nvGrpSpPr>
          <p:grpSpPr>
            <a:xfrm>
              <a:off x="1800000" y="3240000"/>
              <a:ext cx="1080000" cy="360000"/>
              <a:chOff x="720000" y="3240000"/>
              <a:chExt cx="2160000" cy="360000"/>
            </a:xfrm>
          </p:grpSpPr>
          <p:cxnSp>
            <p:nvCxnSpPr>
              <p:cNvPr id="39" name="Straight Arrow Connector 38">
                <a:extLst>
                  <a:ext uri="{FF2B5EF4-FFF2-40B4-BE49-F238E27FC236}">
                    <a16:creationId xmlns:a16="http://schemas.microsoft.com/office/drawing/2014/main" id="{9CA1E7FA-D2EA-3338-8632-3C088B0068A2}"/>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a:extLst>
                  <a:ext uri="{FF2B5EF4-FFF2-40B4-BE49-F238E27FC236}">
                    <a16:creationId xmlns:a16="http://schemas.microsoft.com/office/drawing/2014/main" id="{150569A5-92F7-970B-9C52-4D0544846EE2}"/>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Rectangle 40">
                <a:extLst>
                  <a:ext uri="{FF2B5EF4-FFF2-40B4-BE49-F238E27FC236}">
                    <a16:creationId xmlns:a16="http://schemas.microsoft.com/office/drawing/2014/main" id="{F78C18C3-918E-14A9-4828-D33E18690A0A}"/>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Rectangle 41">
                <a:extLst>
                  <a:ext uri="{FF2B5EF4-FFF2-40B4-BE49-F238E27FC236}">
                    <a16:creationId xmlns:a16="http://schemas.microsoft.com/office/drawing/2014/main" id="{DCF70752-1D22-CEB8-7759-F8F3A1EC8700}"/>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44" name="Straight Arrow Connector 43">
              <a:extLst>
                <a:ext uri="{FF2B5EF4-FFF2-40B4-BE49-F238E27FC236}">
                  <a16:creationId xmlns:a16="http://schemas.microsoft.com/office/drawing/2014/main" id="{F6B4F316-BB61-E345-0A2D-A1DB61BF8C9E}"/>
                </a:ext>
              </a:extLst>
            </p:cNvPr>
            <p:cNvCxnSpPr/>
            <p:nvPr/>
          </p:nvCxnSpPr>
          <p:spPr bwMode="auto">
            <a:xfrm>
              <a:off x="28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82B04702-E3D3-71D2-0779-077611998548}"/>
                </a:ext>
              </a:extLst>
            </p:cNvPr>
            <p:cNvSpPr/>
            <p:nvPr/>
          </p:nvSpPr>
          <p:spPr bwMode="auto">
            <a:xfrm>
              <a:off x="288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1" name="Straight Arrow Connector 20">
              <a:extLst>
                <a:ext uri="{FF2B5EF4-FFF2-40B4-BE49-F238E27FC236}">
                  <a16:creationId xmlns:a16="http://schemas.microsoft.com/office/drawing/2014/main" id="{C4072169-F7B1-01C0-74C6-3EC8C1758331}"/>
                </a:ext>
              </a:extLst>
            </p:cNvPr>
            <p:cNvCxnSpPr/>
            <p:nvPr/>
          </p:nvCxnSpPr>
          <p:spPr bwMode="auto">
            <a:xfrm>
              <a:off x="7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a:extLst>
                <a:ext uri="{FF2B5EF4-FFF2-40B4-BE49-F238E27FC236}">
                  <a16:creationId xmlns:a16="http://schemas.microsoft.com/office/drawing/2014/main" id="{297FB030-8662-DBA2-1316-22483374E5C0}"/>
                </a:ext>
              </a:extLst>
            </p:cNvPr>
            <p:cNvCxnSpPr/>
            <p:nvPr/>
          </p:nvCxnSpPr>
          <p:spPr bwMode="auto">
            <a:xfrm>
              <a:off x="12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64477DDF-6948-2D35-1E4B-3B7CFE014EF7}"/>
                </a:ext>
              </a:extLst>
            </p:cNvPr>
            <p:cNvCxnSpPr/>
            <p:nvPr/>
          </p:nvCxnSpPr>
          <p:spPr bwMode="auto">
            <a:xfrm>
              <a:off x="18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75D97491-3851-4930-B4A2-F991E9B2995E}"/>
                </a:ext>
              </a:extLst>
            </p:cNvPr>
            <p:cNvCxnSpPr/>
            <p:nvPr/>
          </p:nvCxnSpPr>
          <p:spPr bwMode="auto">
            <a:xfrm>
              <a:off x="23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4D6789AB-7739-2DDB-1473-E3BD7559057D}"/>
                </a:ext>
              </a:extLst>
            </p:cNvPr>
            <p:cNvCxnSpPr/>
            <p:nvPr/>
          </p:nvCxnSpPr>
          <p:spPr bwMode="auto">
            <a:xfrm>
              <a:off x="28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B0014F3-47AE-E9F7-5F68-D1F4CCFECF01}"/>
                </a:ext>
              </a:extLst>
            </p:cNvPr>
            <p:cNvCxnSpPr/>
            <p:nvPr/>
          </p:nvCxnSpPr>
          <p:spPr bwMode="auto">
            <a:xfrm>
              <a:off x="34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98557806-1052-6C9E-6CB1-BE77AB4D8F06}"/>
                </a:ext>
              </a:extLst>
            </p:cNvPr>
            <p:cNvCxnSpPr/>
            <p:nvPr/>
          </p:nvCxnSpPr>
          <p:spPr bwMode="auto">
            <a:xfrm>
              <a:off x="39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tangle 61">
              <a:extLst>
                <a:ext uri="{FF2B5EF4-FFF2-40B4-BE49-F238E27FC236}">
                  <a16:creationId xmlns:a16="http://schemas.microsoft.com/office/drawing/2014/main" id="{B7650278-A627-F014-AB7B-84FDDF7A57D2}"/>
                </a:ext>
              </a:extLst>
            </p:cNvPr>
            <p:cNvSpPr/>
            <p:nvPr/>
          </p:nvSpPr>
          <p:spPr bwMode="auto">
            <a:xfrm>
              <a:off x="3419999" y="458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63" name="Rectangle 62">
              <a:extLst>
                <a:ext uri="{FF2B5EF4-FFF2-40B4-BE49-F238E27FC236}">
                  <a16:creationId xmlns:a16="http://schemas.microsoft.com/office/drawing/2014/main" id="{BEB8A191-E34C-89BB-EC29-CE40DF96AC27}"/>
                </a:ext>
              </a:extLst>
            </p:cNvPr>
            <p:cNvSpPr/>
            <p:nvPr/>
          </p:nvSpPr>
          <p:spPr bwMode="auto">
            <a:xfrm>
              <a:off x="396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56" name="Straight Arrow Connector 55">
              <a:extLst>
                <a:ext uri="{FF2B5EF4-FFF2-40B4-BE49-F238E27FC236}">
                  <a16:creationId xmlns:a16="http://schemas.microsoft.com/office/drawing/2014/main" id="{98B7D0A2-B20C-FA03-81BF-347CBCD28D8B}"/>
                </a:ext>
              </a:extLst>
            </p:cNvPr>
            <p:cNvCxnSpPr/>
            <p:nvPr/>
          </p:nvCxnSpPr>
          <p:spPr bwMode="auto">
            <a:xfrm>
              <a:off x="45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32A7BE7F-A23B-ED21-5BEE-00246FBDCBF0}"/>
                </a:ext>
              </a:extLst>
            </p:cNvPr>
            <p:cNvCxnSpPr/>
            <p:nvPr/>
          </p:nvCxnSpPr>
          <p:spPr bwMode="auto">
            <a:xfrm>
              <a:off x="50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a:extLst>
                <a:ext uri="{FF2B5EF4-FFF2-40B4-BE49-F238E27FC236}">
                  <a16:creationId xmlns:a16="http://schemas.microsoft.com/office/drawing/2014/main" id="{11AE106A-6888-A489-B70A-C2EDF298FA18}"/>
                </a:ext>
              </a:extLst>
            </p:cNvPr>
            <p:cNvSpPr/>
            <p:nvPr/>
          </p:nvSpPr>
          <p:spPr bwMode="auto">
            <a:xfrm>
              <a:off x="450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9" name="Rectangle 58">
              <a:extLst>
                <a:ext uri="{FF2B5EF4-FFF2-40B4-BE49-F238E27FC236}">
                  <a16:creationId xmlns:a16="http://schemas.microsoft.com/office/drawing/2014/main" id="{DE90B0D5-4464-60D1-CD7C-D217D150DDFE}"/>
                </a:ext>
              </a:extLst>
            </p:cNvPr>
            <p:cNvSpPr/>
            <p:nvPr/>
          </p:nvSpPr>
          <p:spPr bwMode="auto">
            <a:xfrm>
              <a:off x="504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53" name="Straight Arrow Connector 52">
              <a:extLst>
                <a:ext uri="{FF2B5EF4-FFF2-40B4-BE49-F238E27FC236}">
                  <a16:creationId xmlns:a16="http://schemas.microsoft.com/office/drawing/2014/main" id="{FDC3CCC8-831E-22BF-1C2E-83CCB29CDCCA}"/>
                </a:ext>
              </a:extLst>
            </p:cNvPr>
            <p:cNvCxnSpPr/>
            <p:nvPr/>
          </p:nvCxnSpPr>
          <p:spPr bwMode="auto">
            <a:xfrm>
              <a:off x="55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tangle 53">
              <a:extLst>
                <a:ext uri="{FF2B5EF4-FFF2-40B4-BE49-F238E27FC236}">
                  <a16:creationId xmlns:a16="http://schemas.microsoft.com/office/drawing/2014/main" id="{538FD026-91D5-1984-F899-DD8298760731}"/>
                </a:ext>
              </a:extLst>
            </p:cNvPr>
            <p:cNvSpPr/>
            <p:nvPr/>
          </p:nvSpPr>
          <p:spPr bwMode="auto">
            <a:xfrm>
              <a:off x="558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6" name="Straight Arrow Connector 25">
              <a:extLst>
                <a:ext uri="{FF2B5EF4-FFF2-40B4-BE49-F238E27FC236}">
                  <a16:creationId xmlns:a16="http://schemas.microsoft.com/office/drawing/2014/main" id="{A40B642B-CADC-4365-AD43-6066AA3FEBE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EAB6F342-34D7-101B-A2B0-8D55CBAF90CB}"/>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a:extLst>
                <a:ext uri="{FF2B5EF4-FFF2-40B4-BE49-F238E27FC236}">
                  <a16:creationId xmlns:a16="http://schemas.microsoft.com/office/drawing/2014/main" id="{12C74EC4-E474-A1A6-5C6F-CB62E1629C4E}"/>
                </a:ext>
              </a:extLst>
            </p:cNvPr>
            <p:cNvSpPr/>
            <p:nvPr/>
          </p:nvSpPr>
          <p:spPr bwMode="auto">
            <a:xfrm>
              <a:off x="6119999" y="350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Rectangle 31">
              <a:extLst>
                <a:ext uri="{FF2B5EF4-FFF2-40B4-BE49-F238E27FC236}">
                  <a16:creationId xmlns:a16="http://schemas.microsoft.com/office/drawing/2014/main" id="{50A07E25-CBA5-0896-DF2C-0C8B6DCEDF8D}"/>
                </a:ext>
              </a:extLst>
            </p:cNvPr>
            <p:cNvSpPr/>
            <p:nvPr/>
          </p:nvSpPr>
          <p:spPr bwMode="auto">
            <a:xfrm>
              <a:off x="666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8" name="Group 7">
              <a:extLst>
                <a:ext uri="{FF2B5EF4-FFF2-40B4-BE49-F238E27FC236}">
                  <a16:creationId xmlns:a16="http://schemas.microsoft.com/office/drawing/2014/main" id="{990938D1-F527-A287-F22E-128EF6A2263F}"/>
                </a:ext>
              </a:extLst>
            </p:cNvPr>
            <p:cNvGrpSpPr/>
            <p:nvPr/>
          </p:nvGrpSpPr>
          <p:grpSpPr>
            <a:xfrm>
              <a:off x="7200000" y="3240000"/>
              <a:ext cx="1080000" cy="360000"/>
              <a:chOff x="720000" y="3240000"/>
              <a:chExt cx="2160000" cy="360000"/>
            </a:xfrm>
          </p:grpSpPr>
          <p:cxnSp>
            <p:nvCxnSpPr>
              <p:cNvPr id="14" name="Straight Arrow Connector 13">
                <a:extLst>
                  <a:ext uri="{FF2B5EF4-FFF2-40B4-BE49-F238E27FC236}">
                    <a16:creationId xmlns:a16="http://schemas.microsoft.com/office/drawing/2014/main" id="{6ABA769A-FF1C-AB74-C0D8-6733875CEB80}"/>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CF9424AD-BA69-8890-EC85-F385BACD499F}"/>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a:extLst>
                  <a:ext uri="{FF2B5EF4-FFF2-40B4-BE49-F238E27FC236}">
                    <a16:creationId xmlns:a16="http://schemas.microsoft.com/office/drawing/2014/main" id="{F1F4A950-68EF-8394-B015-5EAB4AC63040}"/>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5" name="Rectangle 24">
                <a:extLst>
                  <a:ext uri="{FF2B5EF4-FFF2-40B4-BE49-F238E27FC236}">
                    <a16:creationId xmlns:a16="http://schemas.microsoft.com/office/drawing/2014/main" id="{9C453220-054D-A740-CEF2-EF1FB37D2C06}"/>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9" name="Straight Arrow Connector 8">
              <a:extLst>
                <a:ext uri="{FF2B5EF4-FFF2-40B4-BE49-F238E27FC236}">
                  <a16:creationId xmlns:a16="http://schemas.microsoft.com/office/drawing/2014/main" id="{430BB52C-7751-43E0-D779-8A7C1C44CE3E}"/>
                </a:ext>
              </a:extLst>
            </p:cNvPr>
            <p:cNvCxnSpPr/>
            <p:nvPr/>
          </p:nvCxnSpPr>
          <p:spPr bwMode="auto">
            <a:xfrm>
              <a:off x="82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a:extLst>
                <a:ext uri="{FF2B5EF4-FFF2-40B4-BE49-F238E27FC236}">
                  <a16:creationId xmlns:a16="http://schemas.microsoft.com/office/drawing/2014/main" id="{3B69BEBC-4260-39B9-6EBF-02F6B05DD36F}"/>
                </a:ext>
              </a:extLst>
            </p:cNvPr>
            <p:cNvSpPr/>
            <p:nvPr/>
          </p:nvSpPr>
          <p:spPr bwMode="auto">
            <a:xfrm>
              <a:off x="828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3" name="Right Brace 32">
              <a:extLst>
                <a:ext uri="{FF2B5EF4-FFF2-40B4-BE49-F238E27FC236}">
                  <a16:creationId xmlns:a16="http://schemas.microsoft.com/office/drawing/2014/main" id="{1ED16508-411B-69F3-1335-D4CB22AD80EF}"/>
                </a:ext>
              </a:extLst>
            </p:cNvPr>
            <p:cNvSpPr/>
            <p:nvPr/>
          </p:nvSpPr>
          <p:spPr bwMode="auto">
            <a:xfrm rot="16200000">
              <a:off x="2259000" y="1980000"/>
              <a:ext cx="180000" cy="216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4CAE2225-9CB1-B5E4-28D2-01267A0F7361}"/>
                </a:ext>
              </a:extLst>
            </p:cNvPr>
            <p:cNvSpPr txBox="1"/>
            <p:nvPr/>
          </p:nvSpPr>
          <p:spPr>
            <a:xfrm>
              <a:off x="1905000" y="2672600"/>
              <a:ext cx="912429" cy="276999"/>
            </a:xfrm>
            <a:prstGeom prst="rect">
              <a:avLst/>
            </a:prstGeom>
            <a:noFill/>
          </p:spPr>
          <p:txBody>
            <a:bodyPr wrap="none" rtlCol="0">
              <a:spAutoFit/>
            </a:bodyPr>
            <a:lstStyle/>
            <a:p>
              <a:r>
                <a:rPr lang="fi-FI" dirty="0"/>
                <a:t>RpDuration</a:t>
              </a:r>
              <a:endParaRPr lang="en-US" dirty="0"/>
            </a:p>
          </p:txBody>
        </p:sp>
        <p:sp>
          <p:nvSpPr>
            <p:cNvPr id="47" name="TextBox 46">
              <a:extLst>
                <a:ext uri="{FF2B5EF4-FFF2-40B4-BE49-F238E27FC236}">
                  <a16:creationId xmlns:a16="http://schemas.microsoft.com/office/drawing/2014/main" id="{0D012EBC-3F2F-8897-9A92-9233D4A9ED71}"/>
                </a:ext>
              </a:extLst>
            </p:cNvPr>
            <p:cNvSpPr txBox="1"/>
            <p:nvPr/>
          </p:nvSpPr>
          <p:spPr>
            <a:xfrm>
              <a:off x="3200138" y="2057400"/>
              <a:ext cx="1143262" cy="276999"/>
            </a:xfrm>
            <a:prstGeom prst="rect">
              <a:avLst/>
            </a:prstGeom>
            <a:noFill/>
          </p:spPr>
          <p:txBody>
            <a:bodyPr wrap="none" rtlCol="0">
              <a:spAutoFit/>
            </a:bodyPr>
            <a:lstStyle/>
            <a:p>
              <a:r>
                <a:rPr lang="fi-FI" dirty="0">
                  <a:solidFill>
                    <a:srgbClr val="0432FF"/>
                  </a:solidFill>
                </a:rPr>
                <a:t>2 x RpDuration</a:t>
              </a:r>
              <a:endParaRPr lang="en-US" dirty="0">
                <a:solidFill>
                  <a:srgbClr val="0432FF"/>
                </a:solidFill>
              </a:endParaRPr>
            </a:p>
          </p:txBody>
        </p:sp>
        <p:sp>
          <p:nvSpPr>
            <p:cNvPr id="65" name="TextBox 64">
              <a:extLst>
                <a:ext uri="{FF2B5EF4-FFF2-40B4-BE49-F238E27FC236}">
                  <a16:creationId xmlns:a16="http://schemas.microsoft.com/office/drawing/2014/main" id="{31AF1BB1-BEA5-4908-2B35-E00653CC18B4}"/>
                </a:ext>
              </a:extLst>
            </p:cNvPr>
            <p:cNvSpPr txBox="1"/>
            <p:nvPr/>
          </p:nvSpPr>
          <p:spPr>
            <a:xfrm>
              <a:off x="4419600" y="1399401"/>
              <a:ext cx="1143262" cy="276999"/>
            </a:xfrm>
            <a:prstGeom prst="rect">
              <a:avLst/>
            </a:prstGeom>
            <a:noFill/>
          </p:spPr>
          <p:txBody>
            <a:bodyPr wrap="none" rtlCol="0">
              <a:spAutoFit/>
            </a:bodyPr>
            <a:lstStyle/>
            <a:p>
              <a:r>
                <a:rPr lang="fi-FI" dirty="0">
                  <a:solidFill>
                    <a:srgbClr val="7030A0"/>
                  </a:solidFill>
                </a:rPr>
                <a:t>3 x RpDuration</a:t>
              </a:r>
              <a:endParaRPr lang="en-US" dirty="0">
                <a:solidFill>
                  <a:srgbClr val="7030A0"/>
                </a:solidFill>
              </a:endParaRPr>
            </a:p>
          </p:txBody>
        </p:sp>
        <p:sp>
          <p:nvSpPr>
            <p:cNvPr id="67" name="Right Brace 66">
              <a:extLst>
                <a:ext uri="{FF2B5EF4-FFF2-40B4-BE49-F238E27FC236}">
                  <a16:creationId xmlns:a16="http://schemas.microsoft.com/office/drawing/2014/main" id="{D99F601F-237F-4AC2-F5F9-E92EB0D21AF4}"/>
                </a:ext>
              </a:extLst>
            </p:cNvPr>
            <p:cNvSpPr/>
            <p:nvPr/>
          </p:nvSpPr>
          <p:spPr bwMode="auto">
            <a:xfrm rot="16200000">
              <a:off x="10175400" y="4926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8" name="TextBox 67">
              <a:extLst>
                <a:ext uri="{FF2B5EF4-FFF2-40B4-BE49-F238E27FC236}">
                  <a16:creationId xmlns:a16="http://schemas.microsoft.com/office/drawing/2014/main" id="{6515AE0C-36F6-A293-764F-D4DA5E28C028}"/>
                </a:ext>
              </a:extLst>
            </p:cNvPr>
            <p:cNvSpPr txBox="1"/>
            <p:nvPr/>
          </p:nvSpPr>
          <p:spPr>
            <a:xfrm>
              <a:off x="9666776" y="1455200"/>
              <a:ext cx="1032655" cy="276999"/>
            </a:xfrm>
            <a:prstGeom prst="rect">
              <a:avLst/>
            </a:prstGeom>
            <a:noFill/>
          </p:spPr>
          <p:txBody>
            <a:bodyPr wrap="none" rtlCol="0">
              <a:spAutoFit/>
            </a:bodyPr>
            <a:lstStyle/>
            <a:p>
              <a:r>
                <a:rPr lang="fi-FI" dirty="0"/>
                <a:t>Report phase </a:t>
              </a:r>
              <a:endParaRPr lang="en-US" dirty="0"/>
            </a:p>
          </p:txBody>
        </p:sp>
        <p:sp>
          <p:nvSpPr>
            <p:cNvPr id="3" name="TextBox 2">
              <a:extLst>
                <a:ext uri="{FF2B5EF4-FFF2-40B4-BE49-F238E27FC236}">
                  <a16:creationId xmlns:a16="http://schemas.microsoft.com/office/drawing/2014/main" id="{B57DF49A-A78F-592C-3499-961B68D178B7}"/>
                </a:ext>
              </a:extLst>
            </p:cNvPr>
            <p:cNvSpPr txBox="1"/>
            <p:nvPr/>
          </p:nvSpPr>
          <p:spPr>
            <a:xfrm rot="16200000">
              <a:off x="53633" y="3461497"/>
              <a:ext cx="683200" cy="276999"/>
            </a:xfrm>
            <a:prstGeom prst="rect">
              <a:avLst/>
            </a:prstGeom>
            <a:noFill/>
          </p:spPr>
          <p:txBody>
            <a:bodyPr wrap="none" rtlCol="0">
              <a:spAutoFit/>
            </a:bodyPr>
            <a:lstStyle/>
            <a:p>
              <a:r>
                <a:rPr lang="fi-FI" dirty="0"/>
                <a:t>Initiator</a:t>
              </a:r>
              <a:endParaRPr lang="en-US" dirty="0"/>
            </a:p>
          </p:txBody>
        </p:sp>
        <p:sp>
          <p:nvSpPr>
            <p:cNvPr id="29" name="TextBox 28">
              <a:extLst>
                <a:ext uri="{FF2B5EF4-FFF2-40B4-BE49-F238E27FC236}">
                  <a16:creationId xmlns:a16="http://schemas.microsoft.com/office/drawing/2014/main" id="{A5C6FE71-4BE7-D77E-A73E-432213270F46}"/>
                </a:ext>
              </a:extLst>
            </p:cNvPr>
            <p:cNvSpPr txBox="1"/>
            <p:nvPr/>
          </p:nvSpPr>
          <p:spPr>
            <a:xfrm rot="16200000">
              <a:off x="-26976" y="4541497"/>
              <a:ext cx="843501" cy="276999"/>
            </a:xfrm>
            <a:prstGeom prst="rect">
              <a:avLst/>
            </a:prstGeom>
            <a:noFill/>
          </p:spPr>
          <p:txBody>
            <a:bodyPr wrap="none" rtlCol="0">
              <a:spAutoFit/>
            </a:bodyPr>
            <a:lstStyle/>
            <a:p>
              <a:r>
                <a:rPr lang="fi-FI" dirty="0"/>
                <a:t>Responder</a:t>
              </a:r>
              <a:endParaRPr lang="en-US" dirty="0"/>
            </a:p>
          </p:txBody>
        </p:sp>
        <p:sp>
          <p:nvSpPr>
            <p:cNvPr id="30" name="Right Brace 29">
              <a:extLst>
                <a:ext uri="{FF2B5EF4-FFF2-40B4-BE49-F238E27FC236}">
                  <a16:creationId xmlns:a16="http://schemas.microsoft.com/office/drawing/2014/main" id="{180608E2-82F3-2D45-137F-535C3305C31D}"/>
                </a:ext>
              </a:extLst>
            </p:cNvPr>
            <p:cNvSpPr/>
            <p:nvPr/>
          </p:nvSpPr>
          <p:spPr bwMode="auto">
            <a:xfrm rot="16200000">
              <a:off x="2259000" y="1372201"/>
              <a:ext cx="180000" cy="2160000"/>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9" name="Right Brace 68">
              <a:extLst>
                <a:ext uri="{FF2B5EF4-FFF2-40B4-BE49-F238E27FC236}">
                  <a16:creationId xmlns:a16="http://schemas.microsoft.com/office/drawing/2014/main" id="{958D3EF3-C375-BCBA-DC25-B2D5EE63F62E}"/>
                </a:ext>
              </a:extLst>
            </p:cNvPr>
            <p:cNvSpPr/>
            <p:nvPr/>
          </p:nvSpPr>
          <p:spPr bwMode="auto">
            <a:xfrm rot="16200000">
              <a:off x="4926000" y="1372201"/>
              <a:ext cx="180000" cy="2160000"/>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0" name="Right Brace 69">
              <a:extLst>
                <a:ext uri="{FF2B5EF4-FFF2-40B4-BE49-F238E27FC236}">
                  <a16:creationId xmlns:a16="http://schemas.microsoft.com/office/drawing/2014/main" id="{78F4D3CF-5F00-628B-8C3D-4C79A70E8D97}"/>
                </a:ext>
              </a:extLst>
            </p:cNvPr>
            <p:cNvSpPr/>
            <p:nvPr/>
          </p:nvSpPr>
          <p:spPr bwMode="auto">
            <a:xfrm rot="16200000">
              <a:off x="2285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1" name="Right Brace 70">
              <a:extLst>
                <a:ext uri="{FF2B5EF4-FFF2-40B4-BE49-F238E27FC236}">
                  <a16:creationId xmlns:a16="http://schemas.microsoft.com/office/drawing/2014/main" id="{28114A3D-DF98-5917-DA60-746FC5781A30}"/>
                </a:ext>
              </a:extLst>
            </p:cNvPr>
            <p:cNvSpPr/>
            <p:nvPr/>
          </p:nvSpPr>
          <p:spPr bwMode="auto">
            <a:xfrm rot="16200000">
              <a:off x="4952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3" name="Right Brace 72">
              <a:extLst>
                <a:ext uri="{FF2B5EF4-FFF2-40B4-BE49-F238E27FC236}">
                  <a16:creationId xmlns:a16="http://schemas.microsoft.com/office/drawing/2014/main" id="{8E857004-9340-13A6-022F-B0C65DB76E30}"/>
                </a:ext>
              </a:extLst>
            </p:cNvPr>
            <p:cNvSpPr/>
            <p:nvPr/>
          </p:nvSpPr>
          <p:spPr bwMode="auto">
            <a:xfrm rot="16200000">
              <a:off x="7619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81" name="Group 80">
              <a:extLst>
                <a:ext uri="{FF2B5EF4-FFF2-40B4-BE49-F238E27FC236}">
                  <a16:creationId xmlns:a16="http://schemas.microsoft.com/office/drawing/2014/main" id="{A053350C-6B55-04BF-EFF5-418078453038}"/>
                </a:ext>
              </a:extLst>
            </p:cNvPr>
            <p:cNvGrpSpPr/>
            <p:nvPr/>
          </p:nvGrpSpPr>
          <p:grpSpPr>
            <a:xfrm>
              <a:off x="6120000" y="4680000"/>
              <a:ext cx="2700000" cy="0"/>
              <a:chOff x="3572400" y="4832400"/>
              <a:chExt cx="2700000" cy="0"/>
            </a:xfrm>
          </p:grpSpPr>
          <p:cxnSp>
            <p:nvCxnSpPr>
              <p:cNvPr id="76" name="Straight Arrow Connector 75">
                <a:extLst>
                  <a:ext uri="{FF2B5EF4-FFF2-40B4-BE49-F238E27FC236}">
                    <a16:creationId xmlns:a16="http://schemas.microsoft.com/office/drawing/2014/main" id="{179B9677-53D8-853F-5DE7-309FDCAE948C}"/>
                  </a:ext>
                </a:extLst>
              </p:cNvPr>
              <p:cNvCxnSpPr/>
              <p:nvPr/>
            </p:nvCxnSpPr>
            <p:spPr bwMode="auto">
              <a:xfrm>
                <a:off x="357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83653590-78C2-A3D8-675C-6ECC1672313A}"/>
                  </a:ext>
                </a:extLst>
              </p:cNvPr>
              <p:cNvCxnSpPr/>
              <p:nvPr/>
            </p:nvCxnSpPr>
            <p:spPr bwMode="auto">
              <a:xfrm>
                <a:off x="411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a:extLst>
                  <a:ext uri="{FF2B5EF4-FFF2-40B4-BE49-F238E27FC236}">
                    <a16:creationId xmlns:a16="http://schemas.microsoft.com/office/drawing/2014/main" id="{38F7407D-0021-C1EC-9C83-3EE145693D1B}"/>
                  </a:ext>
                </a:extLst>
              </p:cNvPr>
              <p:cNvCxnSpPr/>
              <p:nvPr/>
            </p:nvCxnSpPr>
            <p:spPr bwMode="auto">
              <a:xfrm>
                <a:off x="465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9CECD514-50E8-1FE7-EA02-598552DEAB52}"/>
                  </a:ext>
                </a:extLst>
              </p:cNvPr>
              <p:cNvCxnSpPr/>
              <p:nvPr/>
            </p:nvCxnSpPr>
            <p:spPr bwMode="auto">
              <a:xfrm>
                <a:off x="519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Arrow Connector 79">
                <a:extLst>
                  <a:ext uri="{FF2B5EF4-FFF2-40B4-BE49-F238E27FC236}">
                    <a16:creationId xmlns:a16="http://schemas.microsoft.com/office/drawing/2014/main" id="{75F0B23E-C204-DBFF-DFBA-995DF70D72C2}"/>
                  </a:ext>
                </a:extLst>
              </p:cNvPr>
              <p:cNvCxnSpPr/>
              <p:nvPr/>
            </p:nvCxnSpPr>
            <p:spPr bwMode="auto">
              <a:xfrm>
                <a:off x="573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8" name="Group 47">
              <a:extLst>
                <a:ext uri="{FF2B5EF4-FFF2-40B4-BE49-F238E27FC236}">
                  <a16:creationId xmlns:a16="http://schemas.microsoft.com/office/drawing/2014/main" id="{4710E0BC-A01B-1E73-2722-B124F957EB50}"/>
                </a:ext>
              </a:extLst>
            </p:cNvPr>
            <p:cNvGrpSpPr/>
            <p:nvPr/>
          </p:nvGrpSpPr>
          <p:grpSpPr>
            <a:xfrm>
              <a:off x="594244" y="2857654"/>
              <a:ext cx="823677" cy="598947"/>
              <a:chOff x="594244" y="2857654"/>
              <a:chExt cx="823677" cy="598947"/>
            </a:xfrm>
          </p:grpSpPr>
          <p:sp>
            <p:nvSpPr>
              <p:cNvPr id="4" name="Right Brace 3">
                <a:extLst>
                  <a:ext uri="{FF2B5EF4-FFF2-40B4-BE49-F238E27FC236}">
                    <a16:creationId xmlns:a16="http://schemas.microsoft.com/office/drawing/2014/main" id="{89AFB2AD-4C4B-62CA-2879-293AAB2F700D}"/>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B9CAAAB7-C306-55ED-AFF5-2C0E36A62ECD}"/>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RcpPoll</a:t>
                </a:r>
                <a:br>
                  <a:rPr lang="en-US" sz="700" dirty="0"/>
                </a:br>
                <a:r>
                  <a:rPr lang="en-US" sz="700" dirty="0"/>
                  <a:t>NSlots</a:t>
                </a:r>
              </a:p>
            </p:txBody>
          </p:sp>
        </p:grpSp>
        <p:grpSp>
          <p:nvGrpSpPr>
            <p:cNvPr id="49" name="Group 48">
              <a:extLst>
                <a:ext uri="{FF2B5EF4-FFF2-40B4-BE49-F238E27FC236}">
                  <a16:creationId xmlns:a16="http://schemas.microsoft.com/office/drawing/2014/main" id="{47F88736-3CAC-DAFC-1310-50B9E0FAE411}"/>
                </a:ext>
              </a:extLst>
            </p:cNvPr>
            <p:cNvGrpSpPr/>
            <p:nvPr/>
          </p:nvGrpSpPr>
          <p:grpSpPr>
            <a:xfrm>
              <a:off x="5985159" y="2858853"/>
              <a:ext cx="823677" cy="598947"/>
              <a:chOff x="594244" y="2857654"/>
              <a:chExt cx="823677" cy="598947"/>
            </a:xfrm>
          </p:grpSpPr>
          <p:sp>
            <p:nvSpPr>
              <p:cNvPr id="50" name="Right Brace 49">
                <a:extLst>
                  <a:ext uri="{FF2B5EF4-FFF2-40B4-BE49-F238E27FC236}">
                    <a16:creationId xmlns:a16="http://schemas.microsoft.com/office/drawing/2014/main" id="{F32678A1-411F-7128-35B8-4942B07C42D8}"/>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2" name="TextBox 51">
                <a:extLst>
                  <a:ext uri="{FF2B5EF4-FFF2-40B4-BE49-F238E27FC236}">
                    <a16:creationId xmlns:a16="http://schemas.microsoft.com/office/drawing/2014/main" id="{A10A702E-DC59-E931-4A71-5DF2862033D0}"/>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RcpPoll</a:t>
                </a:r>
                <a:br>
                  <a:rPr lang="en-US" sz="700" dirty="0"/>
                </a:br>
                <a:r>
                  <a:rPr lang="en-US" sz="700" dirty="0"/>
                  <a:t>NSlots</a:t>
                </a:r>
              </a:p>
            </p:txBody>
          </p:sp>
        </p:grpSp>
        <p:grpSp>
          <p:nvGrpSpPr>
            <p:cNvPr id="55" name="Group 54">
              <a:extLst>
                <a:ext uri="{FF2B5EF4-FFF2-40B4-BE49-F238E27FC236}">
                  <a16:creationId xmlns:a16="http://schemas.microsoft.com/office/drawing/2014/main" id="{1491EB16-2833-6763-68A4-50E85F865FDE}"/>
                </a:ext>
              </a:extLst>
            </p:cNvPr>
            <p:cNvGrpSpPr/>
            <p:nvPr/>
          </p:nvGrpSpPr>
          <p:grpSpPr>
            <a:xfrm>
              <a:off x="3288792" y="3948411"/>
              <a:ext cx="823677" cy="598947"/>
              <a:chOff x="594244" y="2857654"/>
              <a:chExt cx="823677" cy="598947"/>
            </a:xfrm>
          </p:grpSpPr>
          <p:sp>
            <p:nvSpPr>
              <p:cNvPr id="64" name="Right Brace 63">
                <a:extLst>
                  <a:ext uri="{FF2B5EF4-FFF2-40B4-BE49-F238E27FC236}">
                    <a16:creationId xmlns:a16="http://schemas.microsoft.com/office/drawing/2014/main" id="{F2AB6EAF-A8B2-5BA0-B2D2-777591192911}"/>
                  </a:ext>
                </a:extLst>
              </p:cNvPr>
              <p:cNvSpPr/>
              <p:nvPr/>
            </p:nvSpPr>
            <p:spPr bwMode="auto">
              <a:xfrm rot="16200000">
                <a:off x="901574" y="3104642"/>
                <a:ext cx="180000" cy="52391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2" name="TextBox 71">
                <a:extLst>
                  <a:ext uri="{FF2B5EF4-FFF2-40B4-BE49-F238E27FC236}">
                    <a16:creationId xmlns:a16="http://schemas.microsoft.com/office/drawing/2014/main" id="{5E1E21BD-8110-BB60-B03D-9ACA762806AF}"/>
                  </a:ext>
                </a:extLst>
              </p:cNvPr>
              <p:cNvSpPr txBox="1"/>
              <p:nvPr/>
            </p:nvSpPr>
            <p:spPr>
              <a:xfrm>
                <a:off x="594244" y="2857654"/>
                <a:ext cx="823677" cy="415498"/>
              </a:xfrm>
              <a:prstGeom prst="rect">
                <a:avLst/>
              </a:prstGeom>
              <a:noFill/>
            </p:spPr>
            <p:txBody>
              <a:bodyPr wrap="square">
                <a:spAutoFit/>
              </a:bodyPr>
              <a:lstStyle/>
              <a:p>
                <a:pPr algn="ctr"/>
                <a:r>
                  <a:rPr lang="en-US" sz="700" dirty="0"/>
                  <a:t>macMms</a:t>
                </a:r>
                <a:br>
                  <a:rPr lang="en-US" sz="700" dirty="0"/>
                </a:br>
                <a:r>
                  <a:rPr lang="en-US" sz="700" dirty="0"/>
                  <a:t>RcpResp</a:t>
                </a:r>
                <a:br>
                  <a:rPr lang="en-US" sz="700" dirty="0"/>
                </a:br>
                <a:r>
                  <a:rPr lang="en-US" sz="700" dirty="0"/>
                  <a:t>NSlots</a:t>
                </a:r>
              </a:p>
            </p:txBody>
          </p:sp>
        </p:grpSp>
      </p:grpSp>
    </p:spTree>
    <p:extLst>
      <p:ext uri="{BB962C8B-B14F-4D97-AF65-F5344CB8AC3E}">
        <p14:creationId xmlns:p14="http://schemas.microsoft.com/office/powerpoint/2010/main" val="242716511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B687640-9365-B6D5-C38F-4AE2753F0BCD}"/>
              </a:ext>
            </a:extLst>
          </p:cNvPr>
          <p:cNvPicPr>
            <a:picLocks noChangeAspect="1"/>
          </p:cNvPicPr>
          <p:nvPr/>
        </p:nvPicPr>
        <p:blipFill>
          <a:blip r:embed="rId2"/>
          <a:stretch>
            <a:fillRect/>
          </a:stretch>
        </p:blipFill>
        <p:spPr>
          <a:xfrm>
            <a:off x="394775" y="1038031"/>
            <a:ext cx="8267684" cy="2140614"/>
          </a:xfrm>
          <a:prstGeom prst="rect">
            <a:avLst/>
          </a:prstGeom>
        </p:spPr>
      </p:pic>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10.38.9.3.12 The Management MAC Configuration field</a:t>
            </a:r>
          </a:p>
        </p:txBody>
      </p:sp>
      <p:grpSp>
        <p:nvGrpSpPr>
          <p:cNvPr id="12" name="Group 11">
            <a:extLst>
              <a:ext uri="{FF2B5EF4-FFF2-40B4-BE49-F238E27FC236}">
                <a16:creationId xmlns:a16="http://schemas.microsoft.com/office/drawing/2014/main" id="{012AD3DD-B168-8807-778F-760F72FF8787}"/>
              </a:ext>
            </a:extLst>
          </p:cNvPr>
          <p:cNvGrpSpPr/>
          <p:nvPr/>
        </p:nvGrpSpPr>
        <p:grpSpPr>
          <a:xfrm>
            <a:off x="364294" y="3048000"/>
            <a:ext cx="11141906" cy="3156722"/>
            <a:chOff x="364294" y="1096677"/>
            <a:chExt cx="11141906" cy="3156722"/>
          </a:xfrm>
        </p:grpSpPr>
        <p:pic>
          <p:nvPicPr>
            <p:cNvPr id="4" name="Picture 3">
              <a:extLst>
                <a:ext uri="{FF2B5EF4-FFF2-40B4-BE49-F238E27FC236}">
                  <a16:creationId xmlns:a16="http://schemas.microsoft.com/office/drawing/2014/main" id="{6B3D9321-7922-043B-4B48-96050F55732A}"/>
                </a:ext>
              </a:extLst>
            </p:cNvPr>
            <p:cNvPicPr>
              <a:picLocks noChangeAspect="1"/>
            </p:cNvPicPr>
            <p:nvPr/>
          </p:nvPicPr>
          <p:blipFill>
            <a:blip r:embed="rId3"/>
            <a:stretch>
              <a:fillRect/>
            </a:stretch>
          </p:blipFill>
          <p:spPr>
            <a:xfrm>
              <a:off x="364294" y="2057399"/>
              <a:ext cx="8145514" cy="2196000"/>
            </a:xfrm>
            <a:prstGeom prst="rect">
              <a:avLst/>
            </a:prstGeom>
          </p:spPr>
        </p:pic>
        <p:pic>
          <p:nvPicPr>
            <p:cNvPr id="7" name="Picture 6">
              <a:extLst>
                <a:ext uri="{FF2B5EF4-FFF2-40B4-BE49-F238E27FC236}">
                  <a16:creationId xmlns:a16="http://schemas.microsoft.com/office/drawing/2014/main" id="{84DC9681-12D1-0B17-7F24-5530ECB43E5C}"/>
                </a:ext>
              </a:extLst>
            </p:cNvPr>
            <p:cNvPicPr>
              <a:picLocks noChangeAspect="1"/>
            </p:cNvPicPr>
            <p:nvPr/>
          </p:nvPicPr>
          <p:blipFill>
            <a:blip r:embed="rId4"/>
            <a:stretch>
              <a:fillRect/>
            </a:stretch>
          </p:blipFill>
          <p:spPr>
            <a:xfrm>
              <a:off x="6168390" y="2213884"/>
              <a:ext cx="2742166" cy="1748516"/>
            </a:xfrm>
            <a:prstGeom prst="rect">
              <a:avLst/>
            </a:prstGeom>
          </p:spPr>
        </p:pic>
        <p:sp>
          <p:nvSpPr>
            <p:cNvPr id="18" name="Rectangle 17">
              <a:extLst>
                <a:ext uri="{FF2B5EF4-FFF2-40B4-BE49-F238E27FC236}">
                  <a16:creationId xmlns:a16="http://schemas.microsoft.com/office/drawing/2014/main" id="{FB1C3CE6-0F26-4344-8CAA-85FEE7D9930D}"/>
                </a:ext>
              </a:extLst>
            </p:cNvPr>
            <p:cNvSpPr/>
            <p:nvPr/>
          </p:nvSpPr>
          <p:spPr bwMode="auto">
            <a:xfrm>
              <a:off x="5741670" y="2321323"/>
              <a:ext cx="436552" cy="24622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 name="TextBox 14">
              <a:extLst>
                <a:ext uri="{FF2B5EF4-FFF2-40B4-BE49-F238E27FC236}">
                  <a16:creationId xmlns:a16="http://schemas.microsoft.com/office/drawing/2014/main" id="{0A00D3F5-0120-6B70-593F-5B8475488796}"/>
                </a:ext>
              </a:extLst>
            </p:cNvPr>
            <p:cNvSpPr txBox="1"/>
            <p:nvPr/>
          </p:nvSpPr>
          <p:spPr>
            <a:xfrm>
              <a:off x="5714742" y="2274326"/>
              <a:ext cx="685800" cy="261610"/>
            </a:xfrm>
            <a:prstGeom prst="rect">
              <a:avLst/>
            </a:prstGeom>
            <a:noFill/>
          </p:spPr>
          <p:txBody>
            <a:bodyPr wrap="square" rtlCol="0">
              <a:spAutoFit/>
            </a:bodyPr>
            <a:lstStyle/>
            <a:p>
              <a:r>
                <a:rPr lang="en-US" sz="1100" b="1" dirty="0"/>
                <a:t>44-45</a:t>
              </a:r>
              <a:endParaRPr lang="en-US" sz="1050" b="1" dirty="0"/>
            </a:p>
          </p:txBody>
        </p:sp>
        <p:sp>
          <p:nvSpPr>
            <p:cNvPr id="17" name="Rectangle 16">
              <a:extLst>
                <a:ext uri="{FF2B5EF4-FFF2-40B4-BE49-F238E27FC236}">
                  <a16:creationId xmlns:a16="http://schemas.microsoft.com/office/drawing/2014/main" id="{5AA96885-1DF6-0C53-CAC7-721DEBC5A476}"/>
                </a:ext>
              </a:extLst>
            </p:cNvPr>
            <p:cNvSpPr/>
            <p:nvPr/>
          </p:nvSpPr>
          <p:spPr bwMode="auto">
            <a:xfrm>
              <a:off x="6248142" y="2310289"/>
              <a:ext cx="457200" cy="24622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6" name="TextBox 15">
              <a:extLst>
                <a:ext uri="{FF2B5EF4-FFF2-40B4-BE49-F238E27FC236}">
                  <a16:creationId xmlns:a16="http://schemas.microsoft.com/office/drawing/2014/main" id="{3F0ACBFF-BE8B-4353-5318-C02FDE8F4661}"/>
                </a:ext>
              </a:extLst>
            </p:cNvPr>
            <p:cNvSpPr txBox="1"/>
            <p:nvPr/>
          </p:nvSpPr>
          <p:spPr>
            <a:xfrm>
              <a:off x="6248400" y="2274326"/>
              <a:ext cx="685800" cy="261610"/>
            </a:xfrm>
            <a:prstGeom prst="rect">
              <a:avLst/>
            </a:prstGeom>
            <a:noFill/>
          </p:spPr>
          <p:txBody>
            <a:bodyPr wrap="square" rtlCol="0">
              <a:spAutoFit/>
            </a:bodyPr>
            <a:lstStyle/>
            <a:p>
              <a:r>
                <a:rPr lang="en-US" sz="1100" b="1" dirty="0"/>
                <a:t>46-47</a:t>
              </a:r>
            </a:p>
          </p:txBody>
        </p:sp>
        <p:sp>
          <p:nvSpPr>
            <p:cNvPr id="3" name="Rectangle 2">
              <a:extLst>
                <a:ext uri="{FF2B5EF4-FFF2-40B4-BE49-F238E27FC236}">
                  <a16:creationId xmlns:a16="http://schemas.microsoft.com/office/drawing/2014/main" id="{C567ADE5-5A4A-9416-E2E4-B4F44CA5C13E}"/>
                </a:ext>
              </a:extLst>
            </p:cNvPr>
            <p:cNvSpPr/>
            <p:nvPr/>
          </p:nvSpPr>
          <p:spPr bwMode="auto">
            <a:xfrm>
              <a:off x="5735648" y="2667834"/>
              <a:ext cx="436552" cy="1168025"/>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TextBox 9">
              <a:extLst>
                <a:ext uri="{FF2B5EF4-FFF2-40B4-BE49-F238E27FC236}">
                  <a16:creationId xmlns:a16="http://schemas.microsoft.com/office/drawing/2014/main" id="{ABB261AC-71CF-ADD2-66E6-A73521B309FB}"/>
                </a:ext>
              </a:extLst>
            </p:cNvPr>
            <p:cNvSpPr txBox="1"/>
            <p:nvPr/>
          </p:nvSpPr>
          <p:spPr>
            <a:xfrm rot="16200000">
              <a:off x="5268125" y="3103637"/>
              <a:ext cx="1371598" cy="246221"/>
            </a:xfrm>
            <a:prstGeom prst="rect">
              <a:avLst/>
            </a:prstGeom>
            <a:noFill/>
          </p:spPr>
          <p:txBody>
            <a:bodyPr wrap="square" rtlCol="0">
              <a:spAutoFit/>
            </a:bodyPr>
            <a:lstStyle/>
            <a:p>
              <a:r>
                <a:rPr lang="en-US" sz="1000" dirty="0"/>
                <a:t>ExtendedRpDuration</a:t>
              </a:r>
            </a:p>
          </p:txBody>
        </p:sp>
        <p:sp>
          <p:nvSpPr>
            <p:cNvPr id="11" name="Speech Bubble: Rectangle 10">
              <a:extLst>
                <a:ext uri="{FF2B5EF4-FFF2-40B4-BE49-F238E27FC236}">
                  <a16:creationId xmlns:a16="http://schemas.microsoft.com/office/drawing/2014/main" id="{4CC6C895-1AF5-BF3A-9DFE-403D41D3207E}"/>
                </a:ext>
              </a:extLst>
            </p:cNvPr>
            <p:cNvSpPr/>
            <p:nvPr/>
          </p:nvSpPr>
          <p:spPr bwMode="auto">
            <a:xfrm>
              <a:off x="8001000" y="1096677"/>
              <a:ext cx="3505200" cy="536046"/>
            </a:xfrm>
            <a:prstGeom prst="wedgeRectCallout">
              <a:avLst>
                <a:gd name="adj1" fmla="val -108496"/>
                <a:gd name="adj2" fmla="val 153015"/>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a:t>
              </a:r>
              <a:r>
                <a:rPr kumimoji="0" lang="en-US" sz="1600" b="0" i="0" u="none" strike="noStrike" cap="none" normalizeH="0" baseline="0" dirty="0" err="1">
                  <a:ln>
                    <a:noFill/>
                  </a:ln>
                  <a:solidFill>
                    <a:schemeClr val="bg1"/>
                  </a:solidFill>
                  <a:effectLst/>
                  <a:latin typeface="Times New Roman" panose="02020603050405020304" pitchFamily="18" charset="0"/>
                </a:rPr>
                <a:t>ExtendedRpDuration</a:t>
              </a:r>
              <a:r>
                <a:rPr kumimoji="0" lang="en-US" sz="1600" b="0" i="0" u="none" strike="noStrike" cap="none" normalizeH="0" baseline="0" dirty="0">
                  <a:ln>
                    <a:noFill/>
                  </a:ln>
                  <a:solidFill>
                    <a:schemeClr val="bg1"/>
                  </a:solidFill>
                  <a:effectLst/>
                  <a:latin typeface="Times New Roman" panose="02020603050405020304" pitchFamily="18" charset="0"/>
                </a:rPr>
                <a:t> bits</a:t>
              </a:r>
            </a:p>
          </p:txBody>
        </p:sp>
        <p:sp>
          <p:nvSpPr>
            <p:cNvPr id="5" name="Rectangle 4">
              <a:extLst>
                <a:ext uri="{FF2B5EF4-FFF2-40B4-BE49-F238E27FC236}">
                  <a16:creationId xmlns:a16="http://schemas.microsoft.com/office/drawing/2014/main" id="{6501DA00-8613-EAB5-FBB4-3B2F81C86022}"/>
                </a:ext>
              </a:extLst>
            </p:cNvPr>
            <p:cNvSpPr/>
            <p:nvPr/>
          </p:nvSpPr>
          <p:spPr bwMode="auto">
            <a:xfrm>
              <a:off x="5644896" y="2213884"/>
              <a:ext cx="621534" cy="1760708"/>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solidFill>
                    <a:schemeClr val="bg1"/>
                  </a:solid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269440612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10.38.10.1 MMS specific MAC PIB attributes</a:t>
            </a:r>
          </a:p>
        </p:txBody>
      </p:sp>
      <p:pic>
        <p:nvPicPr>
          <p:cNvPr id="8" name="Picture 7">
            <a:extLst>
              <a:ext uri="{FF2B5EF4-FFF2-40B4-BE49-F238E27FC236}">
                <a16:creationId xmlns:a16="http://schemas.microsoft.com/office/drawing/2014/main" id="{DD733D6F-46F5-FEC4-D72D-825AEBF43F86}"/>
              </a:ext>
            </a:extLst>
          </p:cNvPr>
          <p:cNvPicPr>
            <a:picLocks noChangeAspect="1"/>
          </p:cNvPicPr>
          <p:nvPr/>
        </p:nvPicPr>
        <p:blipFill>
          <a:blip r:embed="rId2"/>
          <a:stretch>
            <a:fillRect/>
          </a:stretch>
        </p:blipFill>
        <p:spPr>
          <a:xfrm>
            <a:off x="805115" y="1521599"/>
            <a:ext cx="6814885" cy="1907401"/>
          </a:xfrm>
          <a:prstGeom prst="rect">
            <a:avLst/>
          </a:prstGeom>
        </p:spPr>
      </p:pic>
      <p:graphicFrame>
        <p:nvGraphicFramePr>
          <p:cNvPr id="9" name="Table 9">
            <a:extLst>
              <a:ext uri="{FF2B5EF4-FFF2-40B4-BE49-F238E27FC236}">
                <a16:creationId xmlns:a16="http://schemas.microsoft.com/office/drawing/2014/main" id="{51FEDA17-4EA3-7721-D0D4-62E75AA65FB3}"/>
              </a:ext>
            </a:extLst>
          </p:cNvPr>
          <p:cNvGraphicFramePr>
            <a:graphicFrameLocks noGrp="1"/>
          </p:cNvGraphicFramePr>
          <p:nvPr/>
        </p:nvGraphicFramePr>
        <p:xfrm>
          <a:off x="914400" y="3048000"/>
          <a:ext cx="6484620" cy="1097280"/>
        </p:xfrm>
        <a:graphic>
          <a:graphicData uri="http://schemas.openxmlformats.org/drawingml/2006/table">
            <a:tbl>
              <a:tblPr firstRow="1" bandRow="1">
                <a:tableStyleId>{616DA210-FB5B-4158-B5E0-FEB733F419BA}</a:tableStyleId>
              </a:tblPr>
              <a:tblGrid>
                <a:gridCol w="1975902">
                  <a:extLst>
                    <a:ext uri="{9D8B030D-6E8A-4147-A177-3AD203B41FA5}">
                      <a16:colId xmlns:a16="http://schemas.microsoft.com/office/drawing/2014/main" val="2675774013"/>
                    </a:ext>
                  </a:extLst>
                </a:gridCol>
                <a:gridCol w="617946">
                  <a:extLst>
                    <a:ext uri="{9D8B030D-6E8A-4147-A177-3AD203B41FA5}">
                      <a16:colId xmlns:a16="http://schemas.microsoft.com/office/drawing/2014/main" val="2213343353"/>
                    </a:ext>
                  </a:extLst>
                </a:gridCol>
                <a:gridCol w="839186">
                  <a:extLst>
                    <a:ext uri="{9D8B030D-6E8A-4147-A177-3AD203B41FA5}">
                      <a16:colId xmlns:a16="http://schemas.microsoft.com/office/drawing/2014/main" val="3666966783"/>
                    </a:ext>
                  </a:extLst>
                </a:gridCol>
                <a:gridCol w="2288689">
                  <a:extLst>
                    <a:ext uri="{9D8B030D-6E8A-4147-A177-3AD203B41FA5}">
                      <a16:colId xmlns:a16="http://schemas.microsoft.com/office/drawing/2014/main" val="1215904264"/>
                    </a:ext>
                  </a:extLst>
                </a:gridCol>
                <a:gridCol w="762897">
                  <a:extLst>
                    <a:ext uri="{9D8B030D-6E8A-4147-A177-3AD203B41FA5}">
                      <a16:colId xmlns:a16="http://schemas.microsoft.com/office/drawing/2014/main" val="4286366111"/>
                    </a:ext>
                  </a:extLst>
                </a:gridCol>
              </a:tblGrid>
              <a:tr h="370840">
                <a:tc>
                  <a:txBody>
                    <a:bodyPr/>
                    <a:lstStyle/>
                    <a:p>
                      <a:r>
                        <a:rPr lang="en-US" sz="1100" b="0" i="1" dirty="0">
                          <a:latin typeface="+mj-lt"/>
                        </a:rPr>
                        <a:t>macMmsExtendedRpDuration</a:t>
                      </a:r>
                      <a:endParaRPr lang="en-US" sz="1600" b="0" i="1" dirty="0">
                        <a:latin typeface="+mj-lt"/>
                      </a:endParaRPr>
                    </a:p>
                  </a:txBody>
                  <a:tcPr anchor="ctr">
                    <a:lnL w="38100" cap="flat" cmpd="sng" algn="ctr">
                      <a:solidFill>
                        <a:schemeClr val="tx1"/>
                      </a:solidFill>
                      <a:prstDash val="solid"/>
                      <a:round/>
                      <a:headEnd type="none" w="med" len="med"/>
                      <a:tailEnd type="none" w="med" len="med"/>
                    </a:lnL>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dirty="0">
                          <a:solidFill>
                            <a:schemeClr val="tx1"/>
                          </a:solidFill>
                          <a:latin typeface="+mj-lt"/>
                          <a:ea typeface="+mn-ea"/>
                          <a:cs typeface="+mn-cs"/>
                        </a:rPr>
                        <a:t>Integer</a:t>
                      </a:r>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 – 3</a:t>
                      </a:r>
                      <a:endParaRPr lang="en-US" dirty="0"/>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 = Interleaved ranging phase</a:t>
                      </a: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1 = Non-interleaved ranging phase of double RpDuration</a:t>
                      </a: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2 = Non-interleaved ranging phase of triple RpDuration</a:t>
                      </a: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3 = reserved</a:t>
                      </a:r>
                      <a:endParaRPr lang="en-US" dirty="0"/>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a:t>
                      </a:r>
                      <a:endParaRPr lang="en-US" dirty="0"/>
                    </a:p>
                  </a:txBody>
                  <a:tcPr anchor="ctr">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687036926"/>
                  </a:ext>
                </a:extLst>
              </a:tr>
            </a:tbl>
          </a:graphicData>
        </a:graphic>
      </p:graphicFrame>
      <p:sp>
        <p:nvSpPr>
          <p:cNvPr id="3" name="Rectangle 2">
            <a:extLst>
              <a:ext uri="{FF2B5EF4-FFF2-40B4-BE49-F238E27FC236}">
                <a16:creationId xmlns:a16="http://schemas.microsoft.com/office/drawing/2014/main" id="{DCC910A0-06B9-3363-49E7-005023CC1FD0}"/>
              </a:ext>
            </a:extLst>
          </p:cNvPr>
          <p:cNvSpPr/>
          <p:nvPr/>
        </p:nvSpPr>
        <p:spPr bwMode="auto">
          <a:xfrm>
            <a:off x="829056" y="2941320"/>
            <a:ext cx="6644640" cy="12954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solidFill>
                  <a:schemeClr val="bg1"/>
                </a:solidFill>
              </a:ln>
              <a:solidFill>
                <a:schemeClr val="tx1"/>
              </a:solidFill>
              <a:effectLst/>
              <a:latin typeface="Times New Roman" panose="02020603050405020304" pitchFamily="18" charset="0"/>
            </a:endParaRPr>
          </a:p>
        </p:txBody>
      </p:sp>
      <p:sp>
        <p:nvSpPr>
          <p:cNvPr id="6" name="TextBox 5">
            <a:extLst>
              <a:ext uri="{FF2B5EF4-FFF2-40B4-BE49-F238E27FC236}">
                <a16:creationId xmlns:a16="http://schemas.microsoft.com/office/drawing/2014/main" id="{6695F960-41DA-B852-3F14-B595CBAD3560}"/>
              </a:ext>
            </a:extLst>
          </p:cNvPr>
          <p:cNvSpPr txBox="1"/>
          <p:nvPr/>
        </p:nvSpPr>
        <p:spPr>
          <a:xfrm>
            <a:off x="4361971" y="3075041"/>
            <a:ext cx="2247109" cy="1042199"/>
          </a:xfrm>
          <a:prstGeom prst="rect">
            <a:avLst/>
          </a:prstGeom>
          <a:solidFill>
            <a:schemeClr val="bg1"/>
          </a:solidFill>
        </p:spPr>
        <p:txBody>
          <a:bodyPr wrap="square" tIns="36000" bIns="36000" rtlCol="0">
            <a:spAutoFit/>
          </a:bodyPr>
          <a:lstStyle/>
          <a:p>
            <a:r>
              <a:rPr lang="en-US" sz="900" dirty="0"/>
              <a:t>0 = Single RpDuration, Interleaved mode</a:t>
            </a:r>
          </a:p>
          <a:p>
            <a:r>
              <a:rPr lang="en-US" sz="900" dirty="0"/>
              <a:t>1 = Single RpDuration, Single UWB MMS Packet</a:t>
            </a:r>
          </a:p>
          <a:p>
            <a:r>
              <a:rPr lang="en-US" sz="900" dirty="0"/>
              <a:t>2 = Double RpDuration, Non-interleaved mode</a:t>
            </a:r>
          </a:p>
          <a:p>
            <a:r>
              <a:rPr lang="en-US" sz="900" dirty="0"/>
              <a:t>3 = Triple RpDuration, Non-interleaved mode</a:t>
            </a:r>
          </a:p>
        </p:txBody>
      </p:sp>
    </p:spTree>
    <p:extLst>
      <p:ext uri="{BB962C8B-B14F-4D97-AF65-F5344CB8AC3E}">
        <p14:creationId xmlns:p14="http://schemas.microsoft.com/office/powerpoint/2010/main" val="2802622372"/>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355</Words>
  <Application>Microsoft Office PowerPoint</Application>
  <PresentationFormat>Widescreen</PresentationFormat>
  <Paragraphs>50</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Office Theme</vt:lpstr>
      <vt:lpstr>PowerPoint Presentation</vt:lpstr>
      <vt:lpstr>Non-Interleaved SS- and DS-TWR for NBA-MMS</vt:lpstr>
      <vt:lpstr>10.38.9.3.12 The Management MAC Configuration field</vt:lpstr>
      <vt:lpstr>10.38.10.1 MMS specific MAC PIB attributes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2023-09-14T03:52:09Z</dcterms:created>
  <dcterms:modified xsi:type="dcterms:W3CDTF">2024-11-12T23:27:08Z</dcterms:modified>
</cp:coreProperties>
</file>