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60" r:id="rId2"/>
    <p:sldId id="534" r:id="rId3"/>
    <p:sldId id="256" r:id="rId4"/>
    <p:sldId id="264" r:id="rId5"/>
    <p:sldId id="263" r:id="rId6"/>
    <p:sldId id="257" r:id="rId7"/>
    <p:sldId id="262" r:id="rId8"/>
    <p:sldId id="258" r:id="rId9"/>
    <p:sldId id="535" r:id="rId10"/>
    <p:sldId id="259" r:id="rId11"/>
    <p:sldId id="261" r:id="rId12"/>
    <p:sldId id="260" r:id="rId13"/>
    <p:sldId id="265" r:id="rId14"/>
    <p:sldId id="266" r:id="rId15"/>
    <p:sldId id="267" r:id="rId16"/>
    <p:sldId id="268" r:id="rId17"/>
    <p:sldId id="269" r:id="rId18"/>
    <p:sldId id="270" r:id="rId19"/>
    <p:sldId id="271" r:id="rId20"/>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82" d="100"/>
          <a:sy n="82" d="100"/>
        </p:scale>
        <p:origin x="125"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570CB-3A78-CAF3-305B-E261442DE5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91F4D9-0DA6-A2AD-6C33-96F3841D9A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CCD306-5768-6C3B-4926-B9DCDB57884B}"/>
              </a:ext>
            </a:extLst>
          </p:cNvPr>
          <p:cNvSpPr>
            <a:spLocks noGrp="1"/>
          </p:cNvSpPr>
          <p:nvPr>
            <p:ph type="dt" sz="half" idx="10"/>
          </p:nvPr>
        </p:nvSpPr>
        <p:spPr/>
        <p:txBody>
          <a:bodyPr/>
          <a:lstStyle/>
          <a:p>
            <a:fld id="{18194FE6-27A0-4CE5-814A-B6A55723807F}" type="datetimeFigureOut">
              <a:rPr lang="en-US" smtClean="0"/>
              <a:t>11/12/2024</a:t>
            </a:fld>
            <a:endParaRPr lang="en-US"/>
          </a:p>
        </p:txBody>
      </p:sp>
      <p:sp>
        <p:nvSpPr>
          <p:cNvPr id="5" name="Footer Placeholder 4">
            <a:extLst>
              <a:ext uri="{FF2B5EF4-FFF2-40B4-BE49-F238E27FC236}">
                <a16:creationId xmlns:a16="http://schemas.microsoft.com/office/drawing/2014/main" id="{C55713E8-18F2-8E40-2E13-B61AC9C03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194AF0-C84E-B4D8-3CD3-235B9D5802A2}"/>
              </a:ext>
            </a:extLst>
          </p:cNvPr>
          <p:cNvSpPr>
            <a:spLocks noGrp="1"/>
          </p:cNvSpPr>
          <p:nvPr>
            <p:ph type="sldNum" sz="quarter" idx="12"/>
          </p:nvPr>
        </p:nvSpPr>
        <p:spPr/>
        <p:txBody>
          <a:bodyPr/>
          <a:lstStyle/>
          <a:p>
            <a:fld id="{263EFC3E-B4BB-4EFA-A7BA-8E47DB20FC24}" type="slidenum">
              <a:rPr lang="en-US" smtClean="0"/>
              <a:t>‹#›</a:t>
            </a:fld>
            <a:endParaRPr lang="en-US"/>
          </a:p>
        </p:txBody>
      </p:sp>
    </p:spTree>
    <p:extLst>
      <p:ext uri="{BB962C8B-B14F-4D97-AF65-F5344CB8AC3E}">
        <p14:creationId xmlns:p14="http://schemas.microsoft.com/office/powerpoint/2010/main" val="3979286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6AB91-C5D8-7BD8-5652-63FFFAFDA9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04EE15-350C-6A91-97E0-819D50A7D6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B2D772-EDCD-A67B-31F1-99B94B2C787D}"/>
              </a:ext>
            </a:extLst>
          </p:cNvPr>
          <p:cNvSpPr>
            <a:spLocks noGrp="1"/>
          </p:cNvSpPr>
          <p:nvPr>
            <p:ph type="dt" sz="half" idx="10"/>
          </p:nvPr>
        </p:nvSpPr>
        <p:spPr/>
        <p:txBody>
          <a:bodyPr/>
          <a:lstStyle/>
          <a:p>
            <a:fld id="{18194FE6-27A0-4CE5-814A-B6A55723807F}" type="datetimeFigureOut">
              <a:rPr lang="en-US" smtClean="0"/>
              <a:t>11/12/2024</a:t>
            </a:fld>
            <a:endParaRPr lang="en-US"/>
          </a:p>
        </p:txBody>
      </p:sp>
      <p:sp>
        <p:nvSpPr>
          <p:cNvPr id="5" name="Footer Placeholder 4">
            <a:extLst>
              <a:ext uri="{FF2B5EF4-FFF2-40B4-BE49-F238E27FC236}">
                <a16:creationId xmlns:a16="http://schemas.microsoft.com/office/drawing/2014/main" id="{7ECD3895-7519-764F-18C3-670F6D060E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5685A5-4F44-008C-400C-0F0762576D6E}"/>
              </a:ext>
            </a:extLst>
          </p:cNvPr>
          <p:cNvSpPr>
            <a:spLocks noGrp="1"/>
          </p:cNvSpPr>
          <p:nvPr>
            <p:ph type="sldNum" sz="quarter" idx="12"/>
          </p:nvPr>
        </p:nvSpPr>
        <p:spPr/>
        <p:txBody>
          <a:bodyPr/>
          <a:lstStyle/>
          <a:p>
            <a:fld id="{263EFC3E-B4BB-4EFA-A7BA-8E47DB20FC24}" type="slidenum">
              <a:rPr lang="en-US" smtClean="0"/>
              <a:t>‹#›</a:t>
            </a:fld>
            <a:endParaRPr lang="en-US"/>
          </a:p>
        </p:txBody>
      </p:sp>
    </p:spTree>
    <p:extLst>
      <p:ext uri="{BB962C8B-B14F-4D97-AF65-F5344CB8AC3E}">
        <p14:creationId xmlns:p14="http://schemas.microsoft.com/office/powerpoint/2010/main" val="1882366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838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648200" y="178713"/>
            <a:ext cx="66294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defRPr/>
            </a:pPr>
            <a:r>
              <a:rPr lang="en-US" sz="1400" b="1" dirty="0">
                <a:latin typeface="Times New Roman" charset="0"/>
                <a:ea typeface="ＭＳ Ｐゴシック" charset="0"/>
              </a:rPr>
              <a:t>Doc Numbers: 15-24-0637-00 </a:t>
            </a:r>
          </a:p>
          <a:p>
            <a:pPr lvl="4" algn="r">
              <a:defRPr/>
            </a:pPr>
            <a:r>
              <a:rPr lang="en-US" sz="1400" b="1" dirty="0">
                <a:latin typeface="Times New Roman" charset="0"/>
                <a:ea typeface="ＭＳ Ｐゴシック" charset="0"/>
              </a:rPr>
              <a:t>and 11-24-1940-00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pps.fcc.gov/kdb/GetAttachment.html?id=nXQiRC%2B4mfiA54Zha%2BrW4Q%3D%3D&amp;desc=987594%20D02%20U-NII%206%20GHz%20EMC%20Measurement%20v03&amp;tracking_number=277034"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apps.fcc.gov/kdb/GetAttachment.html?id=nXQiRC%2B4mfiA54Zha%2BrW4Q%3D%3D&amp;desc=987594%20D02%20U-NII%206%20GHz%20EMC%20Measurement%20v03&amp;tracking_number=277034"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865051"/>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Thoughts for Consideration in the Joint 802.11/802.15 </a:t>
            </a:r>
            <a:r>
              <a:rPr lang="en-US" altLang="en-US" sz="1600" b="1" dirty="0" err="1">
                <a:latin typeface="Times New Roman" panose="02020603050405020304" pitchFamily="18" charset="0"/>
              </a:rPr>
              <a:t>Coex</a:t>
            </a:r>
            <a:r>
              <a:rPr lang="en-US" altLang="en-US" sz="1600" b="1" dirty="0">
                <a:latin typeface="Times New Roman" panose="02020603050405020304" pitchFamily="18" charset="0"/>
              </a:rPr>
              <a:t> Forum</a:t>
            </a:r>
          </a:p>
          <a:p>
            <a:pPr eaLnBrk="1" hangingPunct="1">
              <a:spcBef>
                <a:spcPct val="0"/>
              </a:spcBef>
              <a:buClrTx/>
              <a:buFontTx/>
              <a:buNone/>
              <a:defRPr/>
            </a:pPr>
            <a:r>
              <a:rPr lang="en-US" altLang="en-US" sz="1600" b="1" dirty="0">
                <a:latin typeface="Times New Roman" panose="02020603050405020304" pitchFamily="18" charset="0"/>
              </a:rPr>
              <a:t>Submitted: </a:t>
            </a:r>
            <a:r>
              <a:rPr lang="en-US" altLang="en-US" sz="1600" dirty="0">
                <a:latin typeface="Times New Roman" panose="02020603050405020304" pitchFamily="18" charset="0"/>
              </a:rPr>
              <a:t> 12 November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Coexistence of 802.11 and 802.15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Contribution providing thoughts for consideration in moving forward in promoting positive coexistence outcomes</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Contribute to peach and harmony within 802, effective spectrum utilization, and world peace</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DCFF8-3477-5D47-A9C9-03B09D34CE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B3170B-E03E-05C4-C0F4-07C4F26D58F8}"/>
              </a:ext>
            </a:extLst>
          </p:cNvPr>
          <p:cNvSpPr>
            <a:spLocks noGrp="1"/>
          </p:cNvSpPr>
          <p:nvPr>
            <p:ph type="title"/>
          </p:nvPr>
        </p:nvSpPr>
        <p:spPr>
          <a:xfrm>
            <a:off x="916858" y="79991"/>
            <a:ext cx="10515600" cy="1591494"/>
          </a:xfrm>
        </p:spPr>
        <p:txBody>
          <a:bodyPr>
            <a:normAutofit/>
          </a:bodyPr>
          <a:lstStyle/>
          <a:p>
            <a:r>
              <a:rPr lang="en-US" sz="3200" b="1" dirty="0"/>
              <a:t>KDB 987594: Contention based protocol</a:t>
            </a:r>
          </a:p>
        </p:txBody>
      </p:sp>
      <p:sp>
        <p:nvSpPr>
          <p:cNvPr id="3" name="Content Placeholder 2">
            <a:extLst>
              <a:ext uri="{FF2B5EF4-FFF2-40B4-BE49-F238E27FC236}">
                <a16:creationId xmlns:a16="http://schemas.microsoft.com/office/drawing/2014/main" id="{FF1BE7F9-EAB9-2121-CFA6-43E9BD93BCD4}"/>
              </a:ext>
            </a:extLst>
          </p:cNvPr>
          <p:cNvSpPr>
            <a:spLocks noGrp="1"/>
          </p:cNvSpPr>
          <p:nvPr>
            <p:ph idx="1"/>
          </p:nvPr>
        </p:nvSpPr>
        <p:spPr/>
        <p:txBody>
          <a:bodyPr>
            <a:normAutofit fontScale="77500" lnSpcReduction="20000"/>
          </a:bodyPr>
          <a:lstStyle/>
          <a:p>
            <a:r>
              <a:rPr lang="en-US" dirty="0">
                <a:hlinkClick r:id="rId2"/>
              </a:rPr>
              <a:t>KDB 987594 D02 U-NII 6 GHz EMC Measurement v03</a:t>
            </a:r>
            <a:r>
              <a:rPr lang="en-US" dirty="0"/>
              <a:t> section I, contention based protocol</a:t>
            </a:r>
          </a:p>
          <a:p>
            <a:r>
              <a:rPr lang="en-US" dirty="0"/>
              <a:t>Test method in a nutshell:</a:t>
            </a:r>
          </a:p>
          <a:p>
            <a:pPr lvl="1"/>
            <a:r>
              <a:rPr lang="en-US" dirty="0"/>
              <a:t>A </a:t>
            </a:r>
            <a:r>
              <a:rPr lang="en-US" dirty="0">
                <a:highlight>
                  <a:srgbClr val="FFFF00"/>
                </a:highlight>
              </a:rPr>
              <a:t>10 MHz-wide additive white Gaussian noise (AWGN) signal </a:t>
            </a:r>
            <a:r>
              <a:rPr lang="en-US" dirty="0"/>
              <a:t>is selected to simulate and represent incumbent transmission</a:t>
            </a:r>
          </a:p>
          <a:p>
            <a:pPr lvl="1"/>
            <a:r>
              <a:rPr lang="en-US" dirty="0"/>
              <a:t>Where DUT signal is wider than 10 MHz, test may be repeated with AWGN signal at different center frequencies within the DUT channel (up to 3)</a:t>
            </a:r>
          </a:p>
          <a:p>
            <a:pPr lvl="1"/>
            <a:r>
              <a:rPr lang="en-US" dirty="0"/>
              <a:t>If DUT signal is less than 10 MHz, test only at one frequency is required</a:t>
            </a:r>
          </a:p>
          <a:p>
            <a:pPr lvl="1"/>
            <a:r>
              <a:rPr lang="en-US" dirty="0"/>
              <a:t>Run DUT at a constant duty cycle</a:t>
            </a:r>
          </a:p>
          <a:p>
            <a:pPr lvl="1"/>
            <a:r>
              <a:rPr lang="en-US" dirty="0"/>
              <a:t>Ramp up AWGN signal until DUT ceases transmission: If it stops at or before the </a:t>
            </a:r>
            <a:r>
              <a:rPr lang="en-US" dirty="0">
                <a:highlight>
                  <a:srgbClr val="FFFF00"/>
                </a:highlight>
              </a:rPr>
              <a:t>10 MHz-wide AWGN signal is at -62 dBm</a:t>
            </a:r>
            <a:r>
              <a:rPr lang="en-US" dirty="0"/>
              <a:t>, pass</a:t>
            </a:r>
          </a:p>
        </p:txBody>
      </p:sp>
    </p:spTree>
    <p:extLst>
      <p:ext uri="{BB962C8B-B14F-4D97-AF65-F5344CB8AC3E}">
        <p14:creationId xmlns:p14="http://schemas.microsoft.com/office/powerpoint/2010/main" val="2567477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045C5F-14A5-099C-76C9-EE25D6701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0C702A-FB3F-F936-86CB-BE1A9FDBED2C}"/>
              </a:ext>
            </a:extLst>
          </p:cNvPr>
          <p:cNvSpPr>
            <a:spLocks noGrp="1"/>
          </p:cNvSpPr>
          <p:nvPr>
            <p:ph type="title"/>
          </p:nvPr>
        </p:nvSpPr>
        <p:spPr>
          <a:xfrm>
            <a:off x="916858" y="79991"/>
            <a:ext cx="10515600" cy="1591494"/>
          </a:xfrm>
        </p:spPr>
        <p:txBody>
          <a:bodyPr>
            <a:normAutofit/>
          </a:bodyPr>
          <a:lstStyle/>
          <a:p>
            <a:r>
              <a:rPr lang="en-US" sz="3200" b="1" dirty="0"/>
              <a:t>KDB 987594: Contention based protocol</a:t>
            </a:r>
          </a:p>
        </p:txBody>
      </p:sp>
      <p:sp>
        <p:nvSpPr>
          <p:cNvPr id="3" name="Content Placeholder 2">
            <a:extLst>
              <a:ext uri="{FF2B5EF4-FFF2-40B4-BE49-F238E27FC236}">
                <a16:creationId xmlns:a16="http://schemas.microsoft.com/office/drawing/2014/main" id="{775D012F-3F9B-A3EF-2894-5954537D182B}"/>
              </a:ext>
            </a:extLst>
          </p:cNvPr>
          <p:cNvSpPr>
            <a:spLocks noGrp="1"/>
          </p:cNvSpPr>
          <p:nvPr>
            <p:ph idx="1"/>
          </p:nvPr>
        </p:nvSpPr>
        <p:spPr/>
        <p:txBody>
          <a:bodyPr>
            <a:normAutofit/>
          </a:bodyPr>
          <a:lstStyle/>
          <a:p>
            <a:r>
              <a:rPr lang="en-US" dirty="0"/>
              <a:t>This is one way to demonstrate implementation of a contention based protocol, not the only way</a:t>
            </a:r>
          </a:p>
          <a:p>
            <a:r>
              <a:rPr lang="en-US" dirty="0"/>
              <a:t>Aligns with an industry alliance conformance test procedure</a:t>
            </a:r>
          </a:p>
          <a:p>
            <a:r>
              <a:rPr lang="en-US" dirty="0"/>
              <a:t>Has been referenced in approvals of non-802.11 based systems </a:t>
            </a:r>
          </a:p>
        </p:txBody>
      </p:sp>
    </p:spTree>
    <p:extLst>
      <p:ext uri="{BB962C8B-B14F-4D97-AF65-F5344CB8AC3E}">
        <p14:creationId xmlns:p14="http://schemas.microsoft.com/office/powerpoint/2010/main" val="1571883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3B3E8-A22E-497A-054F-9551E1A00027}"/>
              </a:ext>
            </a:extLst>
          </p:cNvPr>
          <p:cNvSpPr>
            <a:spLocks noGrp="1"/>
          </p:cNvSpPr>
          <p:nvPr>
            <p:ph type="title"/>
          </p:nvPr>
        </p:nvSpPr>
        <p:spPr/>
        <p:txBody>
          <a:bodyPr/>
          <a:lstStyle/>
          <a:p>
            <a:r>
              <a:rPr lang="en-US" dirty="0"/>
              <a:t>Quick look: VLP Approvals (11-Nov-2024)</a:t>
            </a:r>
            <a:br>
              <a:rPr lang="en-US" dirty="0"/>
            </a:br>
            <a:r>
              <a:rPr lang="en-US" dirty="0"/>
              <a:t>Jan 1 to November 11, 2024 </a:t>
            </a:r>
          </a:p>
        </p:txBody>
      </p:sp>
      <p:sp>
        <p:nvSpPr>
          <p:cNvPr id="3" name="Content Placeholder 2">
            <a:extLst>
              <a:ext uri="{FF2B5EF4-FFF2-40B4-BE49-F238E27FC236}">
                <a16:creationId xmlns:a16="http://schemas.microsoft.com/office/drawing/2014/main" id="{8C21CF4A-D0FD-0376-E458-21990DA00CF3}"/>
              </a:ext>
            </a:extLst>
          </p:cNvPr>
          <p:cNvSpPr>
            <a:spLocks noGrp="1"/>
          </p:cNvSpPr>
          <p:nvPr>
            <p:ph idx="1"/>
          </p:nvPr>
        </p:nvSpPr>
        <p:spPr/>
        <p:txBody>
          <a:bodyPr>
            <a:normAutofit fontScale="55000" lnSpcReduction="20000"/>
          </a:bodyPr>
          <a:lstStyle/>
          <a:p>
            <a:r>
              <a:rPr lang="en-US" dirty="0"/>
              <a:t>Search on “6VL” type, Part 15E, 6 GHz band</a:t>
            </a:r>
          </a:p>
          <a:p>
            <a:pPr lvl="1"/>
            <a:r>
              <a:rPr lang="en-US" dirty="0"/>
              <a:t>This will include anything that includes VLP </a:t>
            </a:r>
          </a:p>
          <a:p>
            <a:r>
              <a:rPr lang="en-US" dirty="0"/>
              <a:t>117 devices approved</a:t>
            </a:r>
          </a:p>
          <a:p>
            <a:r>
              <a:rPr lang="en-US" dirty="0"/>
              <a:t>The first dozen or so to show up (public) were not 802.11ax </a:t>
            </a:r>
          </a:p>
          <a:p>
            <a:pPr lvl="1"/>
            <a:r>
              <a:rPr lang="en-US" dirty="0"/>
              <a:t>Determined by examining test report</a:t>
            </a:r>
          </a:p>
          <a:p>
            <a:r>
              <a:rPr lang="en-US" dirty="0"/>
              <a:t>Of current search spot checked about half</a:t>
            </a:r>
          </a:p>
          <a:p>
            <a:pPr lvl="1"/>
            <a:r>
              <a:rPr lang="en-US" dirty="0"/>
              <a:t>Most include 802.11ax </a:t>
            </a:r>
          </a:p>
          <a:p>
            <a:pPr lvl="1"/>
            <a:r>
              <a:rPr lang="en-US" dirty="0"/>
              <a:t>All but 2 include NB U-NII</a:t>
            </a:r>
          </a:p>
          <a:p>
            <a:r>
              <a:rPr lang="en-US" dirty="0"/>
              <a:t>Caveats:</a:t>
            </a:r>
          </a:p>
          <a:p>
            <a:pPr lvl="1"/>
            <a:r>
              <a:rPr lang="en-US" dirty="0"/>
              <a:t>If requested, FCC will not make approval public for 6 months</a:t>
            </a:r>
          </a:p>
          <a:p>
            <a:pPr lvl="1"/>
            <a:r>
              <a:rPr lang="en-US" dirty="0"/>
              <a:t>Many of the search results look like variations of the same or similar (</a:t>
            </a:r>
            <a:r>
              <a:rPr lang="en-US" dirty="0" err="1"/>
              <a:t>multo</a:t>
            </a:r>
            <a:r>
              <a:rPr lang="en-US" dirty="0"/>
              <a:t>-radio) products</a:t>
            </a:r>
          </a:p>
          <a:p>
            <a:r>
              <a:rPr lang="en-US" dirty="0"/>
              <a:t>Search on “6VL” without Part 15E</a:t>
            </a:r>
          </a:p>
          <a:p>
            <a:pPr lvl="1"/>
            <a:r>
              <a:rPr lang="en-US" dirty="0"/>
              <a:t>This includes applications for VLP only</a:t>
            </a:r>
          </a:p>
          <a:p>
            <a:pPr lvl="1"/>
            <a:r>
              <a:rPr lang="en-US" dirty="0"/>
              <a:t>10 results, all NB UNII</a:t>
            </a:r>
          </a:p>
          <a:p>
            <a:pPr lvl="1"/>
            <a:r>
              <a:rPr lang="en-US" dirty="0"/>
              <a:t>Not a surprise – any 802.11ax w/VLP will also have LPI</a:t>
            </a:r>
          </a:p>
          <a:p>
            <a:endParaRPr lang="en-US" dirty="0"/>
          </a:p>
        </p:txBody>
      </p:sp>
    </p:spTree>
    <p:extLst>
      <p:ext uri="{BB962C8B-B14F-4D97-AF65-F5344CB8AC3E}">
        <p14:creationId xmlns:p14="http://schemas.microsoft.com/office/powerpoint/2010/main" val="2580970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051FAE-FB7C-9412-7334-89F1541119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C9763B-9AFD-68A9-C1C9-6911FC36A701}"/>
              </a:ext>
            </a:extLst>
          </p:cNvPr>
          <p:cNvSpPr>
            <a:spLocks noGrp="1"/>
          </p:cNvSpPr>
          <p:nvPr>
            <p:ph type="title"/>
          </p:nvPr>
        </p:nvSpPr>
        <p:spPr/>
        <p:txBody>
          <a:bodyPr/>
          <a:lstStyle/>
          <a:p>
            <a:r>
              <a:rPr lang="en-US" dirty="0"/>
              <a:t>Quick look: VLP Approvals</a:t>
            </a:r>
            <a:br>
              <a:rPr lang="en-US" dirty="0"/>
            </a:br>
            <a:r>
              <a:rPr lang="en-US" dirty="0"/>
              <a:t>Statement of the obvious</a:t>
            </a:r>
          </a:p>
        </p:txBody>
      </p:sp>
      <p:sp>
        <p:nvSpPr>
          <p:cNvPr id="3" name="Content Placeholder 2">
            <a:extLst>
              <a:ext uri="{FF2B5EF4-FFF2-40B4-BE49-F238E27FC236}">
                <a16:creationId xmlns:a16="http://schemas.microsoft.com/office/drawing/2014/main" id="{A89B112C-8B81-48A7-A896-DF236857D557}"/>
              </a:ext>
            </a:extLst>
          </p:cNvPr>
          <p:cNvSpPr>
            <a:spLocks noGrp="1"/>
          </p:cNvSpPr>
          <p:nvPr>
            <p:ph idx="1"/>
          </p:nvPr>
        </p:nvSpPr>
        <p:spPr/>
        <p:txBody>
          <a:bodyPr>
            <a:normAutofit fontScale="85000" lnSpcReduction="20000"/>
          </a:bodyPr>
          <a:lstStyle/>
          <a:p>
            <a:r>
              <a:rPr lang="en-US" dirty="0"/>
              <a:t>Unlikely an of these devices comply with “mandates” in our standards that are yet to be written</a:t>
            </a:r>
          </a:p>
          <a:p>
            <a:r>
              <a:rPr lang="en-US" dirty="0"/>
              <a:t>Unlikely these devices are going away</a:t>
            </a:r>
          </a:p>
          <a:p>
            <a:pPr lvl="1"/>
            <a:r>
              <a:rPr lang="en-US" dirty="0"/>
              <a:t>All look to be commodity consumer devices </a:t>
            </a:r>
          </a:p>
          <a:p>
            <a:r>
              <a:rPr lang="en-US" dirty="0"/>
              <a:t>Possible that *some* of these devices can accommodate *some) updates via firmware/software</a:t>
            </a:r>
          </a:p>
          <a:p>
            <a:pPr lvl="1"/>
            <a:r>
              <a:rPr lang="en-US" dirty="0"/>
              <a:t>The higher in the protocol stack the more likely it’s not cast in sand</a:t>
            </a:r>
          </a:p>
          <a:p>
            <a:r>
              <a:rPr lang="en-US" dirty="0"/>
              <a:t>Very likely that there are variations of these products approved or in process for other markets outside North America</a:t>
            </a:r>
          </a:p>
          <a:p>
            <a:r>
              <a:rPr lang="en-US" dirty="0"/>
              <a:t>The U-NII 5 + 7 VLP Narrow Band train has left the station!</a:t>
            </a:r>
          </a:p>
          <a:p>
            <a:endParaRPr lang="en-US" dirty="0"/>
          </a:p>
        </p:txBody>
      </p:sp>
    </p:spTree>
    <p:extLst>
      <p:ext uri="{BB962C8B-B14F-4D97-AF65-F5344CB8AC3E}">
        <p14:creationId xmlns:p14="http://schemas.microsoft.com/office/powerpoint/2010/main" val="4090627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FB164-75C9-571E-A9B1-E6FDF7D1561C}"/>
              </a:ext>
            </a:extLst>
          </p:cNvPr>
          <p:cNvSpPr>
            <a:spLocks noGrp="1"/>
          </p:cNvSpPr>
          <p:nvPr>
            <p:ph type="title"/>
          </p:nvPr>
        </p:nvSpPr>
        <p:spPr/>
        <p:txBody>
          <a:bodyPr/>
          <a:lstStyle/>
          <a:p>
            <a:r>
              <a:rPr lang="en-US" dirty="0"/>
              <a:t>Scope of effect: what can we do in 802?</a:t>
            </a:r>
          </a:p>
        </p:txBody>
      </p:sp>
      <p:sp>
        <p:nvSpPr>
          <p:cNvPr id="3" name="Content Placeholder 2">
            <a:extLst>
              <a:ext uri="{FF2B5EF4-FFF2-40B4-BE49-F238E27FC236}">
                <a16:creationId xmlns:a16="http://schemas.microsoft.com/office/drawing/2014/main" id="{A4F3CB9B-F3C3-5CE2-BA79-10248A7F4651}"/>
              </a:ext>
            </a:extLst>
          </p:cNvPr>
          <p:cNvSpPr>
            <a:spLocks noGrp="1"/>
          </p:cNvSpPr>
          <p:nvPr>
            <p:ph idx="1"/>
          </p:nvPr>
        </p:nvSpPr>
        <p:spPr/>
        <p:txBody>
          <a:bodyPr>
            <a:normAutofit fontScale="77500" lnSpcReduction="20000"/>
          </a:bodyPr>
          <a:lstStyle/>
          <a:p>
            <a:r>
              <a:rPr lang="en-US" dirty="0"/>
              <a:t>First principles:  </a:t>
            </a:r>
          </a:p>
          <a:p>
            <a:pPr lvl="1"/>
            <a:r>
              <a:rPr lang="en-US" dirty="0"/>
              <a:t>IEEE 802 is not a regulatory body</a:t>
            </a:r>
          </a:p>
          <a:p>
            <a:pPr lvl="1"/>
            <a:r>
              <a:rPr lang="en-US" dirty="0"/>
              <a:t>Ultimately our standards are recommendations that can be used or ignored</a:t>
            </a:r>
          </a:p>
          <a:p>
            <a:r>
              <a:rPr lang="en-US" dirty="0"/>
              <a:t>802 standards are adopted when they are useful, make sense, and can be implemented</a:t>
            </a:r>
          </a:p>
          <a:p>
            <a:pPr lvl="1"/>
            <a:r>
              <a:rPr lang="en-US" dirty="0"/>
              <a:t>Real world: if something in our standard doesn’t work for a purpose, something else is used (parts of our standard are ignored or used with changes)</a:t>
            </a:r>
          </a:p>
          <a:p>
            <a:pPr lvl="1"/>
            <a:r>
              <a:rPr lang="en-US" dirty="0"/>
              <a:t>Sometimes the “workaround” comes back into 802 to update our standards</a:t>
            </a:r>
          </a:p>
          <a:p>
            <a:r>
              <a:rPr lang="en-US" dirty="0"/>
              <a:t>The best thing we can do is make good technical sense</a:t>
            </a:r>
          </a:p>
          <a:p>
            <a:endParaRPr lang="en-US" dirty="0"/>
          </a:p>
          <a:p>
            <a:endParaRPr lang="en-US" dirty="0"/>
          </a:p>
        </p:txBody>
      </p:sp>
    </p:spTree>
    <p:extLst>
      <p:ext uri="{BB962C8B-B14F-4D97-AF65-F5344CB8AC3E}">
        <p14:creationId xmlns:p14="http://schemas.microsoft.com/office/powerpoint/2010/main" val="4273437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C6731-E2B6-1D62-8E27-64A661E849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84B791-88F2-3A91-80D8-6AAEAA38FCEE}"/>
              </a:ext>
            </a:extLst>
          </p:cNvPr>
          <p:cNvSpPr>
            <a:spLocks noGrp="1"/>
          </p:cNvSpPr>
          <p:nvPr>
            <p:ph type="title"/>
          </p:nvPr>
        </p:nvSpPr>
        <p:spPr/>
        <p:txBody>
          <a:bodyPr/>
          <a:lstStyle/>
          <a:p>
            <a:r>
              <a:rPr lang="en-US" dirty="0"/>
              <a:t>Scope of effect: what can we do in 802?</a:t>
            </a:r>
          </a:p>
        </p:txBody>
      </p:sp>
      <p:sp>
        <p:nvSpPr>
          <p:cNvPr id="3" name="Content Placeholder 2">
            <a:extLst>
              <a:ext uri="{FF2B5EF4-FFF2-40B4-BE49-F238E27FC236}">
                <a16:creationId xmlns:a16="http://schemas.microsoft.com/office/drawing/2014/main" id="{DEBD27AB-8991-6DC8-35CF-02AD7EFD2D19}"/>
              </a:ext>
            </a:extLst>
          </p:cNvPr>
          <p:cNvSpPr>
            <a:spLocks noGrp="1"/>
          </p:cNvSpPr>
          <p:nvPr>
            <p:ph idx="1"/>
          </p:nvPr>
        </p:nvSpPr>
        <p:spPr/>
        <p:txBody>
          <a:bodyPr>
            <a:normAutofit fontScale="77500" lnSpcReduction="20000"/>
          </a:bodyPr>
          <a:lstStyle/>
          <a:p>
            <a:pPr marL="0" indent="0">
              <a:buNone/>
            </a:pPr>
            <a:r>
              <a:rPr lang="en-US" dirty="0"/>
              <a:t>What we can do in 802</a:t>
            </a:r>
          </a:p>
          <a:p>
            <a:r>
              <a:rPr lang="en-US" dirty="0"/>
              <a:t>Understand the technology</a:t>
            </a:r>
            <a:endParaRPr lang="en-US" u="sng" dirty="0"/>
          </a:p>
          <a:p>
            <a:r>
              <a:rPr lang="en-US" dirty="0"/>
              <a:t>Realistically evaluate the risks and potential mitigations</a:t>
            </a:r>
          </a:p>
          <a:p>
            <a:pPr lvl="1"/>
            <a:r>
              <a:rPr lang="en-US" dirty="0"/>
              <a:t>There are multiple mitigations possible</a:t>
            </a:r>
          </a:p>
          <a:p>
            <a:pPr lvl="1"/>
            <a:r>
              <a:rPr lang="en-US" dirty="0"/>
              <a:t>No single mitigation always works</a:t>
            </a:r>
          </a:p>
          <a:p>
            <a:pPr lvl="1"/>
            <a:r>
              <a:rPr lang="en-US" dirty="0"/>
              <a:t>Single dimension thinking leads to unsustainable approaches</a:t>
            </a:r>
          </a:p>
          <a:p>
            <a:r>
              <a:rPr lang="en-US" dirty="0"/>
              <a:t>Develop useful coexistence strategies that are beneficial for all</a:t>
            </a:r>
          </a:p>
          <a:p>
            <a:pPr lvl="1"/>
            <a:r>
              <a:rPr lang="en-US" dirty="0"/>
              <a:t>Re-review the mechanisms already present in our standards</a:t>
            </a:r>
          </a:p>
          <a:p>
            <a:pPr lvl="1"/>
            <a:r>
              <a:rPr lang="en-US" dirty="0"/>
              <a:t>Understanding of practical mitigations is a likely outcome</a:t>
            </a:r>
          </a:p>
          <a:p>
            <a:r>
              <a:rPr lang="en-US" dirty="0"/>
              <a:t>Direct engagement between .11 and .15 can be beneficial</a:t>
            </a:r>
          </a:p>
          <a:p>
            <a:pPr lvl="1"/>
            <a:r>
              <a:rPr lang="en-US" dirty="0"/>
              <a:t>Need an “all inclusive” approach (the problem is larger than either WG)</a:t>
            </a:r>
          </a:p>
          <a:p>
            <a:pPr marL="457200" lvl="1" indent="0">
              <a:buNone/>
            </a:pPr>
            <a:endParaRPr lang="en-US" dirty="0"/>
          </a:p>
        </p:txBody>
      </p:sp>
    </p:spTree>
    <p:extLst>
      <p:ext uri="{BB962C8B-B14F-4D97-AF65-F5344CB8AC3E}">
        <p14:creationId xmlns:p14="http://schemas.microsoft.com/office/powerpoint/2010/main" val="412923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2B9E9-9147-C996-FE44-49F7C42E9C86}"/>
              </a:ext>
            </a:extLst>
          </p:cNvPr>
          <p:cNvSpPr>
            <a:spLocks noGrp="1"/>
          </p:cNvSpPr>
          <p:nvPr>
            <p:ph type="title"/>
          </p:nvPr>
        </p:nvSpPr>
        <p:spPr/>
        <p:txBody>
          <a:bodyPr/>
          <a:lstStyle/>
          <a:p>
            <a:r>
              <a:rPr lang="en-US" dirty="0"/>
              <a:t>What we can, but </a:t>
            </a:r>
            <a:r>
              <a:rPr lang="en-US" i="1" u="sng" dirty="0"/>
              <a:t>should not</a:t>
            </a:r>
            <a:r>
              <a:rPr lang="en-US" dirty="0"/>
              <a:t>, do</a:t>
            </a:r>
          </a:p>
        </p:txBody>
      </p:sp>
      <p:sp>
        <p:nvSpPr>
          <p:cNvPr id="3" name="Content Placeholder 2">
            <a:extLst>
              <a:ext uri="{FF2B5EF4-FFF2-40B4-BE49-F238E27FC236}">
                <a16:creationId xmlns:a16="http://schemas.microsoft.com/office/drawing/2014/main" id="{8D2D7C0A-9692-2F69-5421-0B7A8DBC1DB1}"/>
              </a:ext>
            </a:extLst>
          </p:cNvPr>
          <p:cNvSpPr>
            <a:spLocks noGrp="1"/>
          </p:cNvSpPr>
          <p:nvPr>
            <p:ph idx="1"/>
          </p:nvPr>
        </p:nvSpPr>
        <p:spPr/>
        <p:txBody>
          <a:bodyPr>
            <a:normAutofit fontScale="77500" lnSpcReduction="20000"/>
          </a:bodyPr>
          <a:lstStyle/>
          <a:p>
            <a:r>
              <a:rPr lang="en-US" dirty="0"/>
              <a:t>Spin our wheels blaming "the other working group", "proving" that our favorite technology is intolerant and vulnerable</a:t>
            </a:r>
          </a:p>
          <a:p>
            <a:pPr lvl="1"/>
            <a:r>
              <a:rPr lang="en-US" dirty="0"/>
              <a:t>Likely outcomes include anxiety, bad PR for 802, with a side effect of loss of credibility and influence outside of 802</a:t>
            </a:r>
          </a:p>
          <a:p>
            <a:pPr lvl="1"/>
            <a:r>
              <a:rPr lang="en-US" dirty="0"/>
              <a:t>Actual coexistence improvements won't happen</a:t>
            </a:r>
          </a:p>
          <a:p>
            <a:r>
              <a:rPr lang="en-US" dirty="0"/>
              <a:t>Fixate on only one possible solution</a:t>
            </a:r>
          </a:p>
          <a:p>
            <a:pPr lvl="1"/>
            <a:r>
              <a:rPr lang="en-US" dirty="0"/>
              <a:t>Effective coexistence requires a depth of “tool kit” capabilities</a:t>
            </a:r>
          </a:p>
          <a:p>
            <a:pPr lvl="1"/>
            <a:r>
              <a:rPr lang="en-US" dirty="0"/>
              <a:t>RF environments, application needs, and spectrum regulations vary greatly </a:t>
            </a:r>
          </a:p>
          <a:p>
            <a:r>
              <a:rPr lang="en-US" dirty="0"/>
              <a:t>Impede the progress of any 802 project 	</a:t>
            </a:r>
          </a:p>
          <a:p>
            <a:pPr lvl="1"/>
            <a:r>
              <a:rPr lang="en-US" dirty="0"/>
              <a:t>To be effective we must be positive and inclusive</a:t>
            </a:r>
          </a:p>
          <a:p>
            <a:r>
              <a:rPr lang="en-US" dirty="0"/>
              <a:t>Always do what we’ve always done expecting a different outcome</a:t>
            </a:r>
          </a:p>
        </p:txBody>
      </p:sp>
    </p:spTree>
    <p:extLst>
      <p:ext uri="{BB962C8B-B14F-4D97-AF65-F5344CB8AC3E}">
        <p14:creationId xmlns:p14="http://schemas.microsoft.com/office/powerpoint/2010/main" val="2316947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A9903-2818-AC53-9789-AE127D5DF14B}"/>
              </a:ext>
            </a:extLst>
          </p:cNvPr>
          <p:cNvSpPr>
            <a:spLocks noGrp="1"/>
          </p:cNvSpPr>
          <p:nvPr>
            <p:ph type="title"/>
          </p:nvPr>
        </p:nvSpPr>
        <p:spPr/>
        <p:txBody>
          <a:bodyPr/>
          <a:lstStyle/>
          <a:p>
            <a:r>
              <a:rPr lang="en-US" dirty="0"/>
              <a:t>A better approach…</a:t>
            </a:r>
          </a:p>
        </p:txBody>
      </p:sp>
      <p:sp>
        <p:nvSpPr>
          <p:cNvPr id="3" name="Content Placeholder 2">
            <a:extLst>
              <a:ext uri="{FF2B5EF4-FFF2-40B4-BE49-F238E27FC236}">
                <a16:creationId xmlns:a16="http://schemas.microsoft.com/office/drawing/2014/main" id="{11A7727E-DE35-6F56-4399-131DD01B52E3}"/>
              </a:ext>
            </a:extLst>
          </p:cNvPr>
          <p:cNvSpPr>
            <a:spLocks noGrp="1"/>
          </p:cNvSpPr>
          <p:nvPr>
            <p:ph idx="1"/>
          </p:nvPr>
        </p:nvSpPr>
        <p:spPr/>
        <p:txBody>
          <a:bodyPr>
            <a:normAutofit fontScale="85000" lnSpcReduction="20000"/>
          </a:bodyPr>
          <a:lstStyle/>
          <a:p>
            <a:r>
              <a:rPr lang="en-US" dirty="0"/>
              <a:t>Joint efforts with sessions with objective technical discussions</a:t>
            </a:r>
          </a:p>
          <a:p>
            <a:r>
              <a:rPr lang="en-US" dirty="0"/>
              <a:t>Engage in mutual discussions in joint sessions </a:t>
            </a:r>
          </a:p>
          <a:p>
            <a:pPr lvl="1"/>
            <a:r>
              <a:rPr lang="en-US" dirty="0"/>
              <a:t>Participation from both 802.11 and 802.15 working groups </a:t>
            </a:r>
          </a:p>
          <a:p>
            <a:pPr lvl="1"/>
            <a:r>
              <a:rPr lang="en-US" dirty="0"/>
              <a:t>Need the difference perspectives (need input)</a:t>
            </a:r>
          </a:p>
          <a:p>
            <a:r>
              <a:rPr lang="en-US" dirty="0"/>
              <a:t>Spread the word (more input == better outcomes)</a:t>
            </a:r>
          </a:p>
          <a:p>
            <a:r>
              <a:rPr lang="en-US" dirty="0"/>
              <a:t> Make joint recommendations that have benefit both ways</a:t>
            </a:r>
          </a:p>
          <a:p>
            <a:r>
              <a:rPr lang="en-US" dirty="0"/>
              <a:t>Understand the widely varying environments, regulatory requirements, application needs, and other differences that make different standards different and relevant (and equal in importance)</a:t>
            </a:r>
          </a:p>
        </p:txBody>
      </p:sp>
    </p:spTree>
    <p:extLst>
      <p:ext uri="{BB962C8B-B14F-4D97-AF65-F5344CB8AC3E}">
        <p14:creationId xmlns:p14="http://schemas.microsoft.com/office/powerpoint/2010/main" val="1716059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FADC7-D804-3F6A-B878-CEB7833693C3}"/>
              </a:ext>
            </a:extLst>
          </p:cNvPr>
          <p:cNvSpPr>
            <a:spLocks noGrp="1"/>
          </p:cNvSpPr>
          <p:nvPr>
            <p:ph type="title"/>
          </p:nvPr>
        </p:nvSpPr>
        <p:spPr/>
        <p:txBody>
          <a:bodyPr/>
          <a:lstStyle/>
          <a:p>
            <a:r>
              <a:rPr lang="en-US" dirty="0"/>
              <a:t>What we can’t do in 802</a:t>
            </a:r>
          </a:p>
        </p:txBody>
      </p:sp>
      <p:sp>
        <p:nvSpPr>
          <p:cNvPr id="3" name="Content Placeholder 2">
            <a:extLst>
              <a:ext uri="{FF2B5EF4-FFF2-40B4-BE49-F238E27FC236}">
                <a16:creationId xmlns:a16="http://schemas.microsoft.com/office/drawing/2014/main" id="{1F96C313-A503-DC0E-41E3-6EEA2DD6C252}"/>
              </a:ext>
            </a:extLst>
          </p:cNvPr>
          <p:cNvSpPr>
            <a:spLocks noGrp="1"/>
          </p:cNvSpPr>
          <p:nvPr>
            <p:ph idx="1"/>
          </p:nvPr>
        </p:nvSpPr>
        <p:spPr/>
        <p:txBody>
          <a:bodyPr>
            <a:normAutofit fontScale="70000" lnSpcReduction="20000"/>
          </a:bodyPr>
          <a:lstStyle/>
          <a:p>
            <a:r>
              <a:rPr lang="en-US" dirty="0"/>
              <a:t>Make regulations </a:t>
            </a:r>
          </a:p>
          <a:p>
            <a:r>
              <a:rPr lang="en-US" dirty="0"/>
              <a:t>Force anyone to use what we put in our standards</a:t>
            </a:r>
          </a:p>
          <a:p>
            <a:r>
              <a:rPr lang="en-US" dirty="0"/>
              <a:t>Band together within a working group to block progress of a project in another working group project (IEEE SA rules)</a:t>
            </a:r>
          </a:p>
          <a:p>
            <a:r>
              <a:rPr lang="en-US" dirty="0"/>
              <a:t>Affect the behavior of anyone for whom or “mandates” make no sense for their needs</a:t>
            </a:r>
          </a:p>
          <a:p>
            <a:pPr lvl="1"/>
            <a:r>
              <a:rPr lang="en-US" dirty="0"/>
              <a:t>Ultimately products are bound by regulatory agency rules, not our standards</a:t>
            </a:r>
          </a:p>
          <a:p>
            <a:pPr lvl="1"/>
            <a:r>
              <a:rPr lang="en-US" dirty="0"/>
              <a:t>Stuff that doesn't work for their application will be ignored</a:t>
            </a:r>
          </a:p>
          <a:p>
            <a:r>
              <a:rPr lang="en-US" dirty="0"/>
              <a:t>Change gravity, the rate of decay of the earth's orbit around the sun, or the fundamental reality of the above points (sorry Marc ;-)</a:t>
            </a:r>
          </a:p>
          <a:p>
            <a:pPr marL="457200" lvl="1" indent="0">
              <a:buNone/>
            </a:pPr>
            <a:endParaRPr lang="en-US" dirty="0"/>
          </a:p>
          <a:p>
            <a:pPr marL="457200" lvl="1" indent="0" algn="ctr">
              <a:buNone/>
            </a:pPr>
            <a:r>
              <a:rPr lang="en-US" b="1" dirty="0">
                <a:solidFill>
                  <a:srgbClr val="00B050"/>
                </a:solidFill>
              </a:rPr>
              <a:t>That doesn’t mean we can not have a positive impact and positive outcomes!</a:t>
            </a:r>
          </a:p>
        </p:txBody>
      </p:sp>
    </p:spTree>
    <p:extLst>
      <p:ext uri="{BB962C8B-B14F-4D97-AF65-F5344CB8AC3E}">
        <p14:creationId xmlns:p14="http://schemas.microsoft.com/office/powerpoint/2010/main" val="77908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0D44C-A9E7-9462-E6E7-887E37632E1F}"/>
              </a:ext>
            </a:extLst>
          </p:cNvPr>
          <p:cNvSpPr>
            <a:spLocks noGrp="1"/>
          </p:cNvSpPr>
          <p:nvPr>
            <p:ph type="title"/>
          </p:nvPr>
        </p:nvSpPr>
        <p:spPr/>
        <p:txBody>
          <a:bodyPr/>
          <a:lstStyle/>
          <a:p>
            <a:r>
              <a:rPr lang="en-US" dirty="0"/>
              <a:t>Reaching for positive outcomes</a:t>
            </a:r>
          </a:p>
        </p:txBody>
      </p:sp>
      <p:sp>
        <p:nvSpPr>
          <p:cNvPr id="3" name="Content Placeholder 2">
            <a:extLst>
              <a:ext uri="{FF2B5EF4-FFF2-40B4-BE49-F238E27FC236}">
                <a16:creationId xmlns:a16="http://schemas.microsoft.com/office/drawing/2014/main" id="{AB96E4DB-0968-F836-71A7-064C667F8696}"/>
              </a:ext>
            </a:extLst>
          </p:cNvPr>
          <p:cNvSpPr>
            <a:spLocks noGrp="1"/>
          </p:cNvSpPr>
          <p:nvPr>
            <p:ph idx="1"/>
          </p:nvPr>
        </p:nvSpPr>
        <p:spPr/>
        <p:txBody>
          <a:bodyPr/>
          <a:lstStyle/>
          <a:p>
            <a:r>
              <a:rPr lang="en-US" dirty="0"/>
              <a:t>Education is good: help each other learn: can and should be part of the joint sessions. </a:t>
            </a:r>
          </a:p>
          <a:p>
            <a:r>
              <a:rPr lang="en-US" dirty="0"/>
              <a:t>It’s a learning process!</a:t>
            </a:r>
          </a:p>
          <a:p>
            <a:endParaRPr lang="en-US" dirty="0"/>
          </a:p>
        </p:txBody>
      </p:sp>
    </p:spTree>
    <p:extLst>
      <p:ext uri="{BB962C8B-B14F-4D97-AF65-F5344CB8AC3E}">
        <p14:creationId xmlns:p14="http://schemas.microsoft.com/office/powerpoint/2010/main" val="596461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409338" y="1010105"/>
            <a:ext cx="7169927" cy="971095"/>
          </a:xfrm>
        </p:spPr>
        <p:txBody>
          <a:bodyPr/>
          <a:lstStyle/>
          <a:p>
            <a:r>
              <a:rPr lang="en-US" altLang="en-US" sz="3600" b="1" dirty="0">
                <a:latin typeface="Times New Roman" panose="02020603050405020304" pitchFamily="18" charset="0"/>
              </a:rPr>
              <a:t>Thoughts for Consideration in the Joint 802.11/802.15 </a:t>
            </a:r>
            <a:r>
              <a:rPr lang="en-US" altLang="en-US" sz="3600" b="1" dirty="0" err="1">
                <a:latin typeface="Times New Roman" panose="02020603050405020304" pitchFamily="18" charset="0"/>
              </a:rPr>
              <a:t>Coex</a:t>
            </a:r>
            <a:r>
              <a:rPr lang="en-US" altLang="en-US" sz="3600" b="1" dirty="0">
                <a:latin typeface="Times New Roman" panose="02020603050405020304" pitchFamily="18" charset="0"/>
              </a:rPr>
              <a:t> Forum</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bwMode="auto">
          <a:xfrm>
            <a:off x="4231537" y="7073655"/>
            <a:ext cx="62196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fontAlgn="base">
              <a:spcBef>
                <a:spcPct val="0"/>
              </a:spcBef>
              <a:spcAft>
                <a:spcPct val="0"/>
              </a:spcAft>
              <a:defRPr sz="1400" b="0" kern="1200">
                <a:solidFill>
                  <a:schemeClr val="tx1"/>
                </a:solidFill>
                <a:latin typeface="Times New Roman"/>
                <a:ea typeface="+mn-ea"/>
                <a:cs typeface="Times New Roman"/>
              </a:defRPr>
            </a:lvl1pPr>
            <a:lvl2pPr marL="139171" algn="l" rtl="0" fontAlgn="base">
              <a:spcBef>
                <a:spcPct val="0"/>
              </a:spcBef>
              <a:spcAft>
                <a:spcPct val="0"/>
              </a:spcAft>
              <a:defRPr sz="1800" kern="1200">
                <a:solidFill>
                  <a:schemeClr val="tx1"/>
                </a:solidFill>
                <a:latin typeface="Arial" charset="0"/>
                <a:ea typeface="+mn-ea"/>
                <a:cs typeface="+mn-cs"/>
              </a:defRPr>
            </a:lvl2pPr>
            <a:lvl3pPr marL="278341" algn="l" rtl="0" fontAlgn="base">
              <a:spcBef>
                <a:spcPct val="0"/>
              </a:spcBef>
              <a:spcAft>
                <a:spcPct val="0"/>
              </a:spcAft>
              <a:defRPr sz="1800" kern="1200">
                <a:solidFill>
                  <a:schemeClr val="tx1"/>
                </a:solidFill>
                <a:latin typeface="Arial" charset="0"/>
                <a:ea typeface="+mn-ea"/>
                <a:cs typeface="+mn-cs"/>
              </a:defRPr>
            </a:lvl3pPr>
            <a:lvl4pPr marL="417513" algn="l" rtl="0" fontAlgn="base">
              <a:spcBef>
                <a:spcPct val="0"/>
              </a:spcBef>
              <a:spcAft>
                <a:spcPct val="0"/>
              </a:spcAft>
              <a:defRPr sz="1800" kern="1200">
                <a:solidFill>
                  <a:schemeClr val="tx1"/>
                </a:solidFill>
                <a:latin typeface="Arial" charset="0"/>
                <a:ea typeface="+mn-ea"/>
                <a:cs typeface="+mn-cs"/>
              </a:defRPr>
            </a:lvl4pPr>
            <a:lvl5pPr marL="556683" algn="l" rtl="0" fontAlgn="base">
              <a:spcBef>
                <a:spcPct val="0"/>
              </a:spcBef>
              <a:spcAft>
                <a:spcPct val="0"/>
              </a:spcAft>
              <a:defRPr sz="1800" kern="1200">
                <a:solidFill>
                  <a:schemeClr val="tx1"/>
                </a:solidFill>
                <a:latin typeface="Arial" charset="0"/>
                <a:ea typeface="+mn-ea"/>
                <a:cs typeface="+mn-cs"/>
              </a:defRPr>
            </a:lvl5pPr>
            <a:lvl6pPr marL="695854" algn="l" defTabSz="278341" rtl="0" eaLnBrk="1" latinLnBrk="0" hangingPunct="1">
              <a:defRPr sz="1800" kern="1200">
                <a:solidFill>
                  <a:schemeClr val="tx1"/>
                </a:solidFill>
                <a:latin typeface="Arial" charset="0"/>
                <a:ea typeface="+mn-ea"/>
                <a:cs typeface="+mn-cs"/>
              </a:defRPr>
            </a:lvl6pPr>
            <a:lvl7pPr marL="835024" algn="l" defTabSz="278341" rtl="0" eaLnBrk="1" latinLnBrk="0" hangingPunct="1">
              <a:defRPr sz="1800" kern="1200">
                <a:solidFill>
                  <a:schemeClr val="tx1"/>
                </a:solidFill>
                <a:latin typeface="Arial" charset="0"/>
                <a:ea typeface="+mn-ea"/>
                <a:cs typeface="+mn-cs"/>
              </a:defRPr>
            </a:lvl7pPr>
            <a:lvl8pPr marL="974196" algn="l" defTabSz="278341" rtl="0" eaLnBrk="1" latinLnBrk="0" hangingPunct="1">
              <a:defRPr sz="1800" kern="1200">
                <a:solidFill>
                  <a:schemeClr val="tx1"/>
                </a:solidFill>
                <a:latin typeface="Arial" charset="0"/>
                <a:ea typeface="+mn-ea"/>
                <a:cs typeface="+mn-cs"/>
              </a:defRPr>
            </a:lvl8pPr>
            <a:lvl9pPr marL="1113366" algn="l" defTabSz="278341" rtl="0" eaLnBrk="1" latinLnBrk="0" hangingPunct="1">
              <a:defRPr sz="1800" kern="1200">
                <a:solidFill>
                  <a:schemeClr val="tx1"/>
                </a:solidFill>
                <a:latin typeface="Arial" charset="0"/>
                <a:ea typeface="+mn-ea"/>
                <a:cs typeface="+mn-cs"/>
              </a:defRPr>
            </a:lvl9pPr>
          </a:lstStyle>
          <a:p>
            <a:pPr>
              <a:defRPr/>
            </a:pPr>
            <a:r>
              <a:rPr lang="en-US"/>
              <a:t>Slide </a:t>
            </a:r>
            <a:fld id="{CB429028-EDBC-4B69-9F69-0DC0E1F17881}" type="slidenum">
              <a:rPr lang="en-US" smtClean="0"/>
              <a:pPr>
                <a:defRPr/>
              </a:pPr>
              <a:t>2</a:t>
            </a:fld>
            <a:endParaRPr lang="en-US" dirty="0"/>
          </a:p>
        </p:txBody>
      </p:sp>
      <p:sp>
        <p:nvSpPr>
          <p:cNvPr id="8" name="Rectangle 12"/>
          <p:cNvSpPr>
            <a:spLocks noChangeArrowheads="1"/>
          </p:cNvSpPr>
          <p:nvPr/>
        </p:nvSpPr>
        <p:spPr bwMode="auto">
          <a:xfrm>
            <a:off x="2581330" y="2133686"/>
            <a:ext cx="1335575" cy="351467"/>
          </a:xfrm>
          <a:prstGeom prst="rect">
            <a:avLst/>
          </a:prstGeom>
          <a:noFill/>
          <a:ln w="9525">
            <a:noFill/>
            <a:miter lim="800000"/>
            <a:headEnd/>
            <a:tailEnd/>
          </a:ln>
        </p:spPr>
        <p:txBody>
          <a:bodyPr lIns="84938" tIns="42469" rIns="84938" bIns="42469"/>
          <a:lstStyle/>
          <a:p>
            <a:pPr marL="316325" indent="-316325">
              <a:spcBef>
                <a:spcPct val="20000"/>
              </a:spcBef>
            </a:pPr>
            <a:r>
              <a:rPr lang="en-US" sz="1845" b="1" dirty="0">
                <a:solidFill>
                  <a:srgbClr val="000000"/>
                </a:solidFill>
              </a:rPr>
              <a:t>Author:</a:t>
            </a:r>
            <a:endParaRPr lang="en-US" sz="1845"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623612922"/>
              </p:ext>
            </p:extLst>
          </p:nvPr>
        </p:nvGraphicFramePr>
        <p:xfrm>
          <a:off x="2452459" y="2796359"/>
          <a:ext cx="7064498" cy="843520"/>
        </p:xfrm>
        <a:graphic>
          <a:graphicData uri="http://schemas.openxmlformats.org/drawingml/2006/table">
            <a:tbl>
              <a:tblPr/>
              <a:tblGrid>
                <a:gridCol w="1559342">
                  <a:extLst>
                    <a:ext uri="{9D8B030D-6E8A-4147-A177-3AD203B41FA5}">
                      <a16:colId xmlns:a16="http://schemas.microsoft.com/office/drawing/2014/main" val="20000"/>
                    </a:ext>
                  </a:extLst>
                </a:gridCol>
                <a:gridCol w="1301712">
                  <a:extLst>
                    <a:ext uri="{9D8B030D-6E8A-4147-A177-3AD203B41FA5}">
                      <a16:colId xmlns:a16="http://schemas.microsoft.com/office/drawing/2014/main" val="20001"/>
                    </a:ext>
                  </a:extLst>
                </a:gridCol>
                <a:gridCol w="2155960">
                  <a:extLst>
                    <a:ext uri="{9D8B030D-6E8A-4147-A177-3AD203B41FA5}">
                      <a16:colId xmlns:a16="http://schemas.microsoft.com/office/drawing/2014/main" val="20002"/>
                    </a:ext>
                  </a:extLst>
                </a:gridCol>
                <a:gridCol w="2047484">
                  <a:extLst>
                    <a:ext uri="{9D8B030D-6E8A-4147-A177-3AD203B41FA5}">
                      <a16:colId xmlns:a16="http://schemas.microsoft.com/office/drawing/2014/main" val="20004"/>
                    </a:ext>
                  </a:extLst>
                </a:gridCol>
              </a:tblGrid>
              <a:tr h="421760">
                <a:tc>
                  <a:txBody>
                    <a:bodyPr/>
                    <a:lstStyle/>
                    <a:p>
                      <a:pPr algn="ctr" fontAlgn="ctr"/>
                      <a:r>
                        <a:rPr lang="en-US" sz="1700" b="1" i="0" u="none" strike="noStrike" dirty="0">
                          <a:solidFill>
                            <a:srgbClr val="000000"/>
                          </a:solidFill>
                          <a:effectLst/>
                          <a:latin typeface="Times New Roman"/>
                        </a:rPr>
                        <a:t>Name</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dirty="0">
                          <a:solidFill>
                            <a:srgbClr val="000000"/>
                          </a:solidFill>
                          <a:effectLst/>
                          <a:latin typeface="Times New Roman"/>
                        </a:rPr>
                        <a:t>Affiliation</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a:solidFill>
                            <a:srgbClr val="000000"/>
                          </a:solidFill>
                          <a:effectLst/>
                          <a:latin typeface="Times New Roman"/>
                        </a:rPr>
                        <a:t>Address</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a:solidFill>
                            <a:srgbClr val="000000"/>
                          </a:solidFill>
                          <a:effectLst/>
                          <a:latin typeface="Times New Roman"/>
                        </a:rPr>
                        <a:t>Email</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1760">
                <a:tc>
                  <a:txBody>
                    <a:bodyPr/>
                    <a:lstStyle/>
                    <a:p>
                      <a:pPr algn="ctr" fontAlgn="ctr"/>
                      <a:r>
                        <a:rPr lang="en-US" sz="1300" b="0" i="0" u="none" strike="noStrike" dirty="0">
                          <a:solidFill>
                            <a:srgbClr val="000000"/>
                          </a:solidFill>
                          <a:effectLst/>
                          <a:latin typeface="Times New Roman"/>
                        </a:rPr>
                        <a:t>Benjamin Rolfe</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Times New Roman"/>
                        </a:rPr>
                        <a:t>Blind Creek Associates</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Times New Roman"/>
                        </a:rPr>
                        <a:t>Los Gatos, CA</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err="1">
                          <a:solidFill>
                            <a:srgbClr val="000000"/>
                          </a:solidFill>
                          <a:effectLst/>
                          <a:latin typeface="Times New Roman"/>
                        </a:rPr>
                        <a:t>ben.rolfe</a:t>
                      </a:r>
                      <a:r>
                        <a:rPr lang="en-US" sz="1300" b="0" i="0" u="none" strike="noStrike" dirty="0">
                          <a:solidFill>
                            <a:srgbClr val="000000"/>
                          </a:solidFill>
                          <a:effectLst/>
                          <a:latin typeface="Times New Roman"/>
                        </a:rPr>
                        <a:t> @ ieee.org</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2486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E761B-5387-4727-0E62-1086103AC4D9}"/>
              </a:ext>
            </a:extLst>
          </p:cNvPr>
          <p:cNvSpPr>
            <a:spLocks noGrp="1"/>
          </p:cNvSpPr>
          <p:nvPr>
            <p:ph type="ctrTitle"/>
          </p:nvPr>
        </p:nvSpPr>
        <p:spPr/>
        <p:txBody>
          <a:bodyPr>
            <a:normAutofit/>
          </a:bodyPr>
          <a:lstStyle/>
          <a:p>
            <a:r>
              <a:rPr lang="en-US" dirty="0"/>
              <a:t>FCC Subpart E Interesting facts</a:t>
            </a:r>
          </a:p>
        </p:txBody>
      </p:sp>
      <p:sp>
        <p:nvSpPr>
          <p:cNvPr id="3" name="Subtitle 2">
            <a:extLst>
              <a:ext uri="{FF2B5EF4-FFF2-40B4-BE49-F238E27FC236}">
                <a16:creationId xmlns:a16="http://schemas.microsoft.com/office/drawing/2014/main" id="{D661C992-23E9-2B9F-D4E4-0DE06F44C691}"/>
              </a:ext>
            </a:extLst>
          </p:cNvPr>
          <p:cNvSpPr>
            <a:spLocks noGrp="1"/>
          </p:cNvSpPr>
          <p:nvPr>
            <p:ph type="subTitle" idx="1"/>
          </p:nvPr>
        </p:nvSpPr>
        <p:spPr/>
        <p:txBody>
          <a:bodyPr/>
          <a:lstStyle/>
          <a:p>
            <a:r>
              <a:rPr lang="en-US" dirty="0"/>
              <a:t>(not the entire world, but not insignificant)</a:t>
            </a:r>
          </a:p>
        </p:txBody>
      </p:sp>
    </p:spTree>
    <p:extLst>
      <p:ext uri="{BB962C8B-B14F-4D97-AF65-F5344CB8AC3E}">
        <p14:creationId xmlns:p14="http://schemas.microsoft.com/office/powerpoint/2010/main" val="202372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7F4C4-69A9-9B4E-C9F1-589B4A5C9C57}"/>
              </a:ext>
            </a:extLst>
          </p:cNvPr>
          <p:cNvSpPr>
            <a:spLocks noGrp="1"/>
          </p:cNvSpPr>
          <p:nvPr>
            <p:ph type="title"/>
          </p:nvPr>
        </p:nvSpPr>
        <p:spPr/>
        <p:txBody>
          <a:bodyPr/>
          <a:lstStyle/>
          <a:p>
            <a:r>
              <a:rPr lang="en-US" dirty="0"/>
              <a:t>5.925-7.125 GHz, 5.15-5.35 GHz, and </a:t>
            </a:r>
            <a:br>
              <a:rPr lang="en-US" dirty="0"/>
            </a:br>
            <a:r>
              <a:rPr lang="en-US" dirty="0"/>
              <a:t>5.47-5.895 GHz in the US</a:t>
            </a:r>
          </a:p>
        </p:txBody>
      </p:sp>
      <p:sp>
        <p:nvSpPr>
          <p:cNvPr id="3" name="Content Placeholder 2">
            <a:extLst>
              <a:ext uri="{FF2B5EF4-FFF2-40B4-BE49-F238E27FC236}">
                <a16:creationId xmlns:a16="http://schemas.microsoft.com/office/drawing/2014/main" id="{8797F170-0BD6-111A-860F-709E1920736C}"/>
              </a:ext>
            </a:extLst>
          </p:cNvPr>
          <p:cNvSpPr>
            <a:spLocks noGrp="1"/>
          </p:cNvSpPr>
          <p:nvPr>
            <p:ph idx="1"/>
          </p:nvPr>
        </p:nvSpPr>
        <p:spPr>
          <a:xfrm>
            <a:off x="838200" y="1825626"/>
            <a:ext cx="10515600" cy="1478370"/>
          </a:xfrm>
        </p:spPr>
        <p:txBody>
          <a:bodyPr>
            <a:normAutofit fontScale="92500" lnSpcReduction="20000"/>
          </a:bodyPr>
          <a:lstStyle/>
          <a:p>
            <a:r>
              <a:rPr lang="en-US" dirty="0"/>
              <a:t>FCC Part 15 Subpart C (wideband devices)</a:t>
            </a:r>
          </a:p>
          <a:p>
            <a:r>
              <a:rPr lang="en-US" dirty="0"/>
              <a:t>FCC Part 15 Subpart E (U-NII)</a:t>
            </a:r>
          </a:p>
          <a:p>
            <a:r>
              <a:rPr lang="en-US" dirty="0"/>
              <a:t>FCC Part 15 Subpart F (UWB)</a:t>
            </a:r>
          </a:p>
          <a:p>
            <a:endParaRPr lang="en-US" dirty="0"/>
          </a:p>
        </p:txBody>
      </p:sp>
      <p:sp>
        <p:nvSpPr>
          <p:cNvPr id="8" name="TextBox 7">
            <a:extLst>
              <a:ext uri="{FF2B5EF4-FFF2-40B4-BE49-F238E27FC236}">
                <a16:creationId xmlns:a16="http://schemas.microsoft.com/office/drawing/2014/main" id="{21734624-CC1E-3132-3D41-300F48571E3C}"/>
              </a:ext>
            </a:extLst>
          </p:cNvPr>
          <p:cNvSpPr txBox="1"/>
          <p:nvPr/>
        </p:nvSpPr>
        <p:spPr>
          <a:xfrm>
            <a:off x="11102688" y="3729243"/>
            <a:ext cx="696188" cy="276999"/>
          </a:xfrm>
          <a:prstGeom prst="rect">
            <a:avLst/>
          </a:prstGeom>
          <a:noFill/>
        </p:spPr>
        <p:txBody>
          <a:bodyPr wrap="square" rtlCol="0">
            <a:spAutoFit/>
          </a:bodyPr>
          <a:lstStyle/>
          <a:p>
            <a:r>
              <a:rPr lang="en-US" sz="1200" dirty="0">
                <a:latin typeface="+mn-lt"/>
              </a:rPr>
              <a:t>10.6</a:t>
            </a:r>
          </a:p>
        </p:txBody>
      </p:sp>
      <p:sp>
        <p:nvSpPr>
          <p:cNvPr id="5" name="Rectangle 4">
            <a:extLst>
              <a:ext uri="{FF2B5EF4-FFF2-40B4-BE49-F238E27FC236}">
                <a16:creationId xmlns:a16="http://schemas.microsoft.com/office/drawing/2014/main" id="{CB6D3045-1DC4-F8E2-B607-73903418EB4E}"/>
              </a:ext>
            </a:extLst>
          </p:cNvPr>
          <p:cNvSpPr/>
          <p:nvPr/>
        </p:nvSpPr>
        <p:spPr>
          <a:xfrm>
            <a:off x="838200" y="4468091"/>
            <a:ext cx="10612582" cy="311727"/>
          </a:xfrm>
          <a:prstGeom prst="rect">
            <a:avLst/>
          </a:prstGeom>
          <a:solidFill>
            <a:srgbClr val="156082"/>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rPr>
              <a:t>UWB Subpart F</a:t>
            </a:r>
          </a:p>
        </p:txBody>
      </p:sp>
      <p:cxnSp>
        <p:nvCxnSpPr>
          <p:cNvPr id="13" name="Straight Arrow Connector 12">
            <a:extLst>
              <a:ext uri="{FF2B5EF4-FFF2-40B4-BE49-F238E27FC236}">
                <a16:creationId xmlns:a16="http://schemas.microsoft.com/office/drawing/2014/main" id="{E14D1D27-6172-39AF-FD8D-05892B16B777}"/>
              </a:ext>
            </a:extLst>
          </p:cNvPr>
          <p:cNvCxnSpPr/>
          <p:nvPr/>
        </p:nvCxnSpPr>
        <p:spPr>
          <a:xfrm>
            <a:off x="838200" y="4114800"/>
            <a:ext cx="0" cy="353291"/>
          </a:xfrm>
          <a:prstGeom prst="straightConnector1">
            <a:avLst/>
          </a:prstGeom>
          <a:noFill/>
          <a:ln w="19050" cap="flat" cmpd="sng" algn="ctr">
            <a:solidFill>
              <a:srgbClr val="156082"/>
            </a:solidFill>
            <a:prstDash val="solid"/>
            <a:miter lim="800000"/>
            <a:tailEnd type="triangle"/>
          </a:ln>
          <a:effectLst/>
        </p:spPr>
      </p:cxnSp>
      <p:cxnSp>
        <p:nvCxnSpPr>
          <p:cNvPr id="14" name="Straight Arrow Connector 13">
            <a:extLst>
              <a:ext uri="{FF2B5EF4-FFF2-40B4-BE49-F238E27FC236}">
                <a16:creationId xmlns:a16="http://schemas.microsoft.com/office/drawing/2014/main" id="{00D59B3A-A4F9-5935-81E6-3A30FC6A7B64}"/>
              </a:ext>
            </a:extLst>
          </p:cNvPr>
          <p:cNvCxnSpPr/>
          <p:nvPr/>
        </p:nvCxnSpPr>
        <p:spPr>
          <a:xfrm>
            <a:off x="11450782" y="4090554"/>
            <a:ext cx="0" cy="353291"/>
          </a:xfrm>
          <a:prstGeom prst="straightConnector1">
            <a:avLst/>
          </a:prstGeom>
          <a:noFill/>
          <a:ln w="19050" cap="flat" cmpd="sng" algn="ctr">
            <a:solidFill>
              <a:srgbClr val="156082"/>
            </a:solidFill>
            <a:prstDash val="solid"/>
            <a:miter lim="800000"/>
            <a:tailEnd type="triangle"/>
          </a:ln>
          <a:effectLst/>
        </p:spPr>
      </p:cxnSp>
      <p:sp>
        <p:nvSpPr>
          <p:cNvPr id="16" name="TextBox 15">
            <a:extLst>
              <a:ext uri="{FF2B5EF4-FFF2-40B4-BE49-F238E27FC236}">
                <a16:creationId xmlns:a16="http://schemas.microsoft.com/office/drawing/2014/main" id="{981E397E-76D5-A52B-58EB-8EB5F66FE751}"/>
              </a:ext>
            </a:extLst>
          </p:cNvPr>
          <p:cNvSpPr txBox="1"/>
          <p:nvPr/>
        </p:nvSpPr>
        <p:spPr>
          <a:xfrm>
            <a:off x="11102688" y="3729243"/>
            <a:ext cx="696188" cy="369332"/>
          </a:xfrm>
          <a:prstGeom prst="rect">
            <a:avLst/>
          </a:prstGeom>
          <a:noFill/>
        </p:spPr>
        <p:txBody>
          <a:bodyPr wrap="square" rtlCol="0">
            <a:spAutoFit/>
          </a:bodyPr>
          <a:lstStyle/>
          <a:p>
            <a:pPr eaLnBrk="1" fontAlgn="auto" hangingPunct="1">
              <a:spcBef>
                <a:spcPts val="0"/>
              </a:spcBef>
              <a:spcAft>
                <a:spcPts val="0"/>
              </a:spcAft>
            </a:pPr>
            <a:r>
              <a:rPr lang="en-US" sz="1800" dirty="0">
                <a:solidFill>
                  <a:prstClr val="black"/>
                </a:solidFill>
                <a:latin typeface="Aptos" panose="02110004020202020204"/>
                <a:ea typeface="+mn-ea"/>
              </a:rPr>
              <a:t>10.6</a:t>
            </a:r>
          </a:p>
        </p:txBody>
      </p:sp>
      <p:sp>
        <p:nvSpPr>
          <p:cNvPr id="19" name="TextBox 18">
            <a:extLst>
              <a:ext uri="{FF2B5EF4-FFF2-40B4-BE49-F238E27FC236}">
                <a16:creationId xmlns:a16="http://schemas.microsoft.com/office/drawing/2014/main" id="{B5986786-FCCE-8104-18DC-C26DEAF06A48}"/>
              </a:ext>
            </a:extLst>
          </p:cNvPr>
          <p:cNvSpPr txBox="1"/>
          <p:nvPr/>
        </p:nvSpPr>
        <p:spPr>
          <a:xfrm>
            <a:off x="574964" y="3690688"/>
            <a:ext cx="696188" cy="369332"/>
          </a:xfrm>
          <a:prstGeom prst="rect">
            <a:avLst/>
          </a:prstGeom>
          <a:noFill/>
        </p:spPr>
        <p:txBody>
          <a:bodyPr wrap="square" rtlCol="0">
            <a:spAutoFit/>
          </a:bodyPr>
          <a:lstStyle/>
          <a:p>
            <a:pPr eaLnBrk="1" fontAlgn="auto" hangingPunct="1">
              <a:spcBef>
                <a:spcPts val="0"/>
              </a:spcBef>
              <a:spcAft>
                <a:spcPts val="0"/>
              </a:spcAft>
            </a:pPr>
            <a:r>
              <a:rPr lang="en-US" sz="1800" dirty="0">
                <a:solidFill>
                  <a:prstClr val="black"/>
                </a:solidFill>
                <a:latin typeface="Aptos" panose="02110004020202020204"/>
                <a:ea typeface="+mn-ea"/>
              </a:rPr>
              <a:t>3.1</a:t>
            </a:r>
          </a:p>
        </p:txBody>
      </p:sp>
      <p:sp>
        <p:nvSpPr>
          <p:cNvPr id="22" name="TextBox 21">
            <a:extLst>
              <a:ext uri="{FF2B5EF4-FFF2-40B4-BE49-F238E27FC236}">
                <a16:creationId xmlns:a16="http://schemas.microsoft.com/office/drawing/2014/main" id="{BDB7F9EE-A590-FB8A-B8E0-4A4033C0692C}"/>
              </a:ext>
            </a:extLst>
          </p:cNvPr>
          <p:cNvSpPr txBox="1"/>
          <p:nvPr/>
        </p:nvSpPr>
        <p:spPr>
          <a:xfrm>
            <a:off x="923058" y="6060020"/>
            <a:ext cx="10612579"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GHz</a:t>
            </a:r>
          </a:p>
        </p:txBody>
      </p:sp>
      <p:cxnSp>
        <p:nvCxnSpPr>
          <p:cNvPr id="23" name="Straight Arrow Connector 22">
            <a:extLst>
              <a:ext uri="{FF2B5EF4-FFF2-40B4-BE49-F238E27FC236}">
                <a16:creationId xmlns:a16="http://schemas.microsoft.com/office/drawing/2014/main" id="{1ECE3AD0-3878-C75B-9463-C075CD00F8D7}"/>
              </a:ext>
            </a:extLst>
          </p:cNvPr>
          <p:cNvCxnSpPr/>
          <p:nvPr/>
        </p:nvCxnSpPr>
        <p:spPr>
          <a:xfrm>
            <a:off x="7755079" y="4090554"/>
            <a:ext cx="0" cy="353291"/>
          </a:xfrm>
          <a:prstGeom prst="straightConnector1">
            <a:avLst/>
          </a:prstGeom>
          <a:noFill/>
          <a:ln w="19050" cap="flat" cmpd="sng" algn="ctr">
            <a:solidFill>
              <a:srgbClr val="156082"/>
            </a:solidFill>
            <a:prstDash val="solid"/>
            <a:miter lim="800000"/>
            <a:tailEnd type="triangle"/>
          </a:ln>
          <a:effectLst/>
        </p:spPr>
      </p:cxnSp>
      <p:cxnSp>
        <p:nvCxnSpPr>
          <p:cNvPr id="25" name="Straight Arrow Connector 24">
            <a:extLst>
              <a:ext uri="{FF2B5EF4-FFF2-40B4-BE49-F238E27FC236}">
                <a16:creationId xmlns:a16="http://schemas.microsoft.com/office/drawing/2014/main" id="{BAB04642-B00F-636B-4D04-52CAD37A9343}"/>
              </a:ext>
            </a:extLst>
          </p:cNvPr>
          <p:cNvCxnSpPr/>
          <p:nvPr/>
        </p:nvCxnSpPr>
        <p:spPr>
          <a:xfrm>
            <a:off x="6047508" y="4149433"/>
            <a:ext cx="0" cy="353291"/>
          </a:xfrm>
          <a:prstGeom prst="straightConnector1">
            <a:avLst/>
          </a:prstGeom>
          <a:noFill/>
          <a:ln w="19050" cap="flat" cmpd="sng" algn="ctr">
            <a:solidFill>
              <a:srgbClr val="156082"/>
            </a:solidFill>
            <a:prstDash val="solid"/>
            <a:miter lim="800000"/>
            <a:tailEnd type="triangle"/>
          </a:ln>
          <a:effectLst/>
        </p:spPr>
      </p:cxnSp>
      <p:cxnSp>
        <p:nvCxnSpPr>
          <p:cNvPr id="26" name="Straight Arrow Connector 25">
            <a:extLst>
              <a:ext uri="{FF2B5EF4-FFF2-40B4-BE49-F238E27FC236}">
                <a16:creationId xmlns:a16="http://schemas.microsoft.com/office/drawing/2014/main" id="{57C7A157-CF9F-4189-E663-71238497624C}"/>
              </a:ext>
            </a:extLst>
          </p:cNvPr>
          <p:cNvCxnSpPr>
            <a:cxnSpLocks/>
          </p:cNvCxnSpPr>
          <p:nvPr/>
        </p:nvCxnSpPr>
        <p:spPr>
          <a:xfrm flipV="1">
            <a:off x="8004453" y="5654042"/>
            <a:ext cx="0" cy="277731"/>
          </a:xfrm>
          <a:prstGeom prst="straightConnector1">
            <a:avLst/>
          </a:prstGeom>
          <a:noFill/>
          <a:ln w="19050" cap="flat" cmpd="sng" algn="ctr">
            <a:solidFill>
              <a:srgbClr val="156082"/>
            </a:solidFill>
            <a:prstDash val="solid"/>
            <a:miter lim="800000"/>
            <a:tailEnd type="triangle"/>
          </a:ln>
          <a:effectLst/>
        </p:spPr>
      </p:cxnSp>
      <p:sp>
        <p:nvSpPr>
          <p:cNvPr id="29" name="TextBox 28">
            <a:extLst>
              <a:ext uri="{FF2B5EF4-FFF2-40B4-BE49-F238E27FC236}">
                <a16:creationId xmlns:a16="http://schemas.microsoft.com/office/drawing/2014/main" id="{60BC75FC-C7D2-48BD-BA25-2C599BC67193}"/>
              </a:ext>
            </a:extLst>
          </p:cNvPr>
          <p:cNvSpPr txBox="1"/>
          <p:nvPr/>
        </p:nvSpPr>
        <p:spPr>
          <a:xfrm>
            <a:off x="7547256" y="5864511"/>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7.250</a:t>
            </a:r>
          </a:p>
        </p:txBody>
      </p:sp>
      <p:sp>
        <p:nvSpPr>
          <p:cNvPr id="32" name="TextBox 31">
            <a:extLst>
              <a:ext uri="{FF2B5EF4-FFF2-40B4-BE49-F238E27FC236}">
                <a16:creationId xmlns:a16="http://schemas.microsoft.com/office/drawing/2014/main" id="{2A84C699-2A90-C2F5-57D0-8EF1DA0E48D6}"/>
              </a:ext>
            </a:extLst>
          </p:cNvPr>
          <p:cNvSpPr txBox="1"/>
          <p:nvPr/>
        </p:nvSpPr>
        <p:spPr>
          <a:xfrm>
            <a:off x="7297882" y="3759106"/>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7.125</a:t>
            </a:r>
          </a:p>
        </p:txBody>
      </p:sp>
      <p:sp>
        <p:nvSpPr>
          <p:cNvPr id="33" name="Rectangle 32">
            <a:extLst>
              <a:ext uri="{FF2B5EF4-FFF2-40B4-BE49-F238E27FC236}">
                <a16:creationId xmlns:a16="http://schemas.microsoft.com/office/drawing/2014/main" id="{1A0FCCB7-30F6-6798-6A3B-826D4806CB1A}"/>
              </a:ext>
            </a:extLst>
          </p:cNvPr>
          <p:cNvSpPr/>
          <p:nvPr/>
        </p:nvSpPr>
        <p:spPr>
          <a:xfrm>
            <a:off x="6047508" y="4914558"/>
            <a:ext cx="1707571" cy="265607"/>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rPr>
              <a:t>U-NII</a:t>
            </a:r>
          </a:p>
        </p:txBody>
      </p:sp>
      <p:sp>
        <p:nvSpPr>
          <p:cNvPr id="34" name="Rectangle 33">
            <a:extLst>
              <a:ext uri="{FF2B5EF4-FFF2-40B4-BE49-F238E27FC236}">
                <a16:creationId xmlns:a16="http://schemas.microsoft.com/office/drawing/2014/main" id="{E5C52379-C545-58DF-2215-BE2088615424}"/>
              </a:ext>
            </a:extLst>
          </p:cNvPr>
          <p:cNvSpPr/>
          <p:nvPr/>
        </p:nvSpPr>
        <p:spPr>
          <a:xfrm>
            <a:off x="5590311" y="4924014"/>
            <a:ext cx="446804" cy="263875"/>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4F805932-588B-8457-CDB0-B6961D5FCBE5}"/>
              </a:ext>
            </a:extLst>
          </p:cNvPr>
          <p:cNvSpPr/>
          <p:nvPr/>
        </p:nvSpPr>
        <p:spPr>
          <a:xfrm>
            <a:off x="6068291" y="5234171"/>
            <a:ext cx="1936164" cy="311727"/>
          </a:xfrm>
          <a:prstGeom prst="rect">
            <a:avLst/>
          </a:prstGeom>
          <a:solidFill>
            <a:srgbClr val="0E2841">
              <a:lumMod val="50000"/>
              <a:lumOff val="50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a:ln>
                  <a:noFill/>
                </a:ln>
                <a:solidFill>
                  <a:prstClr val="white"/>
                </a:solidFill>
                <a:effectLst/>
                <a:uLnTx/>
                <a:uFillTx/>
                <a:latin typeface="Aptos" panose="02110004020202020204"/>
                <a:ea typeface="+mn-ea"/>
                <a:cs typeface="+mn-cs"/>
              </a:rPr>
              <a:t>WIdeband</a:t>
            </a: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cxnSp>
        <p:nvCxnSpPr>
          <p:cNvPr id="36" name="Straight Arrow Connector 35">
            <a:extLst>
              <a:ext uri="{FF2B5EF4-FFF2-40B4-BE49-F238E27FC236}">
                <a16:creationId xmlns:a16="http://schemas.microsoft.com/office/drawing/2014/main" id="{73F6CE04-9572-3C32-9BEB-DFF199ECE982}"/>
              </a:ext>
            </a:extLst>
          </p:cNvPr>
          <p:cNvCxnSpPr/>
          <p:nvPr/>
        </p:nvCxnSpPr>
        <p:spPr>
          <a:xfrm>
            <a:off x="5133115" y="4124096"/>
            <a:ext cx="0" cy="353291"/>
          </a:xfrm>
          <a:prstGeom prst="straightConnector1">
            <a:avLst/>
          </a:prstGeom>
          <a:noFill/>
          <a:ln w="19050" cap="flat" cmpd="sng" algn="ctr">
            <a:solidFill>
              <a:srgbClr val="156082"/>
            </a:solidFill>
            <a:prstDash val="solid"/>
            <a:miter lim="800000"/>
            <a:tailEnd type="triangle"/>
          </a:ln>
          <a:effectLst/>
        </p:spPr>
      </p:cxnSp>
      <p:sp>
        <p:nvSpPr>
          <p:cNvPr id="37" name="TextBox 36">
            <a:extLst>
              <a:ext uri="{FF2B5EF4-FFF2-40B4-BE49-F238E27FC236}">
                <a16:creationId xmlns:a16="http://schemas.microsoft.com/office/drawing/2014/main" id="{133B34A9-06CB-27DC-6B08-89B98A8F3EDD}"/>
              </a:ext>
            </a:extLst>
          </p:cNvPr>
          <p:cNvSpPr txBox="1"/>
          <p:nvPr/>
        </p:nvSpPr>
        <p:spPr>
          <a:xfrm>
            <a:off x="4675918" y="3754764"/>
            <a:ext cx="914393" cy="923330"/>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5.15</a:t>
            </a:r>
          </a:p>
          <a:p>
            <a:pPr algn="ctr" eaLnBrk="1" fontAlgn="auto" hangingPunct="1">
              <a:spcBef>
                <a:spcPts val="0"/>
              </a:spcBef>
              <a:spcAft>
                <a:spcPts val="0"/>
              </a:spcAft>
            </a:pPr>
            <a:endParaRPr lang="en-US" sz="1800" dirty="0">
              <a:solidFill>
                <a:prstClr val="black"/>
              </a:solidFill>
              <a:latin typeface="Aptos" panose="02110004020202020204"/>
              <a:ea typeface="+mn-ea"/>
            </a:endParaRPr>
          </a:p>
          <a:p>
            <a:pPr algn="ctr" eaLnBrk="1" fontAlgn="auto" hangingPunct="1">
              <a:spcBef>
                <a:spcPts val="0"/>
              </a:spcBef>
              <a:spcAft>
                <a:spcPts val="0"/>
              </a:spcAft>
            </a:pPr>
            <a:endParaRPr lang="en-US" sz="1800" dirty="0">
              <a:solidFill>
                <a:prstClr val="black"/>
              </a:solidFill>
              <a:latin typeface="Aptos" panose="02110004020202020204"/>
              <a:ea typeface="+mn-ea"/>
            </a:endParaRPr>
          </a:p>
        </p:txBody>
      </p:sp>
      <p:sp>
        <p:nvSpPr>
          <p:cNvPr id="38" name="TextBox 37">
            <a:extLst>
              <a:ext uri="{FF2B5EF4-FFF2-40B4-BE49-F238E27FC236}">
                <a16:creationId xmlns:a16="http://schemas.microsoft.com/office/drawing/2014/main" id="{95D3DAD9-FE6D-12D9-F93F-310AACEBAD42}"/>
              </a:ext>
            </a:extLst>
          </p:cNvPr>
          <p:cNvSpPr txBox="1"/>
          <p:nvPr/>
        </p:nvSpPr>
        <p:spPr>
          <a:xfrm>
            <a:off x="5597238" y="3775868"/>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5.925</a:t>
            </a:r>
          </a:p>
        </p:txBody>
      </p:sp>
      <p:sp>
        <p:nvSpPr>
          <p:cNvPr id="39" name="Rectangle 38">
            <a:extLst>
              <a:ext uri="{FF2B5EF4-FFF2-40B4-BE49-F238E27FC236}">
                <a16:creationId xmlns:a16="http://schemas.microsoft.com/office/drawing/2014/main" id="{C437EE37-D3E3-F1AD-9287-8211496D93FD}"/>
              </a:ext>
            </a:extLst>
          </p:cNvPr>
          <p:cNvSpPr/>
          <p:nvPr/>
        </p:nvSpPr>
        <p:spPr>
          <a:xfrm>
            <a:off x="5164289" y="4914558"/>
            <a:ext cx="342894" cy="265607"/>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227815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D10887-D005-38CB-26E3-A827B288ABB3}"/>
              </a:ext>
            </a:extLst>
          </p:cNvPr>
          <p:cNvSpPr>
            <a:spLocks noGrp="1"/>
          </p:cNvSpPr>
          <p:nvPr>
            <p:ph type="title"/>
          </p:nvPr>
        </p:nvSpPr>
        <p:spPr/>
        <p:txBody>
          <a:bodyPr>
            <a:normAutofit/>
          </a:bodyPr>
          <a:lstStyle/>
          <a:p>
            <a:r>
              <a:rPr lang="en-US" sz="4400" dirty="0"/>
              <a:t>US Title 47, Chapter 1, Subchapter A, Part 15, </a:t>
            </a:r>
            <a:r>
              <a:rPr lang="fr-FR" sz="4400" dirty="0"/>
              <a:t>Subpart E—Unlicensed National Information Infrastructure Devices</a:t>
            </a:r>
            <a:r>
              <a:rPr lang="en-US" sz="4400" dirty="0"/>
              <a:t> </a:t>
            </a:r>
            <a:br>
              <a:rPr lang="en-US" sz="4400" dirty="0"/>
            </a:br>
            <a:r>
              <a:rPr lang="en-US" sz="4400" dirty="0"/>
              <a:t>Contention based protocol</a:t>
            </a:r>
          </a:p>
        </p:txBody>
      </p:sp>
    </p:spTree>
    <p:extLst>
      <p:ext uri="{BB962C8B-B14F-4D97-AF65-F5344CB8AC3E}">
        <p14:creationId xmlns:p14="http://schemas.microsoft.com/office/powerpoint/2010/main" val="2501613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80BF1-C9C6-D053-B45A-87597561437A}"/>
              </a:ext>
            </a:extLst>
          </p:cNvPr>
          <p:cNvSpPr>
            <a:spLocks noGrp="1"/>
          </p:cNvSpPr>
          <p:nvPr>
            <p:ph type="title"/>
          </p:nvPr>
        </p:nvSpPr>
        <p:spPr>
          <a:xfrm>
            <a:off x="838200" y="374957"/>
            <a:ext cx="10515600" cy="1325563"/>
          </a:xfrm>
        </p:spPr>
        <p:txBody>
          <a:bodyPr>
            <a:noAutofit/>
          </a:bodyPr>
          <a:lstStyle/>
          <a:p>
            <a:r>
              <a:rPr lang="en-US" sz="3200" dirty="0"/>
              <a:t>US Title 47, Chapter 1, Subchapter A, Part 15, </a:t>
            </a:r>
            <a:r>
              <a:rPr lang="fr-FR" sz="3200" dirty="0"/>
              <a:t>Subpart E—Unlicensed National Information Infrastructure Devices</a:t>
            </a:r>
            <a:r>
              <a:rPr lang="en-US" sz="3200" dirty="0"/>
              <a:t> </a:t>
            </a:r>
          </a:p>
        </p:txBody>
      </p:sp>
      <p:sp>
        <p:nvSpPr>
          <p:cNvPr id="3" name="Content Placeholder 2">
            <a:extLst>
              <a:ext uri="{FF2B5EF4-FFF2-40B4-BE49-F238E27FC236}">
                <a16:creationId xmlns:a16="http://schemas.microsoft.com/office/drawing/2014/main" id="{569A0196-9233-303D-707B-286983088098}"/>
              </a:ext>
            </a:extLst>
          </p:cNvPr>
          <p:cNvSpPr>
            <a:spLocks noGrp="1"/>
          </p:cNvSpPr>
          <p:nvPr>
            <p:ph idx="1"/>
          </p:nvPr>
        </p:nvSpPr>
        <p:spPr/>
        <p:txBody>
          <a:bodyPr>
            <a:normAutofit fontScale="70000" lnSpcReduction="20000"/>
          </a:bodyPr>
          <a:lstStyle/>
          <a:p>
            <a:pPr marL="0" indent="0">
              <a:buNone/>
            </a:pPr>
            <a:r>
              <a:rPr lang="en-US" b="1" dirty="0"/>
              <a:t>Contention Based Protocol: </a:t>
            </a:r>
            <a:r>
              <a:rPr lang="en-US" dirty="0"/>
              <a:t>A protocol that allows multiple users to share the same spectrum by defining the events that must occur when two or more transmitters attempt to simultaneously access the same channel and establishing rules by </a:t>
            </a:r>
            <a:r>
              <a:rPr lang="en-US" dirty="0">
                <a:highlight>
                  <a:srgbClr val="FFFF00"/>
                </a:highlight>
              </a:rPr>
              <a:t>which a transmitter provides reasonable opportunities for other transmitters to operate</a:t>
            </a:r>
            <a:r>
              <a:rPr lang="en-US" dirty="0"/>
              <a:t>. Such a protocol </a:t>
            </a:r>
            <a:r>
              <a:rPr lang="en-US" dirty="0">
                <a:highlight>
                  <a:srgbClr val="FFFF00"/>
                </a:highlight>
              </a:rPr>
              <a:t>may</a:t>
            </a:r>
            <a:r>
              <a:rPr lang="en-US" dirty="0"/>
              <a:t> consist of procedures for initiating new transmissions, procedures for determining the state of the channel (available or unavailable), and procedures for managing retransmissions in the event of a busy channel.</a:t>
            </a:r>
          </a:p>
          <a:p>
            <a:pPr marL="0" indent="0">
              <a:buNone/>
            </a:pPr>
            <a:endParaRPr lang="en-US" dirty="0"/>
          </a:p>
          <a:p>
            <a:pPr marL="0" indent="0">
              <a:buNone/>
            </a:pPr>
            <a:r>
              <a:rPr lang="en-US" b="1" dirty="0"/>
              <a:t>§ 15.407 General technical requirements.</a:t>
            </a:r>
          </a:p>
          <a:p>
            <a:pPr marL="0" indent="0">
              <a:buNone/>
            </a:pPr>
            <a:r>
              <a:rPr lang="en-US" dirty="0"/>
              <a:t>  (d) </a:t>
            </a:r>
            <a:r>
              <a:rPr lang="en-US" b="1" i="1" dirty="0">
                <a:effectLst/>
              </a:rPr>
              <a:t>Operational restrictions for 6 GHz U-NII devices.</a:t>
            </a:r>
            <a:endParaRPr lang="en-US" dirty="0"/>
          </a:p>
          <a:p>
            <a:pPr marL="457200" lvl="1" indent="0">
              <a:buNone/>
            </a:pPr>
            <a:r>
              <a:rPr lang="en-US" dirty="0"/>
              <a:t> 6) All U-NII transmitters, except for standard power access points and fixed client devices, operating in the 5.925-7.125 GHz band must employ a contention-based protocol.</a:t>
            </a:r>
          </a:p>
        </p:txBody>
      </p:sp>
    </p:spTree>
    <p:extLst>
      <p:ext uri="{BB962C8B-B14F-4D97-AF65-F5344CB8AC3E}">
        <p14:creationId xmlns:p14="http://schemas.microsoft.com/office/powerpoint/2010/main" val="3811970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B25AF-3B59-7721-9D34-6EFA7393B7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BC4CB9-8515-D050-5C97-A2419F878564}"/>
              </a:ext>
            </a:extLst>
          </p:cNvPr>
          <p:cNvSpPr>
            <a:spLocks noGrp="1"/>
          </p:cNvSpPr>
          <p:nvPr>
            <p:ph type="title"/>
          </p:nvPr>
        </p:nvSpPr>
        <p:spPr>
          <a:xfrm>
            <a:off x="838200" y="374957"/>
            <a:ext cx="10515600" cy="1325563"/>
          </a:xfrm>
        </p:spPr>
        <p:txBody>
          <a:bodyPr>
            <a:noAutofit/>
          </a:bodyPr>
          <a:lstStyle/>
          <a:p>
            <a:r>
              <a:rPr lang="en-US" sz="3200" dirty="0"/>
              <a:t>US Title 47, Chapter 1, Subchapter A, Part 15, </a:t>
            </a:r>
            <a:r>
              <a:rPr lang="fr-FR" sz="3200" dirty="0"/>
              <a:t>Subpart E—Unlicensed National Information Infrastructure Devices</a:t>
            </a:r>
            <a:r>
              <a:rPr lang="en-US" sz="3200" dirty="0"/>
              <a:t> </a:t>
            </a:r>
          </a:p>
        </p:txBody>
      </p:sp>
      <p:sp>
        <p:nvSpPr>
          <p:cNvPr id="3" name="Content Placeholder 2">
            <a:extLst>
              <a:ext uri="{FF2B5EF4-FFF2-40B4-BE49-F238E27FC236}">
                <a16:creationId xmlns:a16="http://schemas.microsoft.com/office/drawing/2014/main" id="{5DC3F041-B60B-5ECF-BBC6-CD38AA943211}"/>
              </a:ext>
            </a:extLst>
          </p:cNvPr>
          <p:cNvSpPr>
            <a:spLocks noGrp="1"/>
          </p:cNvSpPr>
          <p:nvPr>
            <p:ph idx="1"/>
          </p:nvPr>
        </p:nvSpPr>
        <p:spPr/>
        <p:txBody>
          <a:bodyPr>
            <a:normAutofit fontScale="77500" lnSpcReduction="20000"/>
          </a:bodyPr>
          <a:lstStyle/>
          <a:p>
            <a:r>
              <a:rPr lang="en-US" dirty="0"/>
              <a:t>That’s it, that’s all the FCC </a:t>
            </a:r>
            <a:r>
              <a:rPr lang="en-US" i="1" u="sng" dirty="0"/>
              <a:t>rules</a:t>
            </a:r>
            <a:r>
              <a:rPr lang="en-US" dirty="0"/>
              <a:t> say about “Contention Based Protocols”.  </a:t>
            </a:r>
          </a:p>
          <a:p>
            <a:pPr lvl="1"/>
            <a:r>
              <a:rPr lang="en-US" dirty="0"/>
              <a:t>What are the technical requirements?  </a:t>
            </a:r>
          </a:p>
          <a:p>
            <a:pPr lvl="1"/>
            <a:r>
              <a:rPr lang="en-US" dirty="0"/>
              <a:t>Did you find “listen before talk” in there?</a:t>
            </a:r>
            <a:r>
              <a:rPr lang="en-US" dirty="0">
                <a:highlight>
                  <a:srgbClr val="FFFF00"/>
                </a:highlight>
              </a:rPr>
              <a:t> </a:t>
            </a:r>
          </a:p>
          <a:p>
            <a:pPr marL="457200" lvl="1" indent="0" algn="ctr">
              <a:buNone/>
            </a:pPr>
            <a:r>
              <a:rPr lang="en-US" dirty="0">
                <a:solidFill>
                  <a:srgbClr val="00B050"/>
                </a:solidFill>
                <a:highlight>
                  <a:srgbClr val="FFFF00"/>
                </a:highlight>
              </a:rPr>
              <a:t>may</a:t>
            </a:r>
            <a:r>
              <a:rPr lang="en-US" dirty="0">
                <a:solidFill>
                  <a:srgbClr val="00B050"/>
                </a:solidFill>
              </a:rPr>
              <a:t> consist of procedures for … determining the state of the channel </a:t>
            </a:r>
          </a:p>
          <a:p>
            <a:endParaRPr lang="en-US" dirty="0"/>
          </a:p>
          <a:p>
            <a:r>
              <a:rPr lang="en-US" dirty="0"/>
              <a:t>FCC has documented a method that will be acceptable for demonstrating compliance with § 15.407 (d)(6) in </a:t>
            </a:r>
            <a:r>
              <a:rPr lang="en-US" dirty="0">
                <a:hlinkClick r:id="rId2"/>
              </a:rPr>
              <a:t>KDB 987594 D02 U-NII 6 GHz EMC Measurement v03</a:t>
            </a:r>
            <a:r>
              <a:rPr lang="en-US" dirty="0"/>
              <a:t>, GUIDELINES FOR COMPLIANCE TESTING OF UNLICENSED NATIONAL INFORMATION INFRASTRUCTURE 6 GHz (U-NII) DEVICES PART 15, SUBPART E</a:t>
            </a:r>
          </a:p>
        </p:txBody>
      </p:sp>
    </p:spTree>
    <p:extLst>
      <p:ext uri="{BB962C8B-B14F-4D97-AF65-F5344CB8AC3E}">
        <p14:creationId xmlns:p14="http://schemas.microsoft.com/office/powerpoint/2010/main" val="1173323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E7C8E8-F7E6-43E0-B2D4-4DD458546E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C0966E-42B1-DF30-A578-56E5B7381F64}"/>
              </a:ext>
            </a:extLst>
          </p:cNvPr>
          <p:cNvSpPr>
            <a:spLocks noGrp="1"/>
          </p:cNvSpPr>
          <p:nvPr>
            <p:ph type="title"/>
          </p:nvPr>
        </p:nvSpPr>
        <p:spPr>
          <a:xfrm>
            <a:off x="838200" y="374957"/>
            <a:ext cx="10515600" cy="1325563"/>
          </a:xfrm>
        </p:spPr>
        <p:txBody>
          <a:bodyPr>
            <a:noAutofit/>
          </a:bodyPr>
          <a:lstStyle/>
          <a:p>
            <a:r>
              <a:rPr lang="en-US" sz="3200" dirty="0"/>
              <a:t>KDB 987594 D02 U-NII 6 GHz EMC Measurement v03</a:t>
            </a:r>
          </a:p>
        </p:txBody>
      </p:sp>
      <p:sp>
        <p:nvSpPr>
          <p:cNvPr id="3" name="Content Placeholder 2">
            <a:extLst>
              <a:ext uri="{FF2B5EF4-FFF2-40B4-BE49-F238E27FC236}">
                <a16:creationId xmlns:a16="http://schemas.microsoft.com/office/drawing/2014/main" id="{51678612-CB59-183A-7AF3-E5EC8B1B7933}"/>
              </a:ext>
            </a:extLst>
          </p:cNvPr>
          <p:cNvSpPr>
            <a:spLocks noGrp="1"/>
          </p:cNvSpPr>
          <p:nvPr>
            <p:ph idx="1"/>
          </p:nvPr>
        </p:nvSpPr>
        <p:spPr/>
        <p:txBody>
          <a:bodyPr>
            <a:normAutofit fontScale="85000" lnSpcReduction="20000"/>
          </a:bodyPr>
          <a:lstStyle/>
          <a:p>
            <a:r>
              <a:rPr lang="en-US" dirty="0"/>
              <a:t>Covers indoor access points, subordinate devices, all client devices (except for Fixed clients), and VLP devices operating in the 5.925-7.125 GHz band </a:t>
            </a:r>
          </a:p>
          <a:p>
            <a:r>
              <a:rPr lang="en-US" dirty="0"/>
              <a:t>Stated purpose is to avoid co-channel interference </a:t>
            </a:r>
            <a:r>
              <a:rPr lang="en-US" i="1" dirty="0"/>
              <a:t>with incumbent devices </a:t>
            </a:r>
            <a:r>
              <a:rPr lang="en-US" dirty="0"/>
              <a:t>sharing the band. “incumbent” in FCC land means licensed (priority) users of the band.</a:t>
            </a:r>
          </a:p>
          <a:p>
            <a:r>
              <a:rPr lang="en-US" dirty="0"/>
              <a:t>Unlicensed devices must detect co-channel radio frequency power that is at least </a:t>
            </a:r>
            <a:r>
              <a:rPr lang="en-US" dirty="0">
                <a:highlight>
                  <a:srgbClr val="FFFF00"/>
                </a:highlight>
              </a:rPr>
              <a:t>-62 dBm </a:t>
            </a:r>
            <a:r>
              <a:rPr lang="en-US" dirty="0"/>
              <a:t>or lower. </a:t>
            </a:r>
          </a:p>
          <a:p>
            <a:r>
              <a:rPr lang="en-US" dirty="0"/>
              <a:t>Must detect RF energy throughout their intended operating channel</a:t>
            </a:r>
          </a:p>
          <a:p>
            <a:r>
              <a:rPr lang="en-US" dirty="0"/>
              <a:t>90% or greater certainty (9 out of 10 tries)</a:t>
            </a:r>
          </a:p>
        </p:txBody>
      </p:sp>
    </p:spTree>
    <p:extLst>
      <p:ext uri="{BB962C8B-B14F-4D97-AF65-F5344CB8AC3E}">
        <p14:creationId xmlns:p14="http://schemas.microsoft.com/office/powerpoint/2010/main" val="4170060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CD2EE94-2957-36AC-A31F-64FEB177FB3B}"/>
              </a:ext>
            </a:extLst>
          </p:cNvPr>
          <p:cNvSpPr/>
          <p:nvPr/>
        </p:nvSpPr>
        <p:spPr bwMode="auto">
          <a:xfrm>
            <a:off x="4041023" y="2498305"/>
            <a:ext cx="3676149" cy="266699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40 MHz</a:t>
            </a:r>
          </a:p>
          <a:p>
            <a:pPr marL="0" marR="0" indent="0"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RX BW</a:t>
            </a:r>
          </a:p>
        </p:txBody>
      </p:sp>
      <p:sp>
        <p:nvSpPr>
          <p:cNvPr id="2" name="Title 1">
            <a:extLst>
              <a:ext uri="{FF2B5EF4-FFF2-40B4-BE49-F238E27FC236}">
                <a16:creationId xmlns:a16="http://schemas.microsoft.com/office/drawing/2014/main" id="{2118E27C-BB47-FEAE-A4CB-450C23E8C289}"/>
              </a:ext>
            </a:extLst>
          </p:cNvPr>
          <p:cNvSpPr>
            <a:spLocks noGrp="1"/>
          </p:cNvSpPr>
          <p:nvPr>
            <p:ph type="title"/>
          </p:nvPr>
        </p:nvSpPr>
        <p:spPr/>
        <p:txBody>
          <a:bodyPr>
            <a:normAutofit fontScale="90000"/>
          </a:bodyPr>
          <a:lstStyle/>
          <a:p>
            <a:r>
              <a:rPr lang="en-US" sz="3600" dirty="0"/>
              <a:t>KDB 987594 D02 U-NII 6 GHz EMC Measurement v03</a:t>
            </a:r>
            <a:endParaRPr lang="en-US" dirty="0"/>
          </a:p>
        </p:txBody>
      </p:sp>
      <p:sp>
        <p:nvSpPr>
          <p:cNvPr id="4" name="Slide Number Placeholder 3">
            <a:extLst>
              <a:ext uri="{FF2B5EF4-FFF2-40B4-BE49-F238E27FC236}">
                <a16:creationId xmlns:a16="http://schemas.microsoft.com/office/drawing/2014/main" id="{79EC1AD4-4EA8-AA77-33C1-0AB359A4BB9D}"/>
              </a:ext>
            </a:extLst>
          </p:cNvPr>
          <p:cNvSpPr>
            <a:spLocks noGrp="1"/>
          </p:cNvSpPr>
          <p:nvPr>
            <p:ph type="sldNum" sz="quarter" idx="12"/>
          </p:nvPr>
        </p:nvSpPr>
        <p:spPr/>
        <p:txBody>
          <a:bodyPr/>
          <a:lstStyle/>
          <a:p>
            <a:fld id="{263EFC3E-B4BB-4EFA-A7BA-8E47DB20FC24}" type="slidenum">
              <a:rPr lang="en-US" smtClean="0"/>
              <a:t>9</a:t>
            </a:fld>
            <a:endParaRPr lang="en-US"/>
          </a:p>
        </p:txBody>
      </p:sp>
      <p:cxnSp>
        <p:nvCxnSpPr>
          <p:cNvPr id="7" name="Straight Connector 6">
            <a:extLst>
              <a:ext uri="{FF2B5EF4-FFF2-40B4-BE49-F238E27FC236}">
                <a16:creationId xmlns:a16="http://schemas.microsoft.com/office/drawing/2014/main" id="{5233F16F-386F-4756-C0F6-3EC50E32CF18}"/>
              </a:ext>
            </a:extLst>
          </p:cNvPr>
          <p:cNvCxnSpPr/>
          <p:nvPr/>
        </p:nvCxnSpPr>
        <p:spPr bwMode="auto">
          <a:xfrm>
            <a:off x="5421900" y="2590800"/>
            <a:ext cx="914400" cy="0"/>
          </a:xfrm>
          <a:prstGeom prst="line">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a:extLst>
              <a:ext uri="{FF2B5EF4-FFF2-40B4-BE49-F238E27FC236}">
                <a16:creationId xmlns:a16="http://schemas.microsoft.com/office/drawing/2014/main" id="{76776608-5503-FCEB-BD7C-CF9F299B7703}"/>
              </a:ext>
            </a:extLst>
          </p:cNvPr>
          <p:cNvSpPr txBox="1"/>
          <p:nvPr/>
        </p:nvSpPr>
        <p:spPr>
          <a:xfrm>
            <a:off x="5421900" y="2665512"/>
            <a:ext cx="914400" cy="307777"/>
          </a:xfrm>
          <a:prstGeom prst="rect">
            <a:avLst/>
          </a:prstGeom>
          <a:noFill/>
        </p:spPr>
        <p:txBody>
          <a:bodyPr wrap="square" rtlCol="0">
            <a:spAutoFit/>
          </a:bodyPr>
          <a:lstStyle/>
          <a:p>
            <a:r>
              <a:rPr lang="en-US" sz="1400" dirty="0"/>
              <a:t>10 MHZ</a:t>
            </a:r>
          </a:p>
        </p:txBody>
      </p:sp>
      <p:cxnSp>
        <p:nvCxnSpPr>
          <p:cNvPr id="9" name="Straight Connector 8">
            <a:extLst>
              <a:ext uri="{FF2B5EF4-FFF2-40B4-BE49-F238E27FC236}">
                <a16:creationId xmlns:a16="http://schemas.microsoft.com/office/drawing/2014/main" id="{1B1DE3D3-1308-6019-E1C0-0AEBFE53E703}"/>
              </a:ext>
            </a:extLst>
          </p:cNvPr>
          <p:cNvCxnSpPr/>
          <p:nvPr/>
        </p:nvCxnSpPr>
        <p:spPr bwMode="auto">
          <a:xfrm>
            <a:off x="6564900" y="3275111"/>
            <a:ext cx="0" cy="1219200"/>
          </a:xfrm>
          <a:prstGeom prst="line">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Rectangle 18">
            <a:extLst>
              <a:ext uri="{FF2B5EF4-FFF2-40B4-BE49-F238E27FC236}">
                <a16:creationId xmlns:a16="http://schemas.microsoft.com/office/drawing/2014/main" id="{35AEC452-5DAC-531D-2690-C39DE2970C8E}"/>
              </a:ext>
            </a:extLst>
          </p:cNvPr>
          <p:cNvSpPr/>
          <p:nvPr/>
        </p:nvSpPr>
        <p:spPr bwMode="auto">
          <a:xfrm>
            <a:off x="5714351" y="3002325"/>
            <a:ext cx="329495" cy="227119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Lucida Bright" panose="020F0502020204030204" pitchFamily="18" charset="0"/>
            </a:endParaRPr>
          </a:p>
        </p:txBody>
      </p:sp>
      <p:sp>
        <p:nvSpPr>
          <p:cNvPr id="13" name="TextBox 12">
            <a:extLst>
              <a:ext uri="{FF2B5EF4-FFF2-40B4-BE49-F238E27FC236}">
                <a16:creationId xmlns:a16="http://schemas.microsoft.com/office/drawing/2014/main" id="{0091D1EF-8344-EE7D-1DD3-99F2E3587422}"/>
              </a:ext>
            </a:extLst>
          </p:cNvPr>
          <p:cNvSpPr txBox="1"/>
          <p:nvPr/>
        </p:nvSpPr>
        <p:spPr>
          <a:xfrm>
            <a:off x="6629400" y="3524028"/>
            <a:ext cx="914400" cy="307777"/>
          </a:xfrm>
          <a:prstGeom prst="rect">
            <a:avLst/>
          </a:prstGeom>
          <a:noFill/>
        </p:spPr>
        <p:txBody>
          <a:bodyPr wrap="square" rtlCol="0">
            <a:spAutoFit/>
          </a:bodyPr>
          <a:lstStyle/>
          <a:p>
            <a:r>
              <a:rPr lang="en-US" sz="1400" dirty="0"/>
              <a:t>-62 dBm</a:t>
            </a:r>
          </a:p>
        </p:txBody>
      </p:sp>
      <p:sp>
        <p:nvSpPr>
          <p:cNvPr id="5" name="Rectangle 4">
            <a:extLst>
              <a:ext uri="{FF2B5EF4-FFF2-40B4-BE49-F238E27FC236}">
                <a16:creationId xmlns:a16="http://schemas.microsoft.com/office/drawing/2014/main" id="{02D4D7DF-7C69-EE46-D87A-C4D8D18B7063}"/>
              </a:ext>
            </a:extLst>
          </p:cNvPr>
          <p:cNvSpPr/>
          <p:nvPr/>
        </p:nvSpPr>
        <p:spPr bwMode="auto">
          <a:xfrm>
            <a:off x="5421900" y="3275111"/>
            <a:ext cx="914400" cy="13878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AWGN</a:t>
            </a:r>
          </a:p>
        </p:txBody>
      </p:sp>
      <p:sp>
        <p:nvSpPr>
          <p:cNvPr id="21" name="Rectangle 20">
            <a:extLst>
              <a:ext uri="{FF2B5EF4-FFF2-40B4-BE49-F238E27FC236}">
                <a16:creationId xmlns:a16="http://schemas.microsoft.com/office/drawing/2014/main" id="{861EF7EE-CECE-0802-B2E8-3D1E9D574CAB}"/>
              </a:ext>
            </a:extLst>
          </p:cNvPr>
          <p:cNvSpPr/>
          <p:nvPr/>
        </p:nvSpPr>
        <p:spPr bwMode="auto">
          <a:xfrm>
            <a:off x="5421900" y="5265846"/>
            <a:ext cx="838200" cy="6474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Lucida Bright" panose="020F0502020204030204" pitchFamily="18" charset="0"/>
              </a:rPr>
              <a:t>2 MHz </a:t>
            </a:r>
            <a:r>
              <a:rPr lang="en-US" sz="1400" dirty="0">
                <a:latin typeface="Lucida Bright" panose="020F0502020204030204" pitchFamily="18" charset="0"/>
              </a:rPr>
              <a:t>RX </a:t>
            </a:r>
            <a:r>
              <a:rPr kumimoji="0" lang="en-US" sz="1400" b="0" i="0" u="none" strike="noStrike" cap="none" normalizeH="0" baseline="0" dirty="0">
                <a:ln>
                  <a:noFill/>
                </a:ln>
                <a:solidFill>
                  <a:schemeClr val="tx1"/>
                </a:solidFill>
                <a:effectLst/>
                <a:latin typeface="Lucida Bright" panose="020F0502020204030204" pitchFamily="18" charset="0"/>
              </a:rPr>
              <a:t>BW</a:t>
            </a:r>
          </a:p>
        </p:txBody>
      </p:sp>
    </p:spTree>
    <p:extLst>
      <p:ext uri="{BB962C8B-B14F-4D97-AF65-F5344CB8AC3E}">
        <p14:creationId xmlns:p14="http://schemas.microsoft.com/office/powerpoint/2010/main" val="805985286"/>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61891</TotalTime>
  <Words>1680</Words>
  <Application>Microsoft Office PowerPoint</Application>
  <PresentationFormat>Widescreen</PresentationFormat>
  <Paragraphs>157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Arial</vt:lpstr>
      <vt:lpstr>Lucida Bright</vt:lpstr>
      <vt:lpstr>Times New Roman</vt:lpstr>
      <vt:lpstr>IEEE-802_15</vt:lpstr>
      <vt:lpstr>PowerPoint Presentation</vt:lpstr>
      <vt:lpstr>Thoughts for Consideration in the Joint 802.11/802.15 Coex Forum</vt:lpstr>
      <vt:lpstr>FCC Subpart E Interesting facts</vt:lpstr>
      <vt:lpstr>5.925-7.125 GHz, 5.15-5.35 GHz, and  5.47-5.895 GHz in the US</vt:lpstr>
      <vt:lpstr>US Title 47, Chapter 1, Subchapter A, Part 15, Subpart E—Unlicensed National Information Infrastructure Devices  Contention based protocol</vt:lpstr>
      <vt:lpstr>US Title 47, Chapter 1, Subchapter A, Part 15, Subpart E—Unlicensed National Information Infrastructure Devices </vt:lpstr>
      <vt:lpstr>US Title 47, Chapter 1, Subchapter A, Part 15, Subpart E—Unlicensed National Information Infrastructure Devices </vt:lpstr>
      <vt:lpstr>KDB 987594 D02 U-NII 6 GHz EMC Measurement v03</vt:lpstr>
      <vt:lpstr>KDB 987594 D02 U-NII 6 GHz EMC Measurement v03</vt:lpstr>
      <vt:lpstr>KDB 987594: Contention based protocol</vt:lpstr>
      <vt:lpstr>KDB 987594: Contention based protocol</vt:lpstr>
      <vt:lpstr>Quick look: VLP Approvals (11-Nov-2024) Jan 1 to November 11, 2024 </vt:lpstr>
      <vt:lpstr>Quick look: VLP Approvals Statement of the obvious</vt:lpstr>
      <vt:lpstr>Scope of effect: what can we do in 802?</vt:lpstr>
      <vt:lpstr>Scope of effect: what can we do in 802?</vt:lpstr>
      <vt:lpstr>What we can, but should not, do</vt:lpstr>
      <vt:lpstr>A better approach…</vt:lpstr>
      <vt:lpstr>What we can’t do in 802</vt:lpstr>
      <vt:lpstr>Reaching for positive outcomes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1306</cp:revision>
  <cp:lastPrinted>2000-07-07T01:25:49Z</cp:lastPrinted>
  <dcterms:created xsi:type="dcterms:W3CDTF">1999-06-22T06:24:01Z</dcterms:created>
  <dcterms:modified xsi:type="dcterms:W3CDTF">2024-11-13T02:31:31Z</dcterms:modified>
  <cp:category/>
</cp:coreProperties>
</file>